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sldIdLst>
    <p:sldId id="256" r:id="rId3"/>
    <p:sldId id="258" r:id="rId4"/>
    <p:sldId id="259" r:id="rId5"/>
    <p:sldId id="260" r:id="rId6"/>
    <p:sldId id="261" r:id="rId7"/>
    <p:sldId id="263" r:id="rId8"/>
    <p:sldId id="264" r:id="rId9"/>
    <p:sldId id="265" r:id="rId10"/>
    <p:sldId id="266" r:id="rId11"/>
    <p:sldId id="286" r:id="rId12"/>
    <p:sldId id="270" r:id="rId13"/>
    <p:sldId id="288" r:id="rId14"/>
    <p:sldId id="342" r:id="rId15"/>
    <p:sldId id="271" r:id="rId16"/>
    <p:sldId id="274" r:id="rId17"/>
    <p:sldId id="275" r:id="rId18"/>
    <p:sldId id="276" r:id="rId19"/>
    <p:sldId id="277" r:id="rId20"/>
    <p:sldId id="278" r:id="rId21"/>
    <p:sldId id="279" r:id="rId22"/>
    <p:sldId id="273" r:id="rId23"/>
    <p:sldId id="327" r:id="rId24"/>
    <p:sldId id="268" r:id="rId25"/>
    <p:sldId id="287" r:id="rId26"/>
    <p:sldId id="303" r:id="rId27"/>
    <p:sldId id="304" r:id="rId28"/>
    <p:sldId id="337" r:id="rId29"/>
    <p:sldId id="289" r:id="rId30"/>
    <p:sldId id="290" r:id="rId31"/>
    <p:sldId id="291" r:id="rId32"/>
    <p:sldId id="296" r:id="rId33"/>
    <p:sldId id="336" r:id="rId34"/>
    <p:sldId id="292" r:id="rId35"/>
    <p:sldId id="293" r:id="rId36"/>
    <p:sldId id="267" r:id="rId37"/>
    <p:sldId id="299" r:id="rId38"/>
    <p:sldId id="300" r:id="rId39"/>
    <p:sldId id="301" r:id="rId40"/>
    <p:sldId id="306" r:id="rId41"/>
    <p:sldId id="305" r:id="rId42"/>
    <p:sldId id="307" r:id="rId43"/>
    <p:sldId id="297" r:id="rId44"/>
    <p:sldId id="325" r:id="rId45"/>
    <p:sldId id="328" r:id="rId46"/>
    <p:sldId id="269" r:id="rId47"/>
    <p:sldId id="298" r:id="rId48"/>
    <p:sldId id="315" r:id="rId49"/>
    <p:sldId id="316" r:id="rId50"/>
    <p:sldId id="322" r:id="rId51"/>
    <p:sldId id="318" r:id="rId52"/>
    <p:sldId id="320" r:id="rId53"/>
    <p:sldId id="329" r:id="rId54"/>
    <p:sldId id="321" r:id="rId55"/>
    <p:sldId id="323" r:id="rId56"/>
    <p:sldId id="317" r:id="rId57"/>
    <p:sldId id="330" r:id="rId58"/>
    <p:sldId id="272" r:id="rId59"/>
    <p:sldId id="310" r:id="rId60"/>
    <p:sldId id="309" r:id="rId61"/>
    <p:sldId id="308" r:id="rId62"/>
    <p:sldId id="338" r:id="rId63"/>
    <p:sldId id="339" r:id="rId64"/>
    <p:sldId id="340" r:id="rId65"/>
    <p:sldId id="311" r:id="rId66"/>
    <p:sldId id="332" r:id="rId67"/>
    <p:sldId id="333" r:id="rId68"/>
    <p:sldId id="334" r:id="rId69"/>
    <p:sldId id="335" r:id="rId70"/>
    <p:sldId id="312" r:id="rId71"/>
    <p:sldId id="313" r:id="rId72"/>
    <p:sldId id="331" r:id="rId73"/>
    <p:sldId id="341" r:id="rId74"/>
    <p:sldId id="282" r:id="rId75"/>
    <p:sldId id="283" r:id="rId76"/>
    <p:sldId id="285" r:id="rId77"/>
    <p:sldId id="294" r:id="rId78"/>
    <p:sldId id="284" r:id="rId79"/>
    <p:sldId id="295" r:id="rId8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03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DA4CBC-5541-4EAD-B6DA-B814C0F58CC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CC0D42-EEC5-477B-BAD1-C19E36A8AE0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6EAFE01-ADDC-4EC0-8F84-5848DCBCFB7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81200" y="1600200"/>
            <a:ext cx="3276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600200"/>
            <a:ext cx="3276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641F0F1-5236-4EBD-B340-5EF5BF9C2B1C}"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228600"/>
            <a:ext cx="16764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81200" y="228600"/>
            <a:ext cx="48768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4BBC8D2-C403-4FF3-96D6-A953B26EE92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3DA6C7-5672-4F26-B8B6-023523B30CA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177D53-2997-40C1-8B6C-5960082108A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EBFC757-75F3-456B-9978-986A51CDE36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1D51BE9-9237-4D68-BC63-8FF61F60D9F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543A06-D644-4779-A4D6-A292D69DAA9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9A33FD-94D8-44BD-9B0A-04A126A0751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D3B41F2F-2F82-47C6-873A-DE5C72DBB72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981200" y="228600"/>
            <a:ext cx="6705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1981200" y="1600200"/>
            <a:ext cx="6705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rajan Pro" charset="0"/>
          <a:ea typeface="ＭＳ Ｐゴシック" charset="0"/>
          <a:cs typeface="Arial" charset="0"/>
        </a:defRPr>
      </a:lvl2pPr>
      <a:lvl3pPr algn="ctr" rtl="0" eaLnBrk="0" fontAlgn="base" hangingPunct="0">
        <a:spcBef>
          <a:spcPct val="0"/>
        </a:spcBef>
        <a:spcAft>
          <a:spcPct val="0"/>
        </a:spcAft>
        <a:defRPr sz="3200">
          <a:solidFill>
            <a:schemeClr val="tx2"/>
          </a:solidFill>
          <a:latin typeface="Trajan Pro" charset="0"/>
          <a:ea typeface="ＭＳ Ｐゴシック" charset="0"/>
          <a:cs typeface="Arial" charset="0"/>
        </a:defRPr>
      </a:lvl3pPr>
      <a:lvl4pPr algn="ctr" rtl="0" eaLnBrk="0" fontAlgn="base" hangingPunct="0">
        <a:spcBef>
          <a:spcPct val="0"/>
        </a:spcBef>
        <a:spcAft>
          <a:spcPct val="0"/>
        </a:spcAft>
        <a:defRPr sz="3200">
          <a:solidFill>
            <a:schemeClr val="tx2"/>
          </a:solidFill>
          <a:latin typeface="Trajan Pro" charset="0"/>
          <a:ea typeface="ＭＳ Ｐゴシック" charset="0"/>
          <a:cs typeface="Arial" charset="0"/>
        </a:defRPr>
      </a:lvl4pPr>
      <a:lvl5pPr algn="ctr" rtl="0" eaLnBrk="0" fontAlgn="base" hangingPunct="0">
        <a:spcBef>
          <a:spcPct val="0"/>
        </a:spcBef>
        <a:spcAft>
          <a:spcPct val="0"/>
        </a:spcAft>
        <a:defRPr sz="3200">
          <a:solidFill>
            <a:schemeClr val="tx2"/>
          </a:solidFill>
          <a:latin typeface="Trajan Pro" charset="0"/>
          <a:ea typeface="ＭＳ Ｐゴシック" charset="0"/>
          <a:cs typeface="Arial" charset="0"/>
        </a:defRPr>
      </a:lvl5pPr>
      <a:lvl6pPr marL="457200" algn="ctr" rtl="0" fontAlgn="base">
        <a:spcBef>
          <a:spcPct val="0"/>
        </a:spcBef>
        <a:spcAft>
          <a:spcPct val="0"/>
        </a:spcAft>
        <a:defRPr sz="3200">
          <a:solidFill>
            <a:schemeClr val="tx2"/>
          </a:solidFill>
          <a:latin typeface="Trajan Pro" charset="0"/>
          <a:ea typeface="ＭＳ Ｐゴシック" charset="0"/>
          <a:cs typeface="Arial" charset="0"/>
        </a:defRPr>
      </a:lvl6pPr>
      <a:lvl7pPr marL="914400" algn="ctr" rtl="0" fontAlgn="base">
        <a:spcBef>
          <a:spcPct val="0"/>
        </a:spcBef>
        <a:spcAft>
          <a:spcPct val="0"/>
        </a:spcAft>
        <a:defRPr sz="3200">
          <a:solidFill>
            <a:schemeClr val="tx2"/>
          </a:solidFill>
          <a:latin typeface="Trajan Pro" charset="0"/>
          <a:ea typeface="ＭＳ Ｐゴシック" charset="0"/>
          <a:cs typeface="Arial" charset="0"/>
        </a:defRPr>
      </a:lvl7pPr>
      <a:lvl8pPr marL="1371600" algn="ctr" rtl="0" fontAlgn="base">
        <a:spcBef>
          <a:spcPct val="0"/>
        </a:spcBef>
        <a:spcAft>
          <a:spcPct val="0"/>
        </a:spcAft>
        <a:defRPr sz="3200">
          <a:solidFill>
            <a:schemeClr val="tx2"/>
          </a:solidFill>
          <a:latin typeface="Trajan Pro" charset="0"/>
          <a:ea typeface="ＭＳ Ｐゴシック" charset="0"/>
          <a:cs typeface="Arial" charset="0"/>
        </a:defRPr>
      </a:lvl8pPr>
      <a:lvl9pPr marL="1828800" algn="ctr" rtl="0" fontAlgn="base">
        <a:spcBef>
          <a:spcPct val="0"/>
        </a:spcBef>
        <a:spcAft>
          <a:spcPct val="0"/>
        </a:spcAft>
        <a:defRPr sz="3200">
          <a:solidFill>
            <a:schemeClr val="tx2"/>
          </a:solidFill>
          <a:latin typeface="Trajan Pro"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Arial"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56.jpeg"/><Relationship Id="rId4" Type="http://schemas.openxmlformats.org/officeDocument/2006/relationships/image" Target="../media/image55.jpe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mailto:ppower@nshs.edu" TargetMode="External"/><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4200" y="990600"/>
            <a:ext cx="6870700" cy="5438775"/>
          </a:xfrm>
        </p:spPr>
        <p:txBody>
          <a:bodyPr>
            <a:noAutofit/>
          </a:bodyPr>
          <a:lstStyle/>
          <a:p>
            <a:pPr indent="0" eaLnBrk="1" hangingPunct="1">
              <a:spcBef>
                <a:spcPct val="0"/>
              </a:spcBef>
              <a:buFontTx/>
              <a:buNone/>
            </a:pPr>
            <a:r>
              <a:rPr lang="en-US" altLang="en-US" sz="1500" b="1" smtClean="0">
                <a:effectLst>
                  <a:outerShdw blurRad="38100" dist="38100" dir="2700000" algn="tl">
                    <a:srgbClr val="C0C0C0"/>
                  </a:outerShdw>
                </a:effectLst>
              </a:rPr>
              <a:t>“</a:t>
            </a:r>
            <a:r>
              <a:rPr lang="en-US" sz="1500" b="1" smtClean="0">
                <a:effectLst>
                  <a:outerShdw blurRad="38100" dist="38100" dir="2700000" algn="tl">
                    <a:srgbClr val="C0C0C0"/>
                  </a:outerShdw>
                </a:effectLst>
              </a:rPr>
              <a:t>As EMS providers, we invite the public to literally trust us with their lives.  We advise the public that, during a medical emergency, they should rely upon our organization, and not any other.  We even suggest that it is safer to count on us, than the resources of one</a:t>
            </a:r>
            <a:r>
              <a:rPr lang="en-US" altLang="en-US" sz="1500" b="1" smtClean="0">
                <a:effectLst>
                  <a:outerShdw blurRad="38100" dist="38100" dir="2700000" algn="tl">
                    <a:srgbClr val="C0C0C0"/>
                  </a:outerShdw>
                </a:effectLst>
              </a:rPr>
              <a:t>’</a:t>
            </a:r>
            <a:r>
              <a:rPr lang="en-US" sz="1500" b="1" smtClean="0">
                <a:effectLst>
                  <a:outerShdw blurRad="38100" dist="38100" dir="2700000" algn="tl">
                    <a:srgbClr val="C0C0C0"/>
                  </a:outerShdw>
                </a:effectLst>
              </a:rPr>
              <a:t>s own family and friends.  We had better be right.</a:t>
            </a:r>
          </a:p>
          <a:p>
            <a:pPr indent="0" eaLnBrk="1" hangingPunct="1">
              <a:spcBef>
                <a:spcPct val="0"/>
              </a:spcBef>
              <a:buFontTx/>
              <a:buNone/>
            </a:pPr>
            <a:endParaRPr lang="en-US" sz="1500" b="1" smtClean="0">
              <a:effectLst>
                <a:outerShdw blurRad="38100" dist="38100" dir="2700000" algn="tl">
                  <a:srgbClr val="C0C0C0"/>
                </a:outerShdw>
              </a:effectLst>
            </a:endParaRPr>
          </a:p>
          <a:p>
            <a:pPr indent="0" eaLnBrk="1" hangingPunct="1">
              <a:buFontTx/>
              <a:buNone/>
            </a:pPr>
            <a:r>
              <a:rPr lang="en-US" sz="1500" b="1" smtClean="0">
                <a:effectLst>
                  <a:outerShdw blurRad="38100" dist="38100" dir="2700000" algn="tl">
                    <a:srgbClr val="C0C0C0"/>
                  </a:outerShdw>
                </a:effectLst>
              </a:rPr>
              <a:t>Regardless of actual performance, EMS organizations do not differ significantly in their claimed goals and values.  Public and private, nearly all claim dedication to patient care.  Efficient or not, most claim an intent to give the community its money</a:t>
            </a:r>
            <a:r>
              <a:rPr lang="en-US" altLang="en-US" sz="1500" b="1" smtClean="0">
                <a:effectLst>
                  <a:outerShdw blurRad="38100" dist="38100" dir="2700000" algn="tl">
                    <a:srgbClr val="C0C0C0"/>
                  </a:outerShdw>
                </a:effectLst>
              </a:rPr>
              <a:t>’</a:t>
            </a:r>
            <a:r>
              <a:rPr lang="en-US" sz="1500" b="1" smtClean="0">
                <a:effectLst>
                  <a:outerShdw blurRad="38100" dist="38100" dir="2700000" algn="tl">
                    <a:srgbClr val="C0C0C0"/>
                  </a:outerShdw>
                </a:effectLst>
              </a:rPr>
              <a:t>s worth.  And whether the money comes from user fees or local tax sources, the claim is the same—the best patient care for the dollars available.  It</a:t>
            </a:r>
            <a:r>
              <a:rPr lang="en-US" altLang="en-US" sz="1500" b="1" smtClean="0">
                <a:effectLst>
                  <a:outerShdw blurRad="38100" dist="38100" dir="2700000" algn="tl">
                    <a:srgbClr val="C0C0C0"/>
                  </a:outerShdw>
                </a:effectLst>
              </a:rPr>
              <a:t>’</a:t>
            </a:r>
            <a:r>
              <a:rPr lang="en-US" sz="1500" b="1" smtClean="0">
                <a:effectLst>
                  <a:outerShdw blurRad="38100" dist="38100" dir="2700000" algn="tl">
                    <a:srgbClr val="C0C0C0"/>
                  </a:outerShdw>
                </a:effectLst>
              </a:rPr>
              <a:t>s almost never true.</a:t>
            </a:r>
          </a:p>
          <a:p>
            <a:pPr indent="0" eaLnBrk="1" hangingPunct="1">
              <a:buFontTx/>
              <a:buNone/>
            </a:pPr>
            <a:endParaRPr lang="en-US" sz="1500" b="1" smtClean="0">
              <a:effectLst>
                <a:outerShdw blurRad="38100" dist="38100" dir="2700000" algn="tl">
                  <a:srgbClr val="C0C0C0"/>
                </a:outerShdw>
              </a:effectLst>
            </a:endParaRPr>
          </a:p>
          <a:p>
            <a:pPr indent="0" eaLnBrk="1" hangingPunct="1">
              <a:buFontTx/>
              <a:buNone/>
            </a:pPr>
            <a:r>
              <a:rPr lang="en-US" sz="1500" b="1" smtClean="0">
                <a:effectLst>
                  <a:outerShdw blurRad="38100" dist="38100" dir="2700000" algn="tl">
                    <a:srgbClr val="C0C0C0"/>
                  </a:outerShdw>
                </a:effectLst>
              </a:rPr>
              <a:t>Our moral obligation to pursue clinical and response time improvement is widely accepted.  But our related obligation to pursue economic efficiency is poorly understood.  Many believe these are separate issues.  They are not.  Economic efficiency is nothing more than the ability to convert dollars into service.  If we could do better with the dollars we have available, but we don</a:t>
            </a:r>
            <a:r>
              <a:rPr lang="en-US" altLang="en-US" sz="1500" b="1" smtClean="0">
                <a:effectLst>
                  <a:outerShdw blurRad="38100" dist="38100" dir="2700000" algn="tl">
                    <a:srgbClr val="C0C0C0"/>
                  </a:outerShdw>
                </a:effectLst>
              </a:rPr>
              <a:t>’</a:t>
            </a:r>
            <a:r>
              <a:rPr lang="en-US" sz="1500" b="1" smtClean="0">
                <a:effectLst>
                  <a:outerShdw blurRad="38100" dist="38100" dir="2700000" algn="tl">
                    <a:srgbClr val="C0C0C0"/>
                  </a:outerShdw>
                </a:effectLst>
              </a:rPr>
              <a:t>t, the responsibility must be ours.  In EMS, that responsibility is enormous—it is impossible to waste dollars without also wasting lives.</a:t>
            </a:r>
            <a:r>
              <a:rPr lang="en-US" altLang="en-US" sz="1500" b="1" smtClean="0">
                <a:effectLst>
                  <a:outerShdw blurRad="38100" dist="38100" dir="2700000" algn="tl">
                    <a:srgbClr val="C0C0C0"/>
                  </a:outerShdw>
                </a:effectLst>
              </a:rPr>
              <a:t>”</a:t>
            </a:r>
            <a:endParaRPr lang="en-US" sz="1500" b="1" smtClean="0">
              <a:effectLst>
                <a:outerShdw blurRad="38100" dist="38100" dir="2700000" algn="tl">
                  <a:srgbClr val="C0C0C0"/>
                </a:outerShdw>
              </a:effectLst>
            </a:endParaRPr>
          </a:p>
          <a:p>
            <a:pPr indent="0" algn="r" eaLnBrk="1" hangingPunct="1">
              <a:buFontTx/>
              <a:buNone/>
            </a:pPr>
            <a:r>
              <a:rPr lang="en-US" sz="1500" b="1" smtClean="0">
                <a:effectLst>
                  <a:outerShdw blurRad="38100" dist="38100" dir="2700000" algn="tl">
                    <a:srgbClr val="C0C0C0"/>
                  </a:outerShdw>
                </a:effectLst>
              </a:rPr>
              <a:t>Jack L. Stout</a:t>
            </a:r>
          </a:p>
        </p:txBody>
      </p:sp>
      <p:sp>
        <p:nvSpPr>
          <p:cNvPr id="4" name="Title 3"/>
          <p:cNvSpPr>
            <a:spLocks noGrp="1"/>
          </p:cNvSpPr>
          <p:nvPr>
            <p:ph type="title"/>
          </p:nvPr>
        </p:nvSpPr>
        <p:spPr>
          <a:xfrm>
            <a:off x="2133600" y="128486"/>
            <a:ext cx="6705600" cy="709714"/>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Why Does EMS Need Best Practices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6800850" cy="1143000"/>
          </a:xfrm>
        </p:spPr>
        <p:txBody>
          <a:bodyPr/>
          <a:lstStyle/>
          <a:p>
            <a:pPr eaLnBrk="1" hangingPunct="1"/>
            <a:r>
              <a:rPr lang="en-US" smtClean="0"/>
              <a:t>BP</a:t>
            </a:r>
            <a:r>
              <a:rPr lang="en-US" altLang="en-US" smtClean="0"/>
              <a:t>’</a:t>
            </a:r>
            <a:r>
              <a:rPr lang="en-US" smtClean="0"/>
              <a:t>s are part of the</a:t>
            </a:r>
            <a:br>
              <a:rPr lang="en-US" smtClean="0"/>
            </a:br>
            <a:r>
              <a:rPr lang="en-US" altLang="en-US" smtClean="0"/>
              <a:t>“</a:t>
            </a:r>
            <a:r>
              <a:rPr lang="en-US" smtClean="0"/>
              <a:t>EMS Success Triad</a:t>
            </a:r>
            <a:r>
              <a:rPr lang="en-US" altLang="en-US" smtClean="0"/>
              <a:t>”</a:t>
            </a:r>
            <a:endParaRPr lang="en-US" smtClean="0"/>
          </a:p>
        </p:txBody>
      </p:sp>
      <p:sp>
        <p:nvSpPr>
          <p:cNvPr id="3" name="Content Placeholder 2"/>
          <p:cNvSpPr>
            <a:spLocks noGrp="1"/>
          </p:cNvSpPr>
          <p:nvPr>
            <p:ph idx="1"/>
          </p:nvPr>
        </p:nvSpPr>
        <p:spPr>
          <a:xfrm>
            <a:off x="1987550" y="1570038"/>
            <a:ext cx="6864350" cy="4830762"/>
          </a:xfrm>
        </p:spPr>
        <p:txBody>
          <a:bodyPr/>
          <a:lstStyle/>
          <a:p>
            <a:pPr eaLnBrk="1" hangingPunct="1">
              <a:defRPr/>
            </a:pPr>
            <a:r>
              <a:rPr lang="en-US" dirty="0" smtClean="0"/>
              <a:t>Balancing of </a:t>
            </a:r>
          </a:p>
          <a:p>
            <a:pPr lvl="1" eaLnBrk="1" hangingPunct="1">
              <a:defRPr/>
            </a:pPr>
            <a:r>
              <a:rPr lang="en-US" b="1" dirty="0" smtClean="0"/>
              <a:t>Patient Care</a:t>
            </a:r>
          </a:p>
          <a:p>
            <a:pPr lvl="2" eaLnBrk="1" hangingPunct="1">
              <a:defRPr/>
            </a:pPr>
            <a:r>
              <a:rPr lang="en-US" dirty="0" smtClean="0"/>
              <a:t>Clinical sophistication</a:t>
            </a:r>
          </a:p>
          <a:p>
            <a:pPr lvl="2" eaLnBrk="1" hangingPunct="1">
              <a:defRPr/>
            </a:pPr>
            <a:r>
              <a:rPr lang="en-US" dirty="0" smtClean="0"/>
              <a:t>Customer service</a:t>
            </a:r>
          </a:p>
          <a:p>
            <a:pPr lvl="2" eaLnBrk="1" hangingPunct="1">
              <a:defRPr/>
            </a:pPr>
            <a:r>
              <a:rPr lang="en-US" b="1" i="1" dirty="0" smtClean="0"/>
              <a:t>Systems integration</a:t>
            </a:r>
          </a:p>
          <a:p>
            <a:pPr lvl="1" eaLnBrk="1" hangingPunct="1">
              <a:defRPr/>
            </a:pPr>
            <a:r>
              <a:rPr lang="en-US" b="1" dirty="0" smtClean="0"/>
              <a:t>Employee Well-being</a:t>
            </a:r>
          </a:p>
          <a:p>
            <a:pPr lvl="2" eaLnBrk="1" hangingPunct="1">
              <a:defRPr/>
            </a:pPr>
            <a:r>
              <a:rPr lang="en-US" dirty="0" smtClean="0"/>
              <a:t>Compensation &amp; benefits</a:t>
            </a:r>
          </a:p>
          <a:p>
            <a:pPr lvl="2" eaLnBrk="1" hangingPunct="1">
              <a:defRPr/>
            </a:pPr>
            <a:r>
              <a:rPr lang="en-US" dirty="0" smtClean="0">
                <a:solidFill>
                  <a:srgbClr val="000000"/>
                </a:solidFill>
              </a:rPr>
              <a:t>Health / safety / welfare</a:t>
            </a:r>
          </a:p>
          <a:p>
            <a:pPr lvl="1" eaLnBrk="1" hangingPunct="1">
              <a:defRPr/>
            </a:pPr>
            <a:r>
              <a:rPr lang="en-US" b="1" dirty="0" smtClean="0"/>
              <a:t>Financial Sustainability</a:t>
            </a:r>
          </a:p>
          <a:p>
            <a:pPr lvl="2" eaLnBrk="1" hangingPunct="1">
              <a:defRPr/>
            </a:pPr>
            <a:r>
              <a:rPr lang="en-US" dirty="0" smtClean="0"/>
              <a:t>Properly designed service delivery systems</a:t>
            </a:r>
          </a:p>
          <a:p>
            <a:pPr lvl="2" eaLnBrk="1" hangingPunct="1">
              <a:defRPr/>
            </a:pPr>
            <a:r>
              <a:rPr lang="en-US" dirty="0" smtClean="0"/>
              <a:t>Revenue maximization</a:t>
            </a:r>
          </a:p>
          <a:p>
            <a:pPr lvl="2" eaLnBrk="1" hangingPunct="1">
              <a:defRPr/>
            </a:pPr>
            <a:r>
              <a:rPr lang="en-US" dirty="0" smtClean="0"/>
              <a:t>Sound business management</a:t>
            </a:r>
          </a:p>
        </p:txBody>
      </p:sp>
      <p:pic>
        <p:nvPicPr>
          <p:cNvPr id="24579" name="Picture 3"/>
          <p:cNvPicPr>
            <a:picLocks noChangeAspect="1"/>
          </p:cNvPicPr>
          <p:nvPr/>
        </p:nvPicPr>
        <p:blipFill>
          <a:blip r:embed="rId2" cstate="screen"/>
          <a:srcRect/>
          <a:stretch>
            <a:fillRect/>
          </a:stretch>
        </p:blipFill>
        <p:spPr bwMode="auto">
          <a:xfrm>
            <a:off x="6400800" y="2119313"/>
            <a:ext cx="2219325" cy="1766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2133600" y="1447800"/>
            <a:ext cx="6705600" cy="1143000"/>
          </a:xfrm>
          <a:prstGeom prst="rect">
            <a:avLst/>
          </a:prstGeom>
          <a:noFill/>
          <a:ln w="9525">
            <a:noFill/>
            <a:miter lim="800000"/>
            <a:headEnd/>
            <a:tailEnd/>
          </a:ln>
        </p:spPr>
        <p:txBody>
          <a:bodyPr/>
          <a:lstStyle/>
          <a:p>
            <a:pPr algn="ctr"/>
            <a:r>
              <a:rPr lang="en-US" sz="3200">
                <a:solidFill>
                  <a:schemeClr val="tx2"/>
                </a:solidFill>
                <a:latin typeface="Trajan Pro" pitchFamily="18" charset="0"/>
              </a:rPr>
              <a:t>Importance of NEMSAC Finance Sub-committee Report</a:t>
            </a:r>
          </a:p>
        </p:txBody>
      </p:sp>
      <p:pic>
        <p:nvPicPr>
          <p:cNvPr id="25602" name="Picture 2" descr="Screenshot 11:6:12 2:24 PM.png"/>
          <p:cNvPicPr>
            <a:picLocks noChangeAspect="1"/>
          </p:cNvPicPr>
          <p:nvPr/>
        </p:nvPicPr>
        <p:blipFill>
          <a:blip r:embed="rId2" cstate="screen"/>
          <a:srcRect/>
          <a:stretch>
            <a:fillRect/>
          </a:stretch>
        </p:blipFill>
        <p:spPr bwMode="auto">
          <a:xfrm>
            <a:off x="4457700" y="3175000"/>
            <a:ext cx="2171700" cy="863600"/>
          </a:xfrm>
          <a:prstGeom prst="rect">
            <a:avLst/>
          </a:prstGeom>
          <a:noFill/>
          <a:ln w="9525">
            <a:noFill/>
            <a:miter lim="800000"/>
            <a:headEnd/>
            <a:tailEnd/>
          </a:ln>
        </p:spPr>
      </p:pic>
      <p:sp>
        <p:nvSpPr>
          <p:cNvPr id="25603" name="TextBox 3"/>
          <p:cNvSpPr txBox="1">
            <a:spLocks noChangeArrowheads="1"/>
          </p:cNvSpPr>
          <p:nvPr/>
        </p:nvSpPr>
        <p:spPr bwMode="auto">
          <a:xfrm>
            <a:off x="2036763" y="4643438"/>
            <a:ext cx="6878637" cy="461962"/>
          </a:xfrm>
          <a:prstGeom prst="rect">
            <a:avLst/>
          </a:prstGeom>
          <a:noFill/>
          <a:ln w="9525">
            <a:noFill/>
            <a:miter lim="800000"/>
            <a:headEnd/>
            <a:tailEnd/>
          </a:ln>
        </p:spPr>
        <p:txBody>
          <a:bodyPr wrap="none">
            <a:spAutoFit/>
          </a:bodyPr>
          <a:lstStyle/>
          <a:p>
            <a:r>
              <a:rPr lang="en-US" sz="2400"/>
              <a:t>Advisory on Performance Based Reimbursement</a:t>
            </a:r>
          </a:p>
        </p:txBody>
      </p:sp>
      <p:sp>
        <p:nvSpPr>
          <p:cNvPr id="25604" name="Rectangle 4"/>
          <p:cNvSpPr>
            <a:spLocks noChangeArrowheads="1"/>
          </p:cNvSpPr>
          <p:nvPr/>
        </p:nvSpPr>
        <p:spPr bwMode="auto">
          <a:xfrm>
            <a:off x="2590800" y="5105400"/>
            <a:ext cx="5867400" cy="369888"/>
          </a:xfrm>
          <a:prstGeom prst="rect">
            <a:avLst/>
          </a:prstGeom>
          <a:noFill/>
          <a:ln w="9525">
            <a:noFill/>
            <a:miter lim="800000"/>
            <a:headEnd/>
            <a:tailEnd/>
          </a:ln>
        </p:spPr>
        <p:txBody>
          <a:bodyPr>
            <a:spAutoFit/>
          </a:bodyPr>
          <a:lstStyle/>
          <a:p>
            <a:r>
              <a:rPr lang="en-US"/>
              <a:t>http://www.ems.gov/NEMSAC-recommendations.htm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705600" cy="1143000"/>
          </a:xfrm>
        </p:spPr>
        <p:txBody>
          <a:bodyPr/>
          <a:lstStyle/>
          <a:p>
            <a:pPr>
              <a:defRPr/>
            </a:pPr>
            <a:r>
              <a:rPr lang="en-US" dirty="0" smtClean="0"/>
              <a:t>NEMSAC Finance Committee</a:t>
            </a:r>
            <a:endParaRPr lang="en-US" dirty="0"/>
          </a:p>
        </p:txBody>
      </p:sp>
      <p:sp>
        <p:nvSpPr>
          <p:cNvPr id="3" name="Content Placeholder 2"/>
          <p:cNvSpPr>
            <a:spLocks noGrp="1"/>
          </p:cNvSpPr>
          <p:nvPr>
            <p:ph idx="1"/>
          </p:nvPr>
        </p:nvSpPr>
        <p:spPr>
          <a:xfrm>
            <a:off x="2133600" y="1371600"/>
            <a:ext cx="6705600" cy="5029200"/>
          </a:xfrm>
        </p:spPr>
        <p:txBody>
          <a:bodyPr/>
          <a:lstStyle/>
          <a:p>
            <a:pPr>
              <a:defRPr/>
            </a:pPr>
            <a:r>
              <a:rPr lang="en-US" sz="2400" dirty="0" smtClean="0"/>
              <a:t>Troy Hagen</a:t>
            </a:r>
          </a:p>
          <a:p>
            <a:pPr>
              <a:defRPr/>
            </a:pPr>
            <a:r>
              <a:rPr lang="en-US" sz="2400" dirty="0" smtClean="0"/>
              <a:t>Brenda </a:t>
            </a:r>
            <a:r>
              <a:rPr lang="en-US" sz="2400" dirty="0" err="1" smtClean="0"/>
              <a:t>Staffan</a:t>
            </a:r>
            <a:endParaRPr lang="en-US" sz="2400" dirty="0" smtClean="0"/>
          </a:p>
          <a:p>
            <a:pPr>
              <a:defRPr/>
            </a:pPr>
            <a:r>
              <a:rPr lang="en-US" sz="2400" dirty="0" smtClean="0"/>
              <a:t>Cathy </a:t>
            </a:r>
            <a:r>
              <a:rPr lang="en-US" sz="2400" dirty="0" err="1" smtClean="0"/>
              <a:t>Gotschall</a:t>
            </a:r>
            <a:endParaRPr lang="en-US" sz="2400" dirty="0" smtClean="0"/>
          </a:p>
          <a:p>
            <a:pPr>
              <a:defRPr/>
            </a:pPr>
            <a:r>
              <a:rPr lang="en-US" sz="2400" dirty="0" smtClean="0"/>
              <a:t>James </a:t>
            </a:r>
            <a:r>
              <a:rPr lang="en-US" sz="2400" dirty="0" err="1" smtClean="0"/>
              <a:t>McPartlon</a:t>
            </a:r>
            <a:endParaRPr lang="en-US" sz="2400" dirty="0" smtClean="0"/>
          </a:p>
          <a:p>
            <a:pPr>
              <a:defRPr/>
            </a:pPr>
            <a:r>
              <a:rPr lang="en-US" sz="2400" dirty="0" smtClean="0"/>
              <a:t>Jim Finger</a:t>
            </a:r>
          </a:p>
          <a:p>
            <a:pPr>
              <a:defRPr/>
            </a:pPr>
            <a:r>
              <a:rPr lang="en-US" sz="2400" dirty="0" smtClean="0"/>
              <a:t>Kurt </a:t>
            </a:r>
            <a:r>
              <a:rPr lang="en-US" sz="2400" dirty="0" err="1" smtClean="0"/>
              <a:t>Krumperman</a:t>
            </a:r>
            <a:endParaRPr lang="en-US" sz="2400" dirty="0" smtClean="0"/>
          </a:p>
          <a:p>
            <a:pPr>
              <a:defRPr/>
            </a:pPr>
            <a:r>
              <a:rPr lang="en-US" sz="2400" dirty="0" smtClean="0"/>
              <a:t>Marc </a:t>
            </a:r>
            <a:r>
              <a:rPr lang="en-US" sz="2400" dirty="0" err="1" smtClean="0"/>
              <a:t>Golstone</a:t>
            </a:r>
            <a:endParaRPr lang="en-US" sz="2400" dirty="0" smtClean="0"/>
          </a:p>
          <a:p>
            <a:pPr>
              <a:defRPr/>
            </a:pPr>
            <a:r>
              <a:rPr lang="en-US" sz="2400" dirty="0" smtClean="0"/>
              <a:t>Vince Robbins</a:t>
            </a:r>
          </a:p>
          <a:p>
            <a:pPr>
              <a:defRPr/>
            </a:pPr>
            <a:r>
              <a:rPr lang="en-US" sz="2400" dirty="0" smtClean="0"/>
              <a:t>Gary </a:t>
            </a:r>
            <a:r>
              <a:rPr lang="en-US" sz="2400" dirty="0" err="1" smtClean="0"/>
              <a:t>Wingrove</a:t>
            </a:r>
            <a:endParaRPr lang="en-US" sz="2400" dirty="0" smtClean="0"/>
          </a:p>
          <a:p>
            <a:pPr>
              <a:defRPr/>
            </a:pPr>
            <a:r>
              <a:rPr lang="en-US" sz="2400" dirty="0" smtClean="0"/>
              <a:t>Shirley Ernst</a:t>
            </a:r>
          </a:p>
          <a:p>
            <a:pPr>
              <a:defRPr/>
            </a:pPr>
            <a:r>
              <a:rPr lang="en-US" sz="2400" dirty="0" smtClean="0"/>
              <a:t>Jonathan Washko</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05600" cy="1143000"/>
          </a:xfrm>
        </p:spPr>
        <p:txBody>
          <a:bodyPr/>
          <a:lstStyle/>
          <a:p>
            <a:pPr eaLnBrk="1" hangingPunct="1">
              <a:defRPr/>
            </a:pPr>
            <a:r>
              <a:rPr lang="en-US" dirty="0" smtClean="0"/>
              <a:t>Importance of NEMSAC Finance Committee Report</a:t>
            </a:r>
          </a:p>
        </p:txBody>
      </p:sp>
      <p:sp>
        <p:nvSpPr>
          <p:cNvPr id="3" name="Content Placeholder 2"/>
          <p:cNvSpPr>
            <a:spLocks noGrp="1"/>
          </p:cNvSpPr>
          <p:nvPr>
            <p:ph idx="1"/>
          </p:nvPr>
        </p:nvSpPr>
        <p:spPr/>
        <p:txBody>
          <a:bodyPr/>
          <a:lstStyle/>
          <a:p>
            <a:pPr eaLnBrk="1" hangingPunct="1"/>
            <a:r>
              <a:rPr lang="en-US" sz="2400" smtClean="0"/>
              <a:t>2011 – 2012 committee of various stakeholders &amp; groups</a:t>
            </a:r>
          </a:p>
          <a:p>
            <a:pPr eaLnBrk="1" hangingPunct="1"/>
            <a:r>
              <a:rPr lang="en-US" sz="2400" smtClean="0"/>
              <a:t>Charged with providing recommendations on the future of system EMS financing</a:t>
            </a:r>
          </a:p>
          <a:p>
            <a:pPr eaLnBrk="1" hangingPunct="1"/>
            <a:r>
              <a:rPr lang="en-US" sz="2400" smtClean="0"/>
              <a:t>11 Conclusions &amp; 2 Recommendations</a:t>
            </a:r>
          </a:p>
          <a:p>
            <a:pPr eaLnBrk="1" hangingPunct="1"/>
            <a:r>
              <a:rPr lang="en-US" sz="2400" smtClean="0"/>
              <a:t>Two additional important outcomes</a:t>
            </a:r>
          </a:p>
          <a:p>
            <a:pPr lvl="1" eaLnBrk="1" hangingPunct="1"/>
            <a:r>
              <a:rPr lang="en-US" sz="2000" smtClean="0">
                <a:ea typeface="Arial" pitchFamily="34" charset="0"/>
              </a:rPr>
              <a:t>Stratification of EMS functions by discipline</a:t>
            </a:r>
          </a:p>
          <a:p>
            <a:pPr lvl="1" eaLnBrk="1" hangingPunct="1"/>
            <a:r>
              <a:rPr lang="en-US" sz="2000" smtClean="0">
                <a:ea typeface="Arial" pitchFamily="34" charset="0"/>
              </a:rPr>
              <a:t>List of comprehensive EMS system functions and recommended payer sources</a:t>
            </a:r>
          </a:p>
          <a:p>
            <a:pPr eaLnBrk="1" hangingPunct="1"/>
            <a:r>
              <a:rPr lang="en-US" sz="2400" smtClean="0"/>
              <a:t>Will help shape and drive existing and new BP</a:t>
            </a:r>
            <a:r>
              <a:rPr lang="en-US" altLang="en-US" sz="2400" smtClean="0"/>
              <a:t>’</a:t>
            </a:r>
            <a:r>
              <a:rPr lang="en-US" sz="2400" smtClean="0"/>
              <a: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6705600" cy="781050"/>
          </a:xfrm>
        </p:spPr>
        <p:txBody>
          <a:bodyPr/>
          <a:lstStyle/>
          <a:p>
            <a:pPr eaLnBrk="1" hangingPunct="1">
              <a:defRPr/>
            </a:pPr>
            <a:r>
              <a:rPr lang="en-US" dirty="0" smtClean="0"/>
              <a:t>NEMSAC Conclusions</a:t>
            </a:r>
          </a:p>
        </p:txBody>
      </p:sp>
      <p:sp>
        <p:nvSpPr>
          <p:cNvPr id="3" name="Content Placeholder 2"/>
          <p:cNvSpPr>
            <a:spLocks noGrp="1"/>
          </p:cNvSpPr>
          <p:nvPr>
            <p:ph idx="1"/>
          </p:nvPr>
        </p:nvSpPr>
        <p:spPr>
          <a:xfrm>
            <a:off x="2057400" y="838200"/>
            <a:ext cx="6705600" cy="5029200"/>
          </a:xfrm>
        </p:spPr>
        <p:txBody>
          <a:bodyPr/>
          <a:lstStyle/>
          <a:p>
            <a:pPr eaLnBrk="1" hangingPunct="1">
              <a:buFont typeface="Wingdings" pitchFamily="2" charset="2"/>
              <a:buChar char="ü"/>
            </a:pPr>
            <a:r>
              <a:rPr lang="en-US" sz="2400" smtClean="0"/>
              <a:t>The systematic cost of providing emergency ambulance services in the US exceeds currently available revenue</a:t>
            </a:r>
          </a:p>
          <a:p>
            <a:pPr eaLnBrk="1" hangingPunct="1">
              <a:buFont typeface="Wingdings" pitchFamily="2" charset="2"/>
              <a:buChar char="ü"/>
            </a:pPr>
            <a:r>
              <a:rPr lang="en-US" sz="2400" smtClean="0"/>
              <a:t>A comprehensive evaluation of total EMS System cost must not be limited to ambulance transport, but include each of the individual system functions and activities</a:t>
            </a:r>
          </a:p>
          <a:p>
            <a:pPr eaLnBrk="1" hangingPunct="1">
              <a:buFont typeface="Wingdings" pitchFamily="2" charset="2"/>
              <a:buChar char="ü"/>
            </a:pPr>
            <a:r>
              <a:rPr lang="en-US" sz="2400" smtClean="0"/>
              <a:t>[Summarizing] EMS</a:t>
            </a:r>
            <a:r>
              <a:rPr lang="en-US" altLang="en-US" sz="2400" smtClean="0"/>
              <a:t>’</a:t>
            </a:r>
            <a:r>
              <a:rPr lang="en-US" sz="2400" smtClean="0"/>
              <a:t>s underfunding crisis is a result from misperception of the role of EMS agencies in the broader healthcare system by the government and the public</a:t>
            </a:r>
          </a:p>
          <a:p>
            <a:pPr eaLnBrk="1" hangingPunct="1">
              <a:buFont typeface="Wingdings" pitchFamily="2" charset="2"/>
              <a:buChar char="ü"/>
            </a:pPr>
            <a:r>
              <a:rPr lang="en-US" sz="2400" smtClean="0"/>
              <a:t>EMS functions are a combination of government requirements and services driven by user demands and payer requirements</a:t>
            </a:r>
          </a:p>
          <a:p>
            <a:pPr eaLnBrk="1" hangingPunct="1">
              <a:buFont typeface="Wingdings" pitchFamily="2" charset="2"/>
              <a:buChar char="ü"/>
            </a:pPr>
            <a:endParaRPr lang="en-US" sz="24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6705600" cy="781050"/>
          </a:xfrm>
        </p:spPr>
        <p:txBody>
          <a:bodyPr/>
          <a:lstStyle/>
          <a:p>
            <a:pPr eaLnBrk="1" hangingPunct="1">
              <a:defRPr/>
            </a:pPr>
            <a:r>
              <a:rPr lang="en-US" dirty="0" smtClean="0"/>
              <a:t>NEMSAC Conclusions</a:t>
            </a:r>
          </a:p>
        </p:txBody>
      </p:sp>
      <p:sp>
        <p:nvSpPr>
          <p:cNvPr id="3" name="Content Placeholder 2"/>
          <p:cNvSpPr>
            <a:spLocks noGrp="1"/>
          </p:cNvSpPr>
          <p:nvPr>
            <p:ph idx="1"/>
          </p:nvPr>
        </p:nvSpPr>
        <p:spPr>
          <a:xfrm>
            <a:off x="2057400" y="838200"/>
            <a:ext cx="6705600" cy="5029200"/>
          </a:xfrm>
        </p:spPr>
        <p:txBody>
          <a:bodyPr/>
          <a:lstStyle/>
          <a:p>
            <a:pPr eaLnBrk="1" hangingPunct="1">
              <a:buFont typeface="Wingdings" charset="2"/>
              <a:buChar char="ü"/>
              <a:defRPr/>
            </a:pPr>
            <a:r>
              <a:rPr lang="en-US" sz="2400" dirty="0" smtClean="0"/>
              <a:t>EMS Systems exist concurrently within the realm of health care, public health, public safety and emergency medical preparedness systems, yet reimbursement by user fees (health care) is often the only reliable source of funding.</a:t>
            </a:r>
          </a:p>
          <a:p>
            <a:pPr eaLnBrk="1" hangingPunct="1">
              <a:buFont typeface="Wingdings" charset="2"/>
              <a:buChar char="ü"/>
              <a:defRPr/>
            </a:pPr>
            <a:r>
              <a:rPr lang="en-US" sz="2400" dirty="0" smtClean="0"/>
              <a:t>The public expects the around the clock availability of high quality EMS response.</a:t>
            </a:r>
          </a:p>
          <a:p>
            <a:pPr eaLnBrk="1" hangingPunct="1">
              <a:buFont typeface="Wingdings" charset="2"/>
              <a:buChar char="ü"/>
              <a:defRPr/>
            </a:pPr>
            <a:r>
              <a:rPr lang="en-US" sz="2400" dirty="0" smtClean="0"/>
              <a:t>Emergency services must be ready to respond 24/7.</a:t>
            </a:r>
          </a:p>
          <a:p>
            <a:pPr eaLnBrk="1" hangingPunct="1">
              <a:buFont typeface="Wingdings" charset="2"/>
              <a:buChar char="ü"/>
              <a:defRPr/>
            </a:pPr>
            <a:r>
              <a:rPr lang="en-US" sz="2400" dirty="0" smtClean="0"/>
              <a:t>EMS must be fully and effectively integrated into the broader health care system to fully realize improved patient outcomes, efficiencies and patient satisfaction.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6705600" cy="781050"/>
          </a:xfrm>
        </p:spPr>
        <p:txBody>
          <a:bodyPr/>
          <a:lstStyle/>
          <a:p>
            <a:pPr eaLnBrk="1" hangingPunct="1">
              <a:defRPr/>
            </a:pPr>
            <a:r>
              <a:rPr lang="en-US" dirty="0" smtClean="0"/>
              <a:t>NEMSAC Conclusions</a:t>
            </a:r>
          </a:p>
        </p:txBody>
      </p:sp>
      <p:sp>
        <p:nvSpPr>
          <p:cNvPr id="3" name="Content Placeholder 2"/>
          <p:cNvSpPr>
            <a:spLocks noGrp="1"/>
          </p:cNvSpPr>
          <p:nvPr>
            <p:ph idx="1"/>
          </p:nvPr>
        </p:nvSpPr>
        <p:spPr>
          <a:xfrm>
            <a:off x="2057400" y="838200"/>
            <a:ext cx="6705600" cy="5029200"/>
          </a:xfrm>
        </p:spPr>
        <p:txBody>
          <a:bodyPr/>
          <a:lstStyle/>
          <a:p>
            <a:pPr eaLnBrk="1" hangingPunct="1">
              <a:buFont typeface="Wingdings" pitchFamily="2" charset="2"/>
              <a:buChar char="ü"/>
            </a:pPr>
            <a:r>
              <a:rPr lang="en-US" sz="2400" smtClean="0"/>
              <a:t>As the community healthcare safety net, EMS responds to emergency requests regardless of the patient</a:t>
            </a:r>
            <a:r>
              <a:rPr lang="en-US" altLang="en-US" sz="2400" smtClean="0"/>
              <a:t>’</a:t>
            </a:r>
            <a:r>
              <a:rPr lang="en-US" sz="2400" smtClean="0"/>
              <a:t>s ability to pay</a:t>
            </a:r>
          </a:p>
          <a:p>
            <a:pPr eaLnBrk="1" hangingPunct="1">
              <a:buFont typeface="Wingdings" pitchFamily="2" charset="2"/>
              <a:buChar char="ü"/>
            </a:pPr>
            <a:r>
              <a:rPr lang="en-US" sz="2400" smtClean="0"/>
              <a:t>New service delivery paradigms, including community paramedicine, advanced practice paramedics, continuum of care coordination by medical communications (9-1-1) and other components of preventative care provided by ambulance agencies have shown promising early results.</a:t>
            </a:r>
          </a:p>
          <a:p>
            <a:pPr eaLnBrk="1" hangingPunct="1">
              <a:buFont typeface="Wingdings" pitchFamily="2" charset="2"/>
              <a:buChar char="ü"/>
            </a:pPr>
            <a:r>
              <a:rPr lang="en-US" sz="2400" smtClean="0"/>
              <a:t>The federal government should support and endorse efforts in local, state and federal policy arenas to assure the financial stability and improved performance of all of the functions of the EMS system.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6705600" cy="781050"/>
          </a:xfrm>
        </p:spPr>
        <p:txBody>
          <a:bodyPr/>
          <a:lstStyle/>
          <a:p>
            <a:pPr eaLnBrk="1" hangingPunct="1">
              <a:defRPr/>
            </a:pPr>
            <a:r>
              <a:rPr lang="en-US" dirty="0" smtClean="0"/>
              <a:t>NEMSAC Recommendations</a:t>
            </a:r>
          </a:p>
        </p:txBody>
      </p:sp>
      <p:sp>
        <p:nvSpPr>
          <p:cNvPr id="3" name="Content Placeholder 2"/>
          <p:cNvSpPr>
            <a:spLocks noGrp="1"/>
          </p:cNvSpPr>
          <p:nvPr>
            <p:ph idx="1"/>
          </p:nvPr>
        </p:nvSpPr>
        <p:spPr>
          <a:xfrm>
            <a:off x="1981200" y="838200"/>
            <a:ext cx="6705600" cy="5029200"/>
          </a:xfrm>
        </p:spPr>
        <p:txBody>
          <a:bodyPr/>
          <a:lstStyle/>
          <a:p>
            <a:pPr eaLnBrk="1" hangingPunct="1">
              <a:buFont typeface="Wingdings" pitchFamily="2" charset="2"/>
              <a:buChar char="ü"/>
            </a:pPr>
            <a:r>
              <a:rPr lang="en-US" sz="2400" b="1" smtClean="0"/>
              <a:t>Recommendation 1: </a:t>
            </a:r>
            <a:r>
              <a:rPr lang="en-US" sz="2400" smtClean="0"/>
              <a:t>NHTSA, in coordination with FICEMS, should sponsor a comprehensive EMS System Design project that will identify the essential components and functions of EMS systems, standardize terminology, and establish performance standards for minimum levels of service. </a:t>
            </a:r>
          </a:p>
          <a:p>
            <a:pPr eaLnBrk="1" hangingPunct="1">
              <a:buFont typeface="Wingdings" pitchFamily="2" charset="2"/>
              <a:buChar char="ü"/>
            </a:pPr>
            <a:r>
              <a:rPr lang="en-US" sz="2400" b="1" smtClean="0"/>
              <a:t>Recommendation 2: </a:t>
            </a:r>
            <a:r>
              <a:rPr lang="en-US" sz="2400" smtClean="0"/>
              <a:t>NHTSA, in coordination with FICEMS, should sponsor a comprehensive EMS System finance study that accounts for all costs and revenues </a:t>
            </a:r>
          </a:p>
          <a:p>
            <a:pPr eaLnBrk="1" hangingPunct="1">
              <a:buFont typeface="Wingdings" pitchFamily="2" charset="2"/>
              <a:buChar char="ü"/>
            </a:pPr>
            <a:endParaRPr lang="en-US" sz="24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Screenshot 11:6:12 11:27 AM.png"/>
          <p:cNvPicPr>
            <a:picLocks noChangeAspect="1"/>
          </p:cNvPicPr>
          <p:nvPr/>
        </p:nvPicPr>
        <p:blipFill>
          <a:blip r:embed="rId2" cstate="screen"/>
          <a:srcRect/>
          <a:stretch>
            <a:fillRect/>
          </a:stretch>
        </p:blipFill>
        <p:spPr bwMode="auto">
          <a:xfrm>
            <a:off x="2601913" y="0"/>
            <a:ext cx="57800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514600" y="5656948"/>
            <a:ext cx="6045200" cy="51525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dirty="0" smtClean="0">
                <a:effectLst>
                  <a:glow rad="228600">
                    <a:schemeClr val="accent2">
                      <a:satMod val="175000"/>
                      <a:alpha val="40000"/>
                    </a:schemeClr>
                  </a:glow>
                </a:effectLst>
              </a:rPr>
              <a:t>Beyond the Basics</a:t>
            </a:r>
            <a:endParaRPr lang="en-US" dirty="0">
              <a:effectLst>
                <a:glow rad="228600">
                  <a:schemeClr val="accent2">
                    <a:satMod val="175000"/>
                    <a:alpha val="40000"/>
                  </a:schemeClr>
                </a:glow>
              </a:effectLst>
            </a:endParaRPr>
          </a:p>
        </p:txBody>
      </p:sp>
      <p:pic>
        <p:nvPicPr>
          <p:cNvPr id="15362" name="Picture 1"/>
          <p:cNvPicPr>
            <a:picLocks noChangeAspect="1"/>
          </p:cNvPicPr>
          <p:nvPr/>
        </p:nvPicPr>
        <p:blipFill>
          <a:blip r:embed="rId2" cstate="screen"/>
          <a:srcRect/>
          <a:stretch>
            <a:fillRect/>
          </a:stretch>
        </p:blipFill>
        <p:spPr bwMode="auto">
          <a:xfrm>
            <a:off x="2362200" y="554038"/>
            <a:ext cx="6245225" cy="4627562"/>
          </a:xfrm>
          <a:prstGeom prst="rect">
            <a:avLst/>
          </a:prstGeom>
          <a:noFill/>
          <a:ln w="9525">
            <a:noFill/>
            <a:miter lim="800000"/>
            <a:headEnd/>
            <a:tailEnd/>
          </a:ln>
        </p:spPr>
      </p:pic>
      <p:sp>
        <p:nvSpPr>
          <p:cNvPr id="2050" name="Rectangle 2"/>
          <p:cNvSpPr>
            <a:spLocks noGrp="1" noChangeArrowheads="1"/>
          </p:cNvSpPr>
          <p:nvPr>
            <p:ph type="ctrTitle"/>
          </p:nvPr>
        </p:nvSpPr>
        <p:spPr>
          <a:xfrm>
            <a:off x="2339975" y="4876800"/>
            <a:ext cx="6423025" cy="914400"/>
          </a:xfrm>
        </p:spPr>
        <p:txBody>
          <a:bodyPr/>
          <a:lstStyle/>
          <a:p>
            <a:pPr eaLnBrk="1" hangingPunct="1">
              <a:defRPr/>
            </a:pPr>
            <a:r>
              <a:rPr lang="en-US" dirty="0" smtClean="0"/>
              <a:t>Best Practices in EMS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Screenshot 11:6:12 11:31 AM.png"/>
          <p:cNvPicPr>
            <a:picLocks noChangeAspect="1"/>
          </p:cNvPicPr>
          <p:nvPr/>
        </p:nvPicPr>
        <p:blipFill>
          <a:blip r:embed="rId2" cstate="screen"/>
          <a:srcRect/>
          <a:stretch>
            <a:fillRect/>
          </a:stretch>
        </p:blipFill>
        <p:spPr bwMode="auto">
          <a:xfrm>
            <a:off x="1905000" y="381000"/>
            <a:ext cx="7048500" cy="6234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Screenshot 11:6:12 10:57 AM.png"/>
          <p:cNvPicPr>
            <a:picLocks noChangeAspect="1"/>
          </p:cNvPicPr>
          <p:nvPr/>
        </p:nvPicPr>
        <p:blipFill>
          <a:blip r:embed="rId2" cstate="screen"/>
          <a:srcRect/>
          <a:stretch>
            <a:fillRect/>
          </a:stretch>
        </p:blipFill>
        <p:spPr bwMode="auto">
          <a:xfrm>
            <a:off x="2286000" y="39688"/>
            <a:ext cx="6318250" cy="681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Logistics &amp; Safety BP</a:t>
            </a:r>
            <a:r>
              <a:rPr lang="en-US" altLang="en-US" smtClean="0"/>
              <a:t>’</a:t>
            </a:r>
            <a:r>
              <a:rPr lang="en-US" smtClean="0"/>
              <a:t>s</a:t>
            </a:r>
          </a:p>
        </p:txBody>
      </p:sp>
      <p:pic>
        <p:nvPicPr>
          <p:cNvPr id="34818" name="Picture 4"/>
          <p:cNvPicPr>
            <a:picLocks noChangeAspect="1"/>
          </p:cNvPicPr>
          <p:nvPr/>
        </p:nvPicPr>
        <p:blipFill>
          <a:blip r:embed="rId2" cstate="screen"/>
          <a:srcRect/>
          <a:stretch>
            <a:fillRect/>
          </a:stretch>
        </p:blipFill>
        <p:spPr bwMode="auto">
          <a:xfrm>
            <a:off x="5029200" y="1981200"/>
            <a:ext cx="3816350" cy="3816350"/>
          </a:xfrm>
          <a:prstGeom prst="rect">
            <a:avLst/>
          </a:prstGeom>
          <a:noFill/>
          <a:ln w="9525">
            <a:noFill/>
            <a:miter lim="800000"/>
            <a:headEnd/>
            <a:tailEnd/>
          </a:ln>
        </p:spPr>
      </p:pic>
      <p:pic>
        <p:nvPicPr>
          <p:cNvPr id="34819" name="Picture 5"/>
          <p:cNvPicPr>
            <a:picLocks noChangeAspect="1"/>
          </p:cNvPicPr>
          <p:nvPr/>
        </p:nvPicPr>
        <p:blipFill>
          <a:blip r:embed="rId3" cstate="screen"/>
          <a:srcRect/>
          <a:stretch>
            <a:fillRect/>
          </a:stretch>
        </p:blipFill>
        <p:spPr bwMode="auto">
          <a:xfrm rot="5400000">
            <a:off x="1517650" y="2432051"/>
            <a:ext cx="5170487" cy="2767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80988"/>
            <a:ext cx="6705600" cy="709612"/>
          </a:xfrm>
        </p:spPr>
        <p:txBody>
          <a:bodyPr/>
          <a:lstStyle/>
          <a:p>
            <a:pPr eaLnBrk="1" hangingPunct="1"/>
            <a:r>
              <a:rPr lang="en-US" smtClean="0"/>
              <a:t>Logistics &amp; Safety BP</a:t>
            </a:r>
            <a:r>
              <a:rPr lang="en-US" altLang="en-US" smtClean="0"/>
              <a:t>’</a:t>
            </a:r>
            <a:r>
              <a:rPr lang="en-US" smtClean="0"/>
              <a:t>s</a:t>
            </a:r>
          </a:p>
        </p:txBody>
      </p:sp>
      <p:sp>
        <p:nvSpPr>
          <p:cNvPr id="3" name="Content Placeholder 2"/>
          <p:cNvSpPr>
            <a:spLocks noGrp="1"/>
          </p:cNvSpPr>
          <p:nvPr>
            <p:ph idx="1"/>
          </p:nvPr>
        </p:nvSpPr>
        <p:spPr>
          <a:xfrm>
            <a:off x="2133600" y="1143000"/>
            <a:ext cx="6705600" cy="5029200"/>
          </a:xfrm>
        </p:spPr>
        <p:txBody>
          <a:bodyPr/>
          <a:lstStyle/>
          <a:p>
            <a:pPr eaLnBrk="1" hangingPunct="1"/>
            <a:r>
              <a:rPr lang="en-US" smtClean="0"/>
              <a:t>Swiss Army Knife Concept</a:t>
            </a:r>
          </a:p>
          <a:p>
            <a:pPr lvl="1" eaLnBrk="1" hangingPunct="1"/>
            <a:r>
              <a:rPr lang="en-US" smtClean="0">
                <a:ea typeface="Arial" pitchFamily="34" charset="0"/>
              </a:rPr>
              <a:t>One vehicle…many things</a:t>
            </a:r>
          </a:p>
          <a:p>
            <a:pPr eaLnBrk="1" hangingPunct="1"/>
            <a:r>
              <a:rPr lang="en-US" smtClean="0"/>
              <a:t>CEMS Specific Innovations</a:t>
            </a:r>
          </a:p>
          <a:p>
            <a:pPr lvl="1" eaLnBrk="1" hangingPunct="1"/>
            <a:r>
              <a:rPr lang="en-US" smtClean="0">
                <a:ea typeface="Arial" pitchFamily="34" charset="0"/>
              </a:rPr>
              <a:t>Ambulances</a:t>
            </a:r>
          </a:p>
          <a:p>
            <a:pPr lvl="2" eaLnBrk="1" hangingPunct="1"/>
            <a:r>
              <a:rPr lang="en-US" smtClean="0">
                <a:ea typeface="Arial" pitchFamily="34" charset="0"/>
              </a:rPr>
              <a:t>Psychiatric transportation &amp; safety</a:t>
            </a:r>
          </a:p>
          <a:p>
            <a:pPr lvl="2" eaLnBrk="1" hangingPunct="1"/>
            <a:r>
              <a:rPr lang="en-US" smtClean="0">
                <a:ea typeface="Arial" pitchFamily="34" charset="0"/>
              </a:rPr>
              <a:t>Anti patient drop engineering</a:t>
            </a:r>
          </a:p>
          <a:p>
            <a:pPr lvl="2" eaLnBrk="1" hangingPunct="1"/>
            <a:r>
              <a:rPr lang="en-US" smtClean="0">
                <a:ea typeface="Arial" pitchFamily="34" charset="0"/>
              </a:rPr>
              <a:t>Retrofitting old stretchers and MCI bench seat</a:t>
            </a:r>
          </a:p>
          <a:p>
            <a:pPr lvl="2" eaLnBrk="1" hangingPunct="1"/>
            <a:r>
              <a:rPr lang="en-US" smtClean="0">
                <a:ea typeface="Arial" pitchFamily="34" charset="0"/>
              </a:rPr>
              <a:t>CNG Ambulance</a:t>
            </a:r>
          </a:p>
          <a:p>
            <a:pPr lvl="1" eaLnBrk="1" hangingPunct="1"/>
            <a:r>
              <a:rPr lang="en-US" smtClean="0">
                <a:ea typeface="Arial" pitchFamily="34" charset="0"/>
              </a:rPr>
              <a:t>Support vehicles</a:t>
            </a:r>
          </a:p>
          <a:p>
            <a:pPr lvl="2" eaLnBrk="1" hangingPunct="1"/>
            <a:r>
              <a:rPr lang="en-US" smtClean="0">
                <a:ea typeface="Arial" pitchFamily="34" charset="0"/>
              </a:rPr>
              <a:t>Resupply, decontaminate, maintain, first respond (BLS), evacuate, transport &amp; plow! </a:t>
            </a:r>
          </a:p>
          <a:p>
            <a:pPr lvl="2" eaLnBrk="1" hangingPunct="1"/>
            <a:r>
              <a:rPr lang="en-US" smtClean="0">
                <a:ea typeface="Arial" pitchFamily="34" charset="0"/>
              </a:rPr>
              <a:t>Mobile cleaning platform</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6705600" cy="644525"/>
          </a:xfrm>
        </p:spPr>
        <p:txBody>
          <a:bodyPr/>
          <a:lstStyle/>
          <a:p>
            <a:pPr eaLnBrk="1" hangingPunct="1"/>
            <a:r>
              <a:rPr lang="en-US" smtClean="0"/>
              <a:t>Logistical &amp; Safety BP</a:t>
            </a:r>
            <a:r>
              <a:rPr lang="en-US" altLang="en-US" smtClean="0"/>
              <a:t>’</a:t>
            </a:r>
            <a:r>
              <a:rPr lang="en-US" smtClean="0"/>
              <a:t>s</a:t>
            </a:r>
          </a:p>
        </p:txBody>
      </p:sp>
      <p:sp>
        <p:nvSpPr>
          <p:cNvPr id="3" name="Content Placeholder 2"/>
          <p:cNvSpPr>
            <a:spLocks noGrp="1"/>
          </p:cNvSpPr>
          <p:nvPr>
            <p:ph idx="1"/>
          </p:nvPr>
        </p:nvSpPr>
        <p:spPr>
          <a:xfrm>
            <a:off x="2057400" y="1066800"/>
            <a:ext cx="6705600" cy="5532438"/>
          </a:xfrm>
        </p:spPr>
        <p:txBody>
          <a:bodyPr/>
          <a:lstStyle/>
          <a:p>
            <a:pPr eaLnBrk="1" hangingPunct="1">
              <a:defRPr/>
            </a:pPr>
            <a:r>
              <a:rPr lang="en-US" dirty="0" smtClean="0"/>
              <a:t>Swiss Army Knife Concept</a:t>
            </a:r>
          </a:p>
          <a:p>
            <a:pPr lvl="1" eaLnBrk="1" hangingPunct="1">
              <a:defRPr/>
            </a:pPr>
            <a:r>
              <a:rPr lang="en-US" dirty="0" smtClean="0"/>
              <a:t>As many vehicles as possible can do as many things as possible</a:t>
            </a:r>
          </a:p>
          <a:p>
            <a:pPr lvl="1" eaLnBrk="1" hangingPunct="1">
              <a:defRPr/>
            </a:pPr>
            <a:r>
              <a:rPr lang="en-US" dirty="0" smtClean="0"/>
              <a:t>Eliminates need for service line bifurcation which drives inefficiency and waste</a:t>
            </a:r>
          </a:p>
          <a:p>
            <a:pPr lvl="1" eaLnBrk="1" hangingPunct="1">
              <a:defRPr/>
            </a:pPr>
            <a:r>
              <a:rPr lang="en-US" dirty="0" smtClean="0"/>
              <a:t>Much cheaper to outfit each ambulance to the same level then to pay for low productivity, over the depreciation lifespan of the equipment </a:t>
            </a:r>
          </a:p>
          <a:p>
            <a:pPr lvl="1" eaLnBrk="1" hangingPunct="1">
              <a:defRPr/>
            </a:pPr>
            <a:r>
              <a:rPr lang="en-US" dirty="0" smtClean="0"/>
              <a:t>Empowers marginal service provision vs. dedicated service provision</a:t>
            </a:r>
          </a:p>
          <a:p>
            <a:pPr lvl="1" eaLnBrk="1" hangingPunct="1">
              <a:defRPr/>
            </a:pPr>
            <a:r>
              <a:rPr lang="en-US" dirty="0" smtClean="0"/>
              <a:t>Gain economies of scale from this approach</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North Shore LIJ Manhasset.jpg"/>
          <p:cNvPicPr>
            <a:picLocks noChangeAspect="1"/>
          </p:cNvPicPr>
          <p:nvPr/>
        </p:nvPicPr>
        <p:blipFill>
          <a:blip r:embed="rId2" cstate="screen"/>
          <a:srcRect/>
          <a:stretch>
            <a:fillRect/>
          </a:stretch>
        </p:blipFill>
        <p:spPr bwMode="auto">
          <a:xfrm>
            <a:off x="2165350" y="2200275"/>
            <a:ext cx="6638925" cy="4425950"/>
          </a:xfrm>
          <a:prstGeom prst="rect">
            <a:avLst/>
          </a:prstGeom>
          <a:noFill/>
          <a:ln w="9525">
            <a:noFill/>
            <a:miter lim="800000"/>
            <a:headEnd/>
            <a:tailEnd/>
          </a:ln>
        </p:spPr>
      </p:pic>
      <p:sp>
        <p:nvSpPr>
          <p:cNvPr id="37890" name="Title 1"/>
          <p:cNvSpPr txBox="1">
            <a:spLocks/>
          </p:cNvSpPr>
          <p:nvPr/>
        </p:nvSpPr>
        <p:spPr bwMode="auto">
          <a:xfrm>
            <a:off x="2133600" y="357188"/>
            <a:ext cx="6705600" cy="709612"/>
          </a:xfrm>
          <a:prstGeom prst="rect">
            <a:avLst/>
          </a:prstGeom>
          <a:noFill/>
          <a:ln w="9525">
            <a:noFill/>
            <a:miter lim="800000"/>
            <a:headEnd/>
            <a:tailEnd/>
          </a:ln>
        </p:spPr>
        <p:txBody>
          <a:bodyPr/>
          <a:lstStyle/>
          <a:p>
            <a:pPr algn="ctr"/>
            <a:r>
              <a:rPr lang="en-US" sz="3200">
                <a:solidFill>
                  <a:schemeClr val="tx2"/>
                </a:solidFill>
                <a:latin typeface="Trajan Pro" pitchFamily="18" charset="0"/>
              </a:rPr>
              <a:t>CEMS Specific Innovations</a:t>
            </a:r>
          </a:p>
        </p:txBody>
      </p:sp>
      <p:sp>
        <p:nvSpPr>
          <p:cNvPr id="37891" name="TextBox 3"/>
          <p:cNvSpPr txBox="1">
            <a:spLocks noChangeArrowheads="1"/>
          </p:cNvSpPr>
          <p:nvPr/>
        </p:nvSpPr>
        <p:spPr bwMode="auto">
          <a:xfrm>
            <a:off x="2133600" y="1104900"/>
            <a:ext cx="6629400" cy="800100"/>
          </a:xfrm>
          <a:prstGeom prst="rect">
            <a:avLst/>
          </a:prstGeom>
          <a:noFill/>
          <a:ln w="9525">
            <a:noFill/>
            <a:miter lim="800000"/>
            <a:headEnd/>
            <a:tailEnd/>
          </a:ln>
        </p:spPr>
        <p:txBody>
          <a:bodyPr>
            <a:spAutoFit/>
          </a:bodyPr>
          <a:lstStyle/>
          <a:p>
            <a:pPr algn="ctr"/>
            <a:r>
              <a:rPr lang="en-US" b="1"/>
              <a:t>Paul Power, EMT-P </a:t>
            </a:r>
          </a:p>
          <a:p>
            <a:pPr algn="ctr"/>
            <a:r>
              <a:rPr lang="en-US" sz="1400"/>
              <a:t>Assistant Director of Operations – Logistics, Fleet, Safety, Special Programs</a:t>
            </a:r>
          </a:p>
          <a:p>
            <a:pPr algn="ctr"/>
            <a:r>
              <a:rPr lang="en-US" sz="1400"/>
              <a:t>North Shore – LIJ Center for EMS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CEMS Innovation Genesis</a:t>
            </a:r>
            <a:endParaRPr lang="en-US" dirty="0"/>
          </a:p>
        </p:txBody>
      </p:sp>
      <p:sp>
        <p:nvSpPr>
          <p:cNvPr id="3" name="Content Placeholder 2"/>
          <p:cNvSpPr>
            <a:spLocks noGrp="1"/>
          </p:cNvSpPr>
          <p:nvPr>
            <p:ph idx="1"/>
          </p:nvPr>
        </p:nvSpPr>
        <p:spPr>
          <a:xfrm>
            <a:off x="1920875" y="1447800"/>
            <a:ext cx="7375525" cy="5029200"/>
          </a:xfrm>
        </p:spPr>
        <p:txBody>
          <a:bodyPr/>
          <a:lstStyle/>
          <a:p>
            <a:pPr>
              <a:defRPr/>
            </a:pPr>
            <a:r>
              <a:rPr lang="en-US" dirty="0" smtClean="0"/>
              <a:t>Solutions to problems we actually experienced</a:t>
            </a:r>
          </a:p>
          <a:p>
            <a:pPr>
              <a:defRPr/>
            </a:pPr>
            <a:r>
              <a:rPr lang="en-US" dirty="0" smtClean="0"/>
              <a:t>Founded from health care based Root Cause Analysis (RCA) processes</a:t>
            </a:r>
          </a:p>
          <a:p>
            <a:pPr>
              <a:defRPr/>
            </a:pPr>
            <a:r>
              <a:rPr lang="en-US" dirty="0" smtClean="0"/>
              <a:t>Founded on sound financial &amp; operational sustainability models</a:t>
            </a:r>
          </a:p>
          <a:p>
            <a:pPr>
              <a:defRPr/>
            </a:pPr>
            <a:r>
              <a:rPr lang="en-US" dirty="0" smtClean="0"/>
              <a:t>Founded on best practices and new innovations</a:t>
            </a:r>
          </a:p>
          <a:p>
            <a:pPr>
              <a:defRPr/>
            </a:pPr>
            <a:r>
              <a:rPr lang="en-US" dirty="0" smtClean="0"/>
              <a:t>Patient &amp; employee focused resolutions</a:t>
            </a:r>
          </a:p>
          <a:p>
            <a:pPr>
              <a:defRPr/>
            </a:pPr>
            <a:endParaRPr lang="en-US" dirty="0" smtClean="0"/>
          </a:p>
          <a:p>
            <a:pPr>
              <a:defRPr/>
            </a:pP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6705600" cy="1143000"/>
          </a:xfrm>
        </p:spPr>
        <p:txBody>
          <a:bodyPr/>
          <a:lstStyle/>
          <a:p>
            <a:pPr>
              <a:defRPr/>
            </a:pPr>
            <a:r>
              <a:rPr lang="en-US" dirty="0" smtClean="0"/>
              <a:t>What Would You Do?</a:t>
            </a:r>
            <a:endParaRPr lang="en-US" dirty="0"/>
          </a:p>
        </p:txBody>
      </p:sp>
      <p:pic>
        <p:nvPicPr>
          <p:cNvPr id="4" name="IMG_0026.MOV">
            <a:hlinkClick r:id="" action="ppaction://media"/>
          </p:cNvPr>
          <p:cNvPicPr>
            <a:picLocks noChangeAspect="1"/>
          </p:cNvPicPr>
          <p:nvPr/>
        </p:nvPicPr>
        <p:blipFill>
          <a:blip r:embed="rId2" cstate="screen"/>
          <a:srcRect/>
          <a:stretch>
            <a:fillRect/>
          </a:stretch>
        </p:blipFill>
        <p:spPr bwMode="auto">
          <a:xfrm>
            <a:off x="2044700" y="1927225"/>
            <a:ext cx="6870700" cy="386397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93675"/>
            <a:ext cx="6705600" cy="644525"/>
          </a:xfrm>
        </p:spPr>
        <p:txBody>
          <a:bodyPr/>
          <a:lstStyle/>
          <a:p>
            <a:pPr>
              <a:defRPr/>
            </a:pPr>
            <a:r>
              <a:rPr lang="en-US" dirty="0" smtClean="0"/>
              <a:t>CEMS Specific Innovations</a:t>
            </a:r>
            <a:endParaRPr lang="en-US" dirty="0"/>
          </a:p>
        </p:txBody>
      </p:sp>
      <p:sp>
        <p:nvSpPr>
          <p:cNvPr id="3" name="Content Placeholder 2"/>
          <p:cNvSpPr>
            <a:spLocks noGrp="1"/>
          </p:cNvSpPr>
          <p:nvPr>
            <p:ph idx="1"/>
          </p:nvPr>
        </p:nvSpPr>
        <p:spPr>
          <a:xfrm>
            <a:off x="1927225" y="931863"/>
            <a:ext cx="7086600" cy="5029200"/>
          </a:xfrm>
        </p:spPr>
        <p:txBody>
          <a:bodyPr/>
          <a:lstStyle/>
          <a:p>
            <a:pPr>
              <a:defRPr/>
            </a:pPr>
            <a:r>
              <a:rPr lang="en-US" dirty="0" smtClean="0"/>
              <a:t>Ambulance</a:t>
            </a:r>
          </a:p>
          <a:p>
            <a:pPr lvl="1">
              <a:defRPr/>
            </a:pPr>
            <a:r>
              <a:rPr lang="en-US" dirty="0" smtClean="0"/>
              <a:t>On demand conversion of an ambulance into a safe psychiatric inter-facility transport unit</a:t>
            </a:r>
          </a:p>
          <a:p>
            <a:pPr lvl="1">
              <a:defRPr/>
            </a:pPr>
            <a:endParaRPr lang="en-US" dirty="0"/>
          </a:p>
        </p:txBody>
      </p:sp>
      <p:pic>
        <p:nvPicPr>
          <p:cNvPr id="40963" name="Picture 3" descr="01-NS-01-12.jpg"/>
          <p:cNvPicPr>
            <a:picLocks noChangeAspect="1"/>
          </p:cNvPicPr>
          <p:nvPr/>
        </p:nvPicPr>
        <p:blipFill>
          <a:blip r:embed="rId2" cstate="screen"/>
          <a:srcRect/>
          <a:stretch>
            <a:fillRect/>
          </a:stretch>
        </p:blipFill>
        <p:spPr bwMode="auto">
          <a:xfrm>
            <a:off x="5638800" y="3124200"/>
            <a:ext cx="2813050" cy="1952625"/>
          </a:xfrm>
          <a:prstGeom prst="rect">
            <a:avLst/>
          </a:prstGeom>
          <a:noFill/>
          <a:ln w="9525">
            <a:noFill/>
            <a:miter lim="800000"/>
            <a:headEnd/>
            <a:tailEnd/>
          </a:ln>
        </p:spPr>
      </p:pic>
      <p:pic>
        <p:nvPicPr>
          <p:cNvPr id="40964" name="Picture 4" descr="03-NS-01-12.jpg"/>
          <p:cNvPicPr>
            <a:picLocks noChangeAspect="1"/>
          </p:cNvPicPr>
          <p:nvPr/>
        </p:nvPicPr>
        <p:blipFill>
          <a:blip r:embed="rId3" cstate="screen"/>
          <a:srcRect/>
          <a:stretch>
            <a:fillRect/>
          </a:stretch>
        </p:blipFill>
        <p:spPr bwMode="auto">
          <a:xfrm>
            <a:off x="2590800" y="2438400"/>
            <a:ext cx="2840038" cy="4259263"/>
          </a:xfrm>
          <a:prstGeom prst="rect">
            <a:avLst/>
          </a:prstGeom>
          <a:noFill/>
          <a:ln w="9525">
            <a:noFill/>
            <a:miter lim="800000"/>
            <a:headEnd/>
            <a:tailEnd/>
          </a:ln>
        </p:spPr>
      </p:pic>
      <p:pic>
        <p:nvPicPr>
          <p:cNvPr id="40965" name="Picture 4" descr="photo mirror3.JPG"/>
          <p:cNvPicPr>
            <a:picLocks noChangeAspect="1"/>
          </p:cNvPicPr>
          <p:nvPr/>
        </p:nvPicPr>
        <p:blipFill>
          <a:blip r:embed="rId4" cstate="screen"/>
          <a:srcRect/>
          <a:stretch>
            <a:fillRect/>
          </a:stretch>
        </p:blipFill>
        <p:spPr bwMode="auto">
          <a:xfrm>
            <a:off x="5657850" y="4575175"/>
            <a:ext cx="2800350" cy="213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93675"/>
            <a:ext cx="6705600" cy="644525"/>
          </a:xfrm>
        </p:spPr>
        <p:txBody>
          <a:bodyPr/>
          <a:lstStyle/>
          <a:p>
            <a:pPr>
              <a:defRPr/>
            </a:pPr>
            <a:r>
              <a:rPr lang="en-US" dirty="0" smtClean="0"/>
              <a:t>CEMS Specific Innovations</a:t>
            </a:r>
            <a:endParaRPr lang="en-US" dirty="0"/>
          </a:p>
        </p:txBody>
      </p:sp>
      <p:sp>
        <p:nvSpPr>
          <p:cNvPr id="3" name="Content Placeholder 2"/>
          <p:cNvSpPr>
            <a:spLocks noGrp="1"/>
          </p:cNvSpPr>
          <p:nvPr>
            <p:ph idx="1"/>
          </p:nvPr>
        </p:nvSpPr>
        <p:spPr>
          <a:xfrm>
            <a:off x="2057400" y="838200"/>
            <a:ext cx="6705600" cy="5029200"/>
          </a:xfrm>
        </p:spPr>
        <p:txBody>
          <a:bodyPr/>
          <a:lstStyle/>
          <a:p>
            <a:pPr>
              <a:defRPr/>
            </a:pPr>
            <a:r>
              <a:rPr lang="en-US" dirty="0" smtClean="0"/>
              <a:t>Ambulance</a:t>
            </a:r>
          </a:p>
          <a:p>
            <a:pPr lvl="1">
              <a:defRPr/>
            </a:pPr>
            <a:r>
              <a:rPr lang="en-US" dirty="0" smtClean="0"/>
              <a:t>Anti patient drop engineering</a:t>
            </a:r>
          </a:p>
          <a:p>
            <a:pPr lvl="1">
              <a:defRPr/>
            </a:pPr>
            <a:endParaRPr lang="en-US" dirty="0"/>
          </a:p>
        </p:txBody>
      </p:sp>
      <p:pic>
        <p:nvPicPr>
          <p:cNvPr id="41987" name="Picture 4" descr="AC1_1740.jpg"/>
          <p:cNvPicPr>
            <a:picLocks noChangeAspect="1"/>
          </p:cNvPicPr>
          <p:nvPr/>
        </p:nvPicPr>
        <p:blipFill>
          <a:blip r:embed="rId2" cstate="screen"/>
          <a:srcRect/>
          <a:stretch>
            <a:fillRect/>
          </a:stretch>
        </p:blipFill>
        <p:spPr bwMode="auto">
          <a:xfrm>
            <a:off x="2362200" y="2654300"/>
            <a:ext cx="3911600" cy="2603500"/>
          </a:xfrm>
          <a:prstGeom prst="rect">
            <a:avLst/>
          </a:prstGeom>
          <a:noFill/>
          <a:ln w="9525">
            <a:noFill/>
            <a:miter lim="800000"/>
            <a:headEnd/>
            <a:tailEnd/>
          </a:ln>
        </p:spPr>
      </p:pic>
      <p:sp>
        <p:nvSpPr>
          <p:cNvPr id="41988" name="TextBox 3"/>
          <p:cNvSpPr txBox="1">
            <a:spLocks noChangeArrowheads="1"/>
          </p:cNvSpPr>
          <p:nvPr/>
        </p:nvSpPr>
        <p:spPr bwMode="auto">
          <a:xfrm>
            <a:off x="3911600" y="2286000"/>
            <a:ext cx="865188" cy="369888"/>
          </a:xfrm>
          <a:prstGeom prst="rect">
            <a:avLst/>
          </a:prstGeom>
          <a:noFill/>
          <a:ln w="9525">
            <a:noFill/>
            <a:miter lim="800000"/>
            <a:headEnd/>
            <a:tailEnd/>
          </a:ln>
        </p:spPr>
        <p:txBody>
          <a:bodyPr wrap="none">
            <a:spAutoFit/>
          </a:bodyPr>
          <a:lstStyle/>
          <a:p>
            <a:r>
              <a:rPr lang="en-US"/>
              <a:t>Before</a:t>
            </a:r>
          </a:p>
        </p:txBody>
      </p:sp>
      <p:sp>
        <p:nvSpPr>
          <p:cNvPr id="41989" name="TextBox 7"/>
          <p:cNvSpPr txBox="1">
            <a:spLocks noChangeArrowheads="1"/>
          </p:cNvSpPr>
          <p:nvPr/>
        </p:nvSpPr>
        <p:spPr bwMode="auto">
          <a:xfrm>
            <a:off x="7113588" y="2297113"/>
            <a:ext cx="684212" cy="369887"/>
          </a:xfrm>
          <a:prstGeom prst="rect">
            <a:avLst/>
          </a:prstGeom>
          <a:noFill/>
          <a:ln w="9525">
            <a:noFill/>
            <a:miter lim="800000"/>
            <a:headEnd/>
            <a:tailEnd/>
          </a:ln>
        </p:spPr>
        <p:txBody>
          <a:bodyPr wrap="none">
            <a:spAutoFit/>
          </a:bodyPr>
          <a:lstStyle/>
          <a:p>
            <a:pPr algn="r"/>
            <a:r>
              <a:rPr lang="en-US"/>
              <a:t>After</a:t>
            </a:r>
          </a:p>
        </p:txBody>
      </p:sp>
      <p:pic>
        <p:nvPicPr>
          <p:cNvPr id="41990" name="Picture 3" descr="DSC00301.jpg"/>
          <p:cNvPicPr>
            <a:picLocks noChangeAspect="1"/>
          </p:cNvPicPr>
          <p:nvPr/>
        </p:nvPicPr>
        <p:blipFill>
          <a:blip r:embed="rId3" cstate="screen"/>
          <a:srcRect/>
          <a:stretch>
            <a:fillRect/>
          </a:stretch>
        </p:blipFill>
        <p:spPr bwMode="auto">
          <a:xfrm>
            <a:off x="6427788" y="2652713"/>
            <a:ext cx="1979612" cy="3519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550" y="76200"/>
            <a:ext cx="6800850" cy="1143000"/>
          </a:xfrm>
        </p:spPr>
        <p:txBody>
          <a:bodyPr/>
          <a:lstStyle/>
          <a:p>
            <a:pPr eaLnBrk="1" hangingPunct="1"/>
            <a:r>
              <a:rPr lang="en-US" b="1" smtClean="0"/>
              <a:t>About Us…</a:t>
            </a:r>
          </a:p>
        </p:txBody>
      </p:sp>
      <p:sp>
        <p:nvSpPr>
          <p:cNvPr id="3" name="Content Placeholder 2"/>
          <p:cNvSpPr>
            <a:spLocks noGrp="1"/>
          </p:cNvSpPr>
          <p:nvPr>
            <p:ph idx="1"/>
          </p:nvPr>
        </p:nvSpPr>
        <p:spPr>
          <a:xfrm>
            <a:off x="1981200" y="1219200"/>
            <a:ext cx="4987925" cy="3382963"/>
          </a:xfrm>
        </p:spPr>
        <p:txBody>
          <a:bodyPr/>
          <a:lstStyle/>
          <a:p>
            <a:pPr eaLnBrk="1" hangingPunct="1">
              <a:defRPr/>
            </a:pPr>
            <a:r>
              <a:rPr lang="en-US" dirty="0" smtClean="0"/>
              <a:t>Located in NYC / Long Island Region</a:t>
            </a:r>
          </a:p>
          <a:p>
            <a:pPr eaLnBrk="1" hangingPunct="1">
              <a:defRPr/>
            </a:pPr>
            <a:r>
              <a:rPr lang="en-US" dirty="0" smtClean="0"/>
              <a:t>Highly competitive marketplace</a:t>
            </a:r>
          </a:p>
          <a:p>
            <a:pPr eaLnBrk="1" hangingPunct="1">
              <a:defRPr/>
            </a:pPr>
            <a:r>
              <a:rPr lang="en-US" dirty="0"/>
              <a:t>5</a:t>
            </a:r>
            <a:r>
              <a:rPr lang="en-US" dirty="0" smtClean="0"/>
              <a:t>00+ Employees and growing</a:t>
            </a:r>
          </a:p>
          <a:p>
            <a:pPr eaLnBrk="1" hangingPunct="1">
              <a:defRPr/>
            </a:pPr>
            <a:r>
              <a:rPr lang="en-US" dirty="0" smtClean="0"/>
              <a:t>100+ Vehicles and growing</a:t>
            </a:r>
          </a:p>
          <a:p>
            <a:pPr eaLnBrk="1" hangingPunct="1">
              <a:defRPr/>
            </a:pPr>
            <a:r>
              <a:rPr lang="en-US" dirty="0" smtClean="0"/>
              <a:t>100,000+ Annual call volume and growing</a:t>
            </a:r>
          </a:p>
          <a:p>
            <a:pPr eaLnBrk="1" hangingPunct="1">
              <a:defRPr/>
            </a:pPr>
            <a:r>
              <a:rPr lang="en-US" dirty="0" smtClean="0"/>
              <a:t>$40M+ Annual budget</a:t>
            </a:r>
          </a:p>
        </p:txBody>
      </p:sp>
      <p:pic>
        <p:nvPicPr>
          <p:cNvPr id="16387" name="Picture 3"/>
          <p:cNvPicPr>
            <a:picLocks noChangeAspect="1"/>
          </p:cNvPicPr>
          <p:nvPr/>
        </p:nvPicPr>
        <p:blipFill>
          <a:blip r:embed="rId2" cstate="screen"/>
          <a:srcRect/>
          <a:stretch>
            <a:fillRect/>
          </a:stretch>
        </p:blipFill>
        <p:spPr bwMode="auto">
          <a:xfrm>
            <a:off x="6172200" y="1905000"/>
            <a:ext cx="2438400" cy="1828800"/>
          </a:xfrm>
          <a:prstGeom prst="rect">
            <a:avLst/>
          </a:prstGeom>
          <a:noFill/>
          <a:ln w="9525">
            <a:noFill/>
            <a:miter lim="800000"/>
            <a:headEnd/>
            <a:tailEnd/>
          </a:ln>
        </p:spPr>
      </p:pic>
      <p:pic>
        <p:nvPicPr>
          <p:cNvPr id="16388" name="Picture 4"/>
          <p:cNvPicPr>
            <a:picLocks noChangeAspect="1"/>
          </p:cNvPicPr>
          <p:nvPr/>
        </p:nvPicPr>
        <p:blipFill>
          <a:blip r:embed="rId3" cstate="screen"/>
          <a:srcRect/>
          <a:stretch>
            <a:fillRect/>
          </a:stretch>
        </p:blipFill>
        <p:spPr bwMode="auto">
          <a:xfrm>
            <a:off x="7072313" y="4170363"/>
            <a:ext cx="1385887" cy="2078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46075"/>
            <a:ext cx="6705600" cy="644525"/>
          </a:xfrm>
        </p:spPr>
        <p:txBody>
          <a:bodyPr/>
          <a:lstStyle/>
          <a:p>
            <a:pPr>
              <a:defRPr/>
            </a:pPr>
            <a:r>
              <a:rPr lang="en-US" dirty="0" smtClean="0"/>
              <a:t>CEMS Specific Innovations</a:t>
            </a:r>
            <a:endParaRPr lang="en-US" dirty="0"/>
          </a:p>
        </p:txBody>
      </p:sp>
      <p:sp>
        <p:nvSpPr>
          <p:cNvPr id="3" name="Content Placeholder 2"/>
          <p:cNvSpPr>
            <a:spLocks noGrp="1"/>
          </p:cNvSpPr>
          <p:nvPr>
            <p:ph idx="1"/>
          </p:nvPr>
        </p:nvSpPr>
        <p:spPr>
          <a:xfrm>
            <a:off x="1905000" y="1600200"/>
            <a:ext cx="3771900" cy="3435350"/>
          </a:xfrm>
        </p:spPr>
        <p:txBody>
          <a:bodyPr/>
          <a:lstStyle/>
          <a:p>
            <a:pPr marL="0" indent="0" algn="ctr">
              <a:buFontTx/>
              <a:buNone/>
              <a:defRPr/>
            </a:pPr>
            <a:r>
              <a:rPr lang="en-US" b="1" u="sng" dirty="0" smtClean="0"/>
              <a:t>Ambulance</a:t>
            </a:r>
          </a:p>
          <a:p>
            <a:pPr>
              <a:defRPr/>
            </a:pPr>
            <a:r>
              <a:rPr lang="en-US" dirty="0" smtClean="0"/>
              <a:t>Post Irene Innovation</a:t>
            </a:r>
          </a:p>
          <a:p>
            <a:pPr>
              <a:defRPr/>
            </a:pPr>
            <a:r>
              <a:rPr lang="en-US" dirty="0" smtClean="0"/>
              <a:t>Used during Sandy Evacuations</a:t>
            </a:r>
          </a:p>
          <a:p>
            <a:pPr>
              <a:defRPr/>
            </a:pPr>
            <a:r>
              <a:rPr lang="en-US" dirty="0" smtClean="0"/>
              <a:t>Conversion of old stretchers for MCI transport</a:t>
            </a:r>
          </a:p>
        </p:txBody>
      </p:sp>
      <p:pic>
        <p:nvPicPr>
          <p:cNvPr id="43011" name="Picture 3" descr="photo MCI Stretcher.JPG"/>
          <p:cNvPicPr>
            <a:picLocks noChangeAspect="1"/>
          </p:cNvPicPr>
          <p:nvPr/>
        </p:nvPicPr>
        <p:blipFill>
          <a:blip r:embed="rId2" cstate="screen"/>
          <a:srcRect/>
          <a:stretch>
            <a:fillRect/>
          </a:stretch>
        </p:blipFill>
        <p:spPr bwMode="auto">
          <a:xfrm>
            <a:off x="5657850" y="1381125"/>
            <a:ext cx="318135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05600" cy="644525"/>
          </a:xfrm>
        </p:spPr>
        <p:txBody>
          <a:bodyPr/>
          <a:lstStyle/>
          <a:p>
            <a:pPr>
              <a:defRPr/>
            </a:pPr>
            <a:r>
              <a:rPr lang="en-US" dirty="0" smtClean="0"/>
              <a:t>CEMS Specific Innovations</a:t>
            </a:r>
            <a:endParaRPr lang="en-US" dirty="0"/>
          </a:p>
        </p:txBody>
      </p:sp>
      <p:sp>
        <p:nvSpPr>
          <p:cNvPr id="3" name="Content Placeholder 2"/>
          <p:cNvSpPr>
            <a:spLocks noGrp="1"/>
          </p:cNvSpPr>
          <p:nvPr>
            <p:ph idx="1"/>
          </p:nvPr>
        </p:nvSpPr>
        <p:spPr>
          <a:xfrm>
            <a:off x="2057400" y="990600"/>
            <a:ext cx="6705600" cy="5029200"/>
          </a:xfrm>
        </p:spPr>
        <p:txBody>
          <a:bodyPr/>
          <a:lstStyle/>
          <a:p>
            <a:pPr>
              <a:defRPr/>
            </a:pPr>
            <a:r>
              <a:rPr lang="en-US" dirty="0" smtClean="0"/>
              <a:t>Ambulance</a:t>
            </a:r>
          </a:p>
          <a:p>
            <a:pPr lvl="1">
              <a:defRPr/>
            </a:pPr>
            <a:r>
              <a:rPr lang="en-US" dirty="0" smtClean="0"/>
              <a:t>MCI Bench seat innovation (Post Irene)</a:t>
            </a:r>
          </a:p>
          <a:p>
            <a:pPr lvl="1">
              <a:defRPr/>
            </a:pPr>
            <a:endParaRPr lang="en-US" dirty="0"/>
          </a:p>
        </p:txBody>
      </p:sp>
      <p:pic>
        <p:nvPicPr>
          <p:cNvPr id="44035" name="Picture 3" descr="AC1_1741.jpg"/>
          <p:cNvPicPr>
            <a:picLocks noChangeAspect="1"/>
          </p:cNvPicPr>
          <p:nvPr/>
        </p:nvPicPr>
        <p:blipFill>
          <a:blip r:embed="rId2" cstate="screen"/>
          <a:srcRect/>
          <a:stretch>
            <a:fillRect/>
          </a:stretch>
        </p:blipFill>
        <p:spPr bwMode="auto">
          <a:xfrm>
            <a:off x="2743200" y="2444750"/>
            <a:ext cx="5486400" cy="365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705600" cy="1143000"/>
          </a:xfrm>
        </p:spPr>
        <p:txBody>
          <a:bodyPr/>
          <a:lstStyle/>
          <a:p>
            <a:pPr>
              <a:defRPr/>
            </a:pPr>
            <a:r>
              <a:rPr lang="en-US" dirty="0" smtClean="0"/>
              <a:t>Specific Innovations</a:t>
            </a:r>
            <a:endParaRPr lang="en-US" dirty="0"/>
          </a:p>
        </p:txBody>
      </p:sp>
      <p:pic>
        <p:nvPicPr>
          <p:cNvPr id="45058" name="Picture 3" descr="Pics.pdf"/>
          <p:cNvPicPr>
            <a:picLocks noChangeAspect="1"/>
          </p:cNvPicPr>
          <p:nvPr/>
        </p:nvPicPr>
        <p:blipFill>
          <a:blip r:embed="rId2" cstate="screen"/>
          <a:srcRect/>
          <a:stretch>
            <a:fillRect/>
          </a:stretch>
        </p:blipFill>
        <p:spPr bwMode="auto">
          <a:xfrm>
            <a:off x="3657600" y="1447800"/>
            <a:ext cx="3981450" cy="5153025"/>
          </a:xfrm>
          <a:prstGeom prst="rect">
            <a:avLst/>
          </a:prstGeom>
          <a:noFill/>
          <a:ln w="9525">
            <a:noFill/>
            <a:miter lim="800000"/>
            <a:headEnd/>
            <a:tailEnd/>
          </a:ln>
        </p:spPr>
      </p:pic>
      <p:sp>
        <p:nvSpPr>
          <p:cNvPr id="3" name="Content Placeholder 2"/>
          <p:cNvSpPr>
            <a:spLocks noGrp="1"/>
          </p:cNvSpPr>
          <p:nvPr>
            <p:ph idx="1"/>
          </p:nvPr>
        </p:nvSpPr>
        <p:spPr>
          <a:xfrm>
            <a:off x="2133600" y="838200"/>
            <a:ext cx="6705600" cy="5029200"/>
          </a:xfrm>
        </p:spPr>
        <p:txBody>
          <a:bodyPr/>
          <a:lstStyle/>
          <a:p>
            <a:pPr>
              <a:defRPr/>
            </a:pPr>
            <a:r>
              <a:rPr lang="en-US" dirty="0" smtClean="0"/>
              <a:t>Green Initiative </a:t>
            </a:r>
          </a:p>
          <a:p>
            <a:pPr lvl="1">
              <a:defRPr/>
            </a:pPr>
            <a:r>
              <a:rPr lang="en-US" dirty="0" smtClean="0"/>
              <a:t>CNG Ambulance</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93675"/>
            <a:ext cx="6705600" cy="644525"/>
          </a:xfrm>
        </p:spPr>
        <p:txBody>
          <a:bodyPr/>
          <a:lstStyle/>
          <a:p>
            <a:pPr>
              <a:defRPr/>
            </a:pPr>
            <a:r>
              <a:rPr lang="en-US" dirty="0" smtClean="0"/>
              <a:t>CEMS Specific Innovations</a:t>
            </a:r>
            <a:endParaRPr lang="en-US" dirty="0"/>
          </a:p>
        </p:txBody>
      </p:sp>
      <p:sp>
        <p:nvSpPr>
          <p:cNvPr id="3" name="Content Placeholder 2"/>
          <p:cNvSpPr>
            <a:spLocks noGrp="1"/>
          </p:cNvSpPr>
          <p:nvPr>
            <p:ph idx="1"/>
          </p:nvPr>
        </p:nvSpPr>
        <p:spPr>
          <a:xfrm>
            <a:off x="1798638" y="838200"/>
            <a:ext cx="7375525" cy="5029200"/>
          </a:xfrm>
        </p:spPr>
        <p:txBody>
          <a:bodyPr/>
          <a:lstStyle/>
          <a:p>
            <a:pPr>
              <a:defRPr/>
            </a:pPr>
            <a:r>
              <a:rPr lang="en-US" dirty="0" smtClean="0"/>
              <a:t>Support Vehicles</a:t>
            </a:r>
          </a:p>
          <a:p>
            <a:pPr lvl="1">
              <a:defRPr/>
            </a:pPr>
            <a:r>
              <a:rPr lang="en-US" dirty="0" smtClean="0"/>
              <a:t>Resupply, decontaminate, maintain, first respond (BLS), evacuate, transport &amp; plow! </a:t>
            </a:r>
          </a:p>
        </p:txBody>
      </p:sp>
      <p:pic>
        <p:nvPicPr>
          <p:cNvPr id="46083" name="Picture 4" descr="09-NS-01-12.jpg"/>
          <p:cNvPicPr>
            <a:picLocks noChangeAspect="1"/>
          </p:cNvPicPr>
          <p:nvPr/>
        </p:nvPicPr>
        <p:blipFill>
          <a:blip r:embed="rId2" cstate="screen"/>
          <a:srcRect/>
          <a:stretch>
            <a:fillRect/>
          </a:stretch>
        </p:blipFill>
        <p:spPr bwMode="auto">
          <a:xfrm>
            <a:off x="3713163" y="2309813"/>
            <a:ext cx="3851275" cy="2566987"/>
          </a:xfrm>
          <a:prstGeom prst="rect">
            <a:avLst/>
          </a:prstGeom>
          <a:noFill/>
          <a:ln w="9525">
            <a:noFill/>
            <a:miter lim="800000"/>
            <a:headEnd/>
            <a:tailEnd/>
          </a:ln>
        </p:spPr>
      </p:pic>
      <p:pic>
        <p:nvPicPr>
          <p:cNvPr id="46084" name="Picture 6" descr="12-NS-01-12.jpg"/>
          <p:cNvPicPr>
            <a:picLocks noChangeAspect="1"/>
          </p:cNvPicPr>
          <p:nvPr/>
        </p:nvPicPr>
        <p:blipFill>
          <a:blip r:embed="rId3" cstate="screen"/>
          <a:srcRect/>
          <a:stretch>
            <a:fillRect/>
          </a:stretch>
        </p:blipFill>
        <p:spPr bwMode="auto">
          <a:xfrm>
            <a:off x="1949450" y="4221163"/>
            <a:ext cx="3525838" cy="2351087"/>
          </a:xfrm>
          <a:prstGeom prst="rect">
            <a:avLst/>
          </a:prstGeom>
          <a:noFill/>
          <a:ln w="9525">
            <a:noFill/>
            <a:miter lim="800000"/>
            <a:headEnd/>
            <a:tailEnd/>
          </a:ln>
        </p:spPr>
      </p:pic>
      <p:pic>
        <p:nvPicPr>
          <p:cNvPr id="46085" name="Picture 7" descr="13-NS-01-12.jpg"/>
          <p:cNvPicPr>
            <a:picLocks noChangeAspect="1"/>
          </p:cNvPicPr>
          <p:nvPr/>
        </p:nvPicPr>
        <p:blipFill>
          <a:blip r:embed="rId4" cstate="screen"/>
          <a:srcRect/>
          <a:stretch>
            <a:fillRect/>
          </a:stretch>
        </p:blipFill>
        <p:spPr bwMode="auto">
          <a:xfrm>
            <a:off x="5454650" y="4233863"/>
            <a:ext cx="3525838" cy="234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93675"/>
            <a:ext cx="6705600" cy="644525"/>
          </a:xfrm>
        </p:spPr>
        <p:txBody>
          <a:bodyPr/>
          <a:lstStyle/>
          <a:p>
            <a:pPr>
              <a:defRPr/>
            </a:pPr>
            <a:r>
              <a:rPr lang="en-US" dirty="0" smtClean="0"/>
              <a:t>Specific Innovations</a:t>
            </a:r>
            <a:endParaRPr lang="en-US" dirty="0"/>
          </a:p>
        </p:txBody>
      </p:sp>
      <p:sp>
        <p:nvSpPr>
          <p:cNvPr id="3" name="Content Placeholder 2"/>
          <p:cNvSpPr>
            <a:spLocks noGrp="1"/>
          </p:cNvSpPr>
          <p:nvPr>
            <p:ph idx="1"/>
          </p:nvPr>
        </p:nvSpPr>
        <p:spPr>
          <a:xfrm>
            <a:off x="1981200" y="914400"/>
            <a:ext cx="6934200" cy="5029200"/>
          </a:xfrm>
        </p:spPr>
        <p:txBody>
          <a:bodyPr/>
          <a:lstStyle/>
          <a:p>
            <a:pPr>
              <a:defRPr/>
            </a:pPr>
            <a:r>
              <a:rPr lang="en-US" dirty="0" smtClean="0"/>
              <a:t>Support Vehicles</a:t>
            </a:r>
          </a:p>
          <a:p>
            <a:pPr lvl="1">
              <a:defRPr/>
            </a:pPr>
            <a:r>
              <a:rPr lang="en-US" dirty="0" smtClean="0"/>
              <a:t>Newest Innovation: Mobile cleaning platform</a:t>
            </a:r>
          </a:p>
        </p:txBody>
      </p:sp>
      <p:pic>
        <p:nvPicPr>
          <p:cNvPr id="47107" name="Picture 3" descr="photo exterior.JPG"/>
          <p:cNvPicPr>
            <a:picLocks noChangeAspect="1"/>
          </p:cNvPicPr>
          <p:nvPr/>
        </p:nvPicPr>
        <p:blipFill>
          <a:blip r:embed="rId2" cstate="screen"/>
          <a:srcRect/>
          <a:stretch>
            <a:fillRect/>
          </a:stretch>
        </p:blipFill>
        <p:spPr bwMode="auto">
          <a:xfrm rot="10800000">
            <a:off x="2427288" y="2087563"/>
            <a:ext cx="2816225" cy="2111375"/>
          </a:xfrm>
          <a:prstGeom prst="rect">
            <a:avLst/>
          </a:prstGeom>
          <a:noFill/>
          <a:ln w="9525">
            <a:noFill/>
            <a:miter lim="800000"/>
            <a:headEnd/>
            <a:tailEnd/>
          </a:ln>
        </p:spPr>
      </p:pic>
      <p:pic>
        <p:nvPicPr>
          <p:cNvPr id="47108" name="Picture 4" descr="photo rear.JPG"/>
          <p:cNvPicPr>
            <a:picLocks noChangeAspect="1"/>
          </p:cNvPicPr>
          <p:nvPr/>
        </p:nvPicPr>
        <p:blipFill>
          <a:blip r:embed="rId3" cstate="screen"/>
          <a:srcRect/>
          <a:stretch>
            <a:fillRect/>
          </a:stretch>
        </p:blipFill>
        <p:spPr bwMode="auto">
          <a:xfrm rot="10800000">
            <a:off x="5486400" y="2070100"/>
            <a:ext cx="3124200" cy="2133600"/>
          </a:xfrm>
          <a:prstGeom prst="rect">
            <a:avLst/>
          </a:prstGeom>
          <a:noFill/>
          <a:ln w="9525">
            <a:noFill/>
            <a:miter lim="800000"/>
            <a:headEnd/>
            <a:tailEnd/>
          </a:ln>
        </p:spPr>
      </p:pic>
      <p:pic>
        <p:nvPicPr>
          <p:cNvPr id="47109" name="Picture 5" descr="photo hose.JPG"/>
          <p:cNvPicPr>
            <a:picLocks noChangeAspect="1"/>
          </p:cNvPicPr>
          <p:nvPr/>
        </p:nvPicPr>
        <p:blipFill>
          <a:blip r:embed="rId4" cstate="screen"/>
          <a:srcRect/>
          <a:stretch>
            <a:fillRect/>
          </a:stretch>
        </p:blipFill>
        <p:spPr bwMode="auto">
          <a:xfrm rot="10800000">
            <a:off x="5486400" y="5430838"/>
            <a:ext cx="1371600" cy="1028700"/>
          </a:xfrm>
          <a:prstGeom prst="rect">
            <a:avLst/>
          </a:prstGeom>
          <a:noFill/>
          <a:ln w="9525">
            <a:noFill/>
            <a:miter lim="800000"/>
            <a:headEnd/>
            <a:tailEnd/>
          </a:ln>
        </p:spPr>
      </p:pic>
      <p:pic>
        <p:nvPicPr>
          <p:cNvPr id="47110" name="Picture 6" descr="photo.JPG"/>
          <p:cNvPicPr>
            <a:picLocks noChangeAspect="1"/>
          </p:cNvPicPr>
          <p:nvPr/>
        </p:nvPicPr>
        <p:blipFill>
          <a:blip r:embed="rId5" cstate="screen"/>
          <a:srcRect/>
          <a:stretch>
            <a:fillRect/>
          </a:stretch>
        </p:blipFill>
        <p:spPr bwMode="auto">
          <a:xfrm rot="10800000">
            <a:off x="2446338" y="4368800"/>
            <a:ext cx="2811462" cy="2108200"/>
          </a:xfrm>
          <a:prstGeom prst="rect">
            <a:avLst/>
          </a:prstGeom>
          <a:noFill/>
          <a:ln w="9525">
            <a:noFill/>
            <a:miter lim="800000"/>
            <a:headEnd/>
            <a:tailEnd/>
          </a:ln>
        </p:spPr>
      </p:pic>
      <p:pic>
        <p:nvPicPr>
          <p:cNvPr id="47111" name="Picture 7" descr="photo water.JPG"/>
          <p:cNvPicPr>
            <a:picLocks noChangeAspect="1"/>
          </p:cNvPicPr>
          <p:nvPr/>
        </p:nvPicPr>
        <p:blipFill>
          <a:blip r:embed="rId6" cstate="screen"/>
          <a:srcRect/>
          <a:stretch>
            <a:fillRect/>
          </a:stretch>
        </p:blipFill>
        <p:spPr bwMode="auto">
          <a:xfrm rot="-5400000">
            <a:off x="6720682" y="4610893"/>
            <a:ext cx="2139950" cy="1604963"/>
          </a:xfrm>
          <a:prstGeom prst="rect">
            <a:avLst/>
          </a:prstGeom>
          <a:noFill/>
          <a:ln w="9525">
            <a:noFill/>
            <a:miter lim="800000"/>
            <a:headEnd/>
            <a:tailEnd/>
          </a:ln>
        </p:spPr>
      </p:pic>
      <p:pic>
        <p:nvPicPr>
          <p:cNvPr id="47112" name="Picture 8" descr="photo reel.JPG"/>
          <p:cNvPicPr>
            <a:picLocks noChangeAspect="1"/>
          </p:cNvPicPr>
          <p:nvPr/>
        </p:nvPicPr>
        <p:blipFill>
          <a:blip r:embed="rId7" cstate="screen"/>
          <a:srcRect/>
          <a:stretch>
            <a:fillRect/>
          </a:stretch>
        </p:blipFill>
        <p:spPr bwMode="auto">
          <a:xfrm rot="10800000">
            <a:off x="5486400" y="4343400"/>
            <a:ext cx="1328738" cy="99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6705600" cy="1143000"/>
          </a:xfrm>
        </p:spPr>
        <p:txBody>
          <a:bodyPr/>
          <a:lstStyle/>
          <a:p>
            <a:pPr eaLnBrk="1" hangingPunct="1"/>
            <a:r>
              <a:rPr lang="en-US" smtClean="0"/>
              <a:t>Emerging BP</a:t>
            </a:r>
            <a:r>
              <a:rPr lang="en-US" altLang="en-US" smtClean="0"/>
              <a:t>’</a:t>
            </a:r>
            <a:r>
              <a:rPr lang="en-US" smtClean="0"/>
              <a:t>s from last year</a:t>
            </a:r>
            <a:br>
              <a:rPr lang="en-US" smtClean="0"/>
            </a:br>
            <a:r>
              <a:rPr lang="en-US" smtClean="0"/>
              <a:t>NOW today</a:t>
            </a:r>
            <a:r>
              <a:rPr lang="en-US" altLang="en-US" smtClean="0"/>
              <a:t>’</a:t>
            </a:r>
            <a:r>
              <a:rPr lang="en-US" smtClean="0"/>
              <a:t>s reality</a:t>
            </a:r>
          </a:p>
        </p:txBody>
      </p:sp>
      <p:sp>
        <p:nvSpPr>
          <p:cNvPr id="3" name="Content Placeholder 2"/>
          <p:cNvSpPr>
            <a:spLocks noGrp="1"/>
          </p:cNvSpPr>
          <p:nvPr>
            <p:ph idx="1"/>
          </p:nvPr>
        </p:nvSpPr>
        <p:spPr>
          <a:xfrm>
            <a:off x="2073275" y="1676400"/>
            <a:ext cx="7375525" cy="4572000"/>
          </a:xfrm>
        </p:spPr>
        <p:txBody>
          <a:bodyPr/>
          <a:lstStyle/>
          <a:p>
            <a:pPr eaLnBrk="1" hangingPunct="1">
              <a:defRPr/>
            </a:pPr>
            <a:r>
              <a:rPr lang="en-US" dirty="0" smtClean="0"/>
              <a:t>Benchmarking &amp; quantification of quality</a:t>
            </a:r>
          </a:p>
          <a:p>
            <a:pPr eaLnBrk="1" hangingPunct="1">
              <a:defRPr/>
            </a:pPr>
            <a:r>
              <a:rPr lang="en-US" dirty="0" smtClean="0"/>
              <a:t>Population based reimbursement</a:t>
            </a:r>
          </a:p>
          <a:p>
            <a:pPr eaLnBrk="1" hangingPunct="1">
              <a:defRPr/>
            </a:pPr>
            <a:r>
              <a:rPr lang="en-US" dirty="0" smtClean="0"/>
              <a:t>Health system integration of EMS</a:t>
            </a:r>
          </a:p>
          <a:p>
            <a:pPr eaLnBrk="1" hangingPunct="1">
              <a:defRPr/>
            </a:pPr>
            <a:endParaRPr lang="en-US" dirty="0" smtClean="0"/>
          </a:p>
          <a:p>
            <a:pPr eaLnBrk="1" hangingPunct="1">
              <a:defRPr/>
            </a:pPr>
            <a:endParaRPr lang="en-US" dirty="0" smtClean="0"/>
          </a:p>
        </p:txBody>
      </p:sp>
      <p:pic>
        <p:nvPicPr>
          <p:cNvPr id="48131" name="Picture 3"/>
          <p:cNvPicPr>
            <a:picLocks noChangeAspect="1"/>
          </p:cNvPicPr>
          <p:nvPr/>
        </p:nvPicPr>
        <p:blipFill>
          <a:blip r:embed="rId2" cstate="screen"/>
          <a:srcRect/>
          <a:stretch>
            <a:fillRect/>
          </a:stretch>
        </p:blipFill>
        <p:spPr bwMode="auto">
          <a:xfrm>
            <a:off x="3352800" y="3638550"/>
            <a:ext cx="4337050"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05600" cy="1143000"/>
          </a:xfrm>
        </p:spPr>
        <p:txBody>
          <a:bodyPr/>
          <a:lstStyle/>
          <a:p>
            <a:pPr eaLnBrk="1" hangingPunct="1"/>
            <a:r>
              <a:rPr lang="en-US" smtClean="0"/>
              <a:t>Emerging BP</a:t>
            </a:r>
            <a:r>
              <a:rPr lang="en-US" altLang="en-US" smtClean="0"/>
              <a:t>’</a:t>
            </a:r>
            <a:r>
              <a:rPr lang="en-US" smtClean="0"/>
              <a:t>s from last year</a:t>
            </a:r>
            <a:br>
              <a:rPr lang="en-US" smtClean="0"/>
            </a:br>
            <a:r>
              <a:rPr lang="en-US" smtClean="0"/>
              <a:t>NOW today</a:t>
            </a:r>
            <a:r>
              <a:rPr lang="en-US" altLang="en-US" smtClean="0"/>
              <a:t>’</a:t>
            </a:r>
            <a:r>
              <a:rPr lang="en-US" smtClean="0"/>
              <a:t>s reality</a:t>
            </a:r>
          </a:p>
        </p:txBody>
      </p:sp>
      <p:sp>
        <p:nvSpPr>
          <p:cNvPr id="3" name="Content Placeholder 2"/>
          <p:cNvSpPr>
            <a:spLocks noGrp="1"/>
          </p:cNvSpPr>
          <p:nvPr>
            <p:ph idx="1"/>
          </p:nvPr>
        </p:nvSpPr>
        <p:spPr>
          <a:xfrm>
            <a:off x="2057400" y="2590800"/>
            <a:ext cx="6705600" cy="3435350"/>
          </a:xfrm>
        </p:spPr>
        <p:txBody>
          <a:bodyPr/>
          <a:lstStyle/>
          <a:p>
            <a:pPr eaLnBrk="1" hangingPunct="1">
              <a:defRPr/>
            </a:pPr>
            <a:r>
              <a:rPr lang="en-US" dirty="0" smtClean="0"/>
              <a:t>Clinical outcomes</a:t>
            </a:r>
          </a:p>
          <a:p>
            <a:pPr eaLnBrk="1" hangingPunct="1">
              <a:defRPr/>
            </a:pPr>
            <a:r>
              <a:rPr lang="en-US" dirty="0" smtClean="0"/>
              <a:t>Financial outcomes</a:t>
            </a:r>
          </a:p>
          <a:p>
            <a:pPr eaLnBrk="1" hangingPunct="1">
              <a:defRPr/>
            </a:pPr>
            <a:r>
              <a:rPr lang="en-US" dirty="0" smtClean="0"/>
              <a:t>Operational outcomes</a:t>
            </a:r>
          </a:p>
          <a:p>
            <a:pPr eaLnBrk="1" hangingPunct="1">
              <a:defRPr/>
            </a:pPr>
            <a:r>
              <a:rPr lang="en-US" dirty="0" smtClean="0"/>
              <a:t>Customer satisfaction</a:t>
            </a:r>
          </a:p>
          <a:p>
            <a:pPr eaLnBrk="1" hangingPunct="1">
              <a:defRPr/>
            </a:pPr>
            <a:r>
              <a:rPr lang="en-US" dirty="0" smtClean="0"/>
              <a:t>Employee satisfaction</a:t>
            </a:r>
          </a:p>
          <a:p>
            <a:pPr eaLnBrk="1" hangingPunct="1">
              <a:defRPr/>
            </a:pPr>
            <a:r>
              <a:rPr lang="en-US" dirty="0" smtClean="0"/>
              <a:t>Stakeholder satisfaction</a:t>
            </a:r>
          </a:p>
          <a:p>
            <a:pPr eaLnBrk="1" hangingPunct="1">
              <a:defRPr/>
            </a:pPr>
            <a:endParaRPr lang="en-US" dirty="0" smtClean="0"/>
          </a:p>
          <a:p>
            <a:pPr eaLnBrk="1" hangingPunct="1">
              <a:defRPr/>
            </a:pPr>
            <a:endParaRPr lang="en-US" dirty="0" smtClean="0"/>
          </a:p>
          <a:p>
            <a:pPr eaLnBrk="1" hangingPunct="1">
              <a:defRPr/>
            </a:pPr>
            <a:endParaRPr lang="en-US" dirty="0" smtClean="0"/>
          </a:p>
        </p:txBody>
      </p:sp>
      <p:pic>
        <p:nvPicPr>
          <p:cNvPr id="49155" name="Picture 5"/>
          <p:cNvPicPr>
            <a:picLocks noChangeAspect="1"/>
          </p:cNvPicPr>
          <p:nvPr/>
        </p:nvPicPr>
        <p:blipFill>
          <a:blip r:embed="rId2" cstate="screen"/>
          <a:srcRect/>
          <a:stretch>
            <a:fillRect/>
          </a:stretch>
        </p:blipFill>
        <p:spPr bwMode="auto">
          <a:xfrm>
            <a:off x="6400800" y="2911475"/>
            <a:ext cx="2346325" cy="2346325"/>
          </a:xfrm>
          <a:prstGeom prst="rect">
            <a:avLst/>
          </a:prstGeom>
          <a:noFill/>
          <a:ln w="9525">
            <a:noFill/>
            <a:miter lim="800000"/>
            <a:headEnd/>
            <a:tailEnd/>
          </a:ln>
        </p:spPr>
      </p:pic>
      <p:sp>
        <p:nvSpPr>
          <p:cNvPr id="49156" name="Rectangle 6"/>
          <p:cNvSpPr>
            <a:spLocks noChangeArrowheads="1"/>
          </p:cNvSpPr>
          <p:nvPr/>
        </p:nvSpPr>
        <p:spPr bwMode="auto">
          <a:xfrm>
            <a:off x="2308225" y="1747838"/>
            <a:ext cx="6302375" cy="461962"/>
          </a:xfrm>
          <a:prstGeom prst="rect">
            <a:avLst/>
          </a:prstGeom>
          <a:noFill/>
          <a:ln w="9525">
            <a:noFill/>
            <a:miter lim="800000"/>
            <a:headEnd/>
            <a:tailEnd/>
          </a:ln>
        </p:spPr>
        <p:txBody>
          <a:bodyPr wrap="none">
            <a:spAutoFit/>
          </a:bodyPr>
          <a:lstStyle/>
          <a:p>
            <a:r>
              <a:rPr lang="en-US" sz="2400" b="1"/>
              <a:t>Benchmarking &amp; Quantification of Quality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05600" cy="1143000"/>
          </a:xfrm>
        </p:spPr>
        <p:txBody>
          <a:bodyPr/>
          <a:lstStyle/>
          <a:p>
            <a:pPr eaLnBrk="1" hangingPunct="1"/>
            <a:r>
              <a:rPr lang="en-US" smtClean="0"/>
              <a:t>Emerging BP</a:t>
            </a:r>
            <a:r>
              <a:rPr lang="en-US" altLang="en-US" smtClean="0"/>
              <a:t>’</a:t>
            </a:r>
            <a:r>
              <a:rPr lang="en-US" smtClean="0"/>
              <a:t>s from last year</a:t>
            </a:r>
            <a:br>
              <a:rPr lang="en-US" smtClean="0"/>
            </a:br>
            <a:r>
              <a:rPr lang="en-US" smtClean="0"/>
              <a:t>NOW today</a:t>
            </a:r>
            <a:r>
              <a:rPr lang="en-US" altLang="en-US" smtClean="0"/>
              <a:t>’</a:t>
            </a:r>
            <a:r>
              <a:rPr lang="en-US" smtClean="0"/>
              <a:t>s reality</a:t>
            </a:r>
          </a:p>
        </p:txBody>
      </p:sp>
      <p:sp>
        <p:nvSpPr>
          <p:cNvPr id="3" name="Content Placeholder 2"/>
          <p:cNvSpPr>
            <a:spLocks noGrp="1"/>
          </p:cNvSpPr>
          <p:nvPr>
            <p:ph idx="1"/>
          </p:nvPr>
        </p:nvSpPr>
        <p:spPr>
          <a:xfrm>
            <a:off x="1905000" y="2133600"/>
            <a:ext cx="7010400" cy="4419600"/>
          </a:xfrm>
        </p:spPr>
        <p:txBody>
          <a:bodyPr/>
          <a:lstStyle/>
          <a:p>
            <a:pPr eaLnBrk="1" hangingPunct="1">
              <a:defRPr/>
            </a:pPr>
            <a:r>
              <a:rPr lang="en-US" dirty="0" smtClean="0"/>
              <a:t>Outcomes </a:t>
            </a:r>
            <a:r>
              <a:rPr lang="en-US" sz="2000" i="1" dirty="0" smtClean="0"/>
              <a:t>(Clinical, Operational, Financial)</a:t>
            </a:r>
            <a:endParaRPr lang="en-US" i="1" dirty="0" smtClean="0"/>
          </a:p>
          <a:p>
            <a:pPr lvl="1" eaLnBrk="1" hangingPunct="1">
              <a:defRPr/>
            </a:pPr>
            <a:r>
              <a:rPr lang="en-US" dirty="0" smtClean="0"/>
              <a:t>Quantify what truly matters</a:t>
            </a:r>
          </a:p>
          <a:p>
            <a:pPr lvl="1" eaLnBrk="1" hangingPunct="1">
              <a:defRPr/>
            </a:pPr>
            <a:r>
              <a:rPr lang="en-US" dirty="0" smtClean="0"/>
              <a:t>Use information to drive: </a:t>
            </a:r>
          </a:p>
          <a:p>
            <a:pPr lvl="2" eaLnBrk="1" hangingPunct="1">
              <a:defRPr/>
            </a:pPr>
            <a:r>
              <a:rPr lang="en-US" sz="1800" dirty="0" smtClean="0"/>
              <a:t>Change / continuous improvement</a:t>
            </a:r>
          </a:p>
          <a:p>
            <a:pPr lvl="2" eaLnBrk="1" hangingPunct="1">
              <a:defRPr/>
            </a:pPr>
            <a:r>
              <a:rPr lang="en-US" sz="1800" dirty="0"/>
              <a:t>I</a:t>
            </a:r>
            <a:r>
              <a:rPr lang="en-US" sz="1800" dirty="0" smtClean="0"/>
              <a:t>nnovation </a:t>
            </a:r>
          </a:p>
          <a:p>
            <a:pPr lvl="2" eaLnBrk="1" hangingPunct="1">
              <a:defRPr/>
            </a:pPr>
            <a:r>
              <a:rPr lang="en-US" sz="1800" dirty="0" smtClean="0"/>
              <a:t>Quality</a:t>
            </a:r>
          </a:p>
          <a:p>
            <a:pPr lvl="1" eaLnBrk="1" hangingPunct="1">
              <a:defRPr/>
            </a:pPr>
            <a:r>
              <a:rPr lang="en-US" sz="2200" dirty="0" smtClean="0"/>
              <a:t>Transparency vs. clandestine approach</a:t>
            </a:r>
          </a:p>
          <a:p>
            <a:pPr lvl="1" eaLnBrk="1" hangingPunct="1">
              <a:defRPr/>
            </a:pPr>
            <a:r>
              <a:rPr lang="en-US" sz="2200" dirty="0" smtClean="0"/>
              <a:t>Benchmark against yourself and with willing others </a:t>
            </a:r>
          </a:p>
          <a:p>
            <a:pPr lvl="1" eaLnBrk="1" hangingPunct="1">
              <a:defRPr/>
            </a:pPr>
            <a:r>
              <a:rPr lang="en-US" sz="2200" dirty="0" smtClean="0"/>
              <a:t>Build a portfolio to share &amp; market</a:t>
            </a:r>
          </a:p>
          <a:p>
            <a:pPr lvl="1"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p:txBody>
      </p:sp>
      <p:sp>
        <p:nvSpPr>
          <p:cNvPr id="50179" name="Rectangle 6"/>
          <p:cNvSpPr>
            <a:spLocks noChangeArrowheads="1"/>
          </p:cNvSpPr>
          <p:nvPr/>
        </p:nvSpPr>
        <p:spPr bwMode="auto">
          <a:xfrm>
            <a:off x="2308225" y="1447800"/>
            <a:ext cx="6302375" cy="461963"/>
          </a:xfrm>
          <a:prstGeom prst="rect">
            <a:avLst/>
          </a:prstGeom>
          <a:noFill/>
          <a:ln w="9525">
            <a:noFill/>
            <a:miter lim="800000"/>
            <a:headEnd/>
            <a:tailEnd/>
          </a:ln>
        </p:spPr>
        <p:txBody>
          <a:bodyPr wrap="none">
            <a:spAutoFit/>
          </a:bodyPr>
          <a:lstStyle/>
          <a:p>
            <a:r>
              <a:rPr lang="en-US" sz="2400" b="1"/>
              <a:t>Benchmarking &amp; Quantification of Quality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05600" cy="1143000"/>
          </a:xfrm>
        </p:spPr>
        <p:txBody>
          <a:bodyPr/>
          <a:lstStyle/>
          <a:p>
            <a:pPr eaLnBrk="1" hangingPunct="1"/>
            <a:r>
              <a:rPr lang="en-US" smtClean="0"/>
              <a:t>Emerging BP</a:t>
            </a:r>
            <a:r>
              <a:rPr lang="en-US" altLang="en-US" smtClean="0"/>
              <a:t>’</a:t>
            </a:r>
            <a:r>
              <a:rPr lang="en-US" smtClean="0"/>
              <a:t>s from last year</a:t>
            </a:r>
            <a:br>
              <a:rPr lang="en-US" smtClean="0"/>
            </a:br>
            <a:r>
              <a:rPr lang="en-US" smtClean="0"/>
              <a:t>NOW today</a:t>
            </a:r>
            <a:r>
              <a:rPr lang="en-US" altLang="en-US" smtClean="0"/>
              <a:t>’</a:t>
            </a:r>
            <a:r>
              <a:rPr lang="en-US" smtClean="0"/>
              <a:t>s reality</a:t>
            </a:r>
          </a:p>
        </p:txBody>
      </p:sp>
      <p:sp>
        <p:nvSpPr>
          <p:cNvPr id="3" name="Content Placeholder 2"/>
          <p:cNvSpPr>
            <a:spLocks noGrp="1"/>
          </p:cNvSpPr>
          <p:nvPr>
            <p:ph idx="1"/>
          </p:nvPr>
        </p:nvSpPr>
        <p:spPr>
          <a:xfrm>
            <a:off x="2057400" y="2057400"/>
            <a:ext cx="7010400" cy="4419600"/>
          </a:xfrm>
        </p:spPr>
        <p:txBody>
          <a:bodyPr/>
          <a:lstStyle/>
          <a:p>
            <a:pPr eaLnBrk="1" hangingPunct="1">
              <a:defRPr/>
            </a:pPr>
            <a:r>
              <a:rPr lang="en-US" dirty="0" smtClean="0"/>
              <a:t>Satisfaction </a:t>
            </a:r>
            <a:r>
              <a:rPr lang="en-US" sz="2000" i="1" dirty="0" smtClean="0"/>
              <a:t>(Patient, Employee, Stakeholder)</a:t>
            </a:r>
            <a:endParaRPr lang="en-US" i="1" dirty="0" smtClean="0"/>
          </a:p>
          <a:p>
            <a:pPr lvl="1" eaLnBrk="1" hangingPunct="1">
              <a:defRPr/>
            </a:pPr>
            <a:r>
              <a:rPr lang="en-US" dirty="0" smtClean="0"/>
              <a:t>Quantify using standardized tools / approaches </a:t>
            </a:r>
            <a:r>
              <a:rPr lang="en-US" sz="1800" dirty="0" smtClean="0"/>
              <a:t>(e.g. EMS Survey Team)</a:t>
            </a:r>
          </a:p>
          <a:p>
            <a:pPr lvl="1" eaLnBrk="1" hangingPunct="1">
              <a:defRPr/>
            </a:pPr>
            <a:r>
              <a:rPr lang="en-US" dirty="0" smtClean="0"/>
              <a:t>Use information to drive: </a:t>
            </a:r>
          </a:p>
          <a:p>
            <a:pPr lvl="2" eaLnBrk="1" hangingPunct="1">
              <a:defRPr/>
            </a:pPr>
            <a:r>
              <a:rPr lang="en-US" sz="1800" dirty="0" smtClean="0"/>
              <a:t>Customer loyalty</a:t>
            </a:r>
          </a:p>
          <a:p>
            <a:pPr lvl="2" eaLnBrk="1" hangingPunct="1">
              <a:defRPr/>
            </a:pPr>
            <a:r>
              <a:rPr lang="en-US" sz="1800" dirty="0" smtClean="0"/>
              <a:t>Turnover reduction &amp; culture</a:t>
            </a:r>
          </a:p>
          <a:p>
            <a:pPr lvl="2" eaLnBrk="1" hangingPunct="1">
              <a:defRPr/>
            </a:pPr>
            <a:r>
              <a:rPr lang="en-US" sz="1800" dirty="0" smtClean="0"/>
              <a:t>Build alliances and allegiances</a:t>
            </a:r>
          </a:p>
          <a:p>
            <a:pPr lvl="2" eaLnBrk="1" hangingPunct="1">
              <a:defRPr/>
            </a:pPr>
            <a:r>
              <a:rPr lang="en-US" sz="1800" dirty="0" smtClean="0"/>
              <a:t>Service differentiation from competitors</a:t>
            </a:r>
            <a:endParaRPr lang="en-US" sz="2200" dirty="0" smtClean="0"/>
          </a:p>
          <a:p>
            <a:pPr lvl="1" eaLnBrk="1" hangingPunct="1">
              <a:defRPr/>
            </a:pPr>
            <a:r>
              <a:rPr lang="en-US" sz="2200" dirty="0" smtClean="0"/>
              <a:t>Benchmark against yourself and with willing others </a:t>
            </a:r>
          </a:p>
          <a:p>
            <a:pPr lvl="1" eaLnBrk="1" hangingPunct="1">
              <a:defRPr/>
            </a:pPr>
            <a:r>
              <a:rPr lang="en-US" sz="2200" dirty="0" smtClean="0"/>
              <a:t>Use statistically valid sampling to authenticate results</a:t>
            </a:r>
          </a:p>
          <a:p>
            <a:pPr lvl="1"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p:txBody>
      </p:sp>
      <p:sp>
        <p:nvSpPr>
          <p:cNvPr id="51203" name="Rectangle 6"/>
          <p:cNvSpPr>
            <a:spLocks noChangeArrowheads="1"/>
          </p:cNvSpPr>
          <p:nvPr/>
        </p:nvSpPr>
        <p:spPr bwMode="auto">
          <a:xfrm>
            <a:off x="2308225" y="1447800"/>
            <a:ext cx="6302375" cy="461963"/>
          </a:xfrm>
          <a:prstGeom prst="rect">
            <a:avLst/>
          </a:prstGeom>
          <a:noFill/>
          <a:ln w="9525">
            <a:noFill/>
            <a:miter lim="800000"/>
            <a:headEnd/>
            <a:tailEnd/>
          </a:ln>
        </p:spPr>
        <p:txBody>
          <a:bodyPr wrap="none">
            <a:spAutoFit/>
          </a:bodyPr>
          <a:lstStyle/>
          <a:p>
            <a:r>
              <a:rPr lang="en-US" sz="2400" b="1"/>
              <a:t>Benchmarking &amp; Quantification of Quality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828800"/>
            <a:ext cx="6705600" cy="1143000"/>
          </a:xfrm>
        </p:spPr>
        <p:txBody>
          <a:bodyPr/>
          <a:lstStyle/>
          <a:p>
            <a:pPr>
              <a:defRPr/>
            </a:pPr>
            <a:r>
              <a:rPr lang="en-US" dirty="0" smtClean="0"/>
              <a:t>Population Based Reimbursement</a:t>
            </a:r>
            <a:endParaRPr lang="en-US" dirty="0"/>
          </a:p>
        </p:txBody>
      </p:sp>
      <p:pic>
        <p:nvPicPr>
          <p:cNvPr id="52226" name="Picture 3"/>
          <p:cNvPicPr>
            <a:picLocks noChangeAspect="1"/>
          </p:cNvPicPr>
          <p:nvPr/>
        </p:nvPicPr>
        <p:blipFill>
          <a:blip r:embed="rId2" cstate="screen"/>
          <a:srcRect/>
          <a:stretch>
            <a:fillRect/>
          </a:stretch>
        </p:blipFill>
        <p:spPr bwMode="auto">
          <a:xfrm>
            <a:off x="3638550" y="2984500"/>
            <a:ext cx="3810000" cy="2540000"/>
          </a:xfrm>
          <a:prstGeom prst="rect">
            <a:avLst/>
          </a:prstGeom>
          <a:noFill/>
          <a:ln w="9525">
            <a:noFill/>
            <a:miter lim="800000"/>
            <a:headEnd/>
            <a:tailEnd/>
          </a:ln>
        </p:spPr>
      </p:pic>
      <p:sp>
        <p:nvSpPr>
          <p:cNvPr id="4" name="Title 1"/>
          <p:cNvSpPr txBox="1">
            <a:spLocks/>
          </p:cNvSpPr>
          <p:nvPr/>
        </p:nvSpPr>
        <p:spPr bwMode="auto">
          <a:xfrm>
            <a:off x="2133600" y="228600"/>
            <a:ext cx="6705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pPr algn="ctr"/>
            <a:r>
              <a:rPr lang="en-US" sz="3200">
                <a:solidFill>
                  <a:schemeClr val="tx2"/>
                </a:solidFill>
                <a:latin typeface="Trajan Pro" pitchFamily="18" charset="0"/>
              </a:rPr>
              <a:t>Emerging BP</a:t>
            </a:r>
            <a:r>
              <a:rPr lang="en-US" altLang="en-US" sz="3200">
                <a:solidFill>
                  <a:schemeClr val="tx2"/>
                </a:solidFill>
                <a:latin typeface="Trajan Pro" pitchFamily="18" charset="0"/>
              </a:rPr>
              <a:t>’</a:t>
            </a:r>
            <a:r>
              <a:rPr lang="en-US" sz="3200">
                <a:solidFill>
                  <a:schemeClr val="tx2"/>
                </a:solidFill>
                <a:latin typeface="Trajan Pro" pitchFamily="18" charset="0"/>
              </a:rPr>
              <a:t>s from last year</a:t>
            </a:r>
            <a:br>
              <a:rPr lang="en-US" sz="3200">
                <a:solidFill>
                  <a:schemeClr val="tx2"/>
                </a:solidFill>
                <a:latin typeface="Trajan Pro" pitchFamily="18" charset="0"/>
              </a:rPr>
            </a:br>
            <a:r>
              <a:rPr lang="en-US" sz="3200">
                <a:solidFill>
                  <a:schemeClr val="tx2"/>
                </a:solidFill>
                <a:latin typeface="Trajan Pro" pitchFamily="18" charset="0"/>
              </a:rPr>
              <a:t>NOW today</a:t>
            </a:r>
            <a:r>
              <a:rPr lang="en-US" altLang="en-US" sz="3200">
                <a:solidFill>
                  <a:schemeClr val="tx2"/>
                </a:solidFill>
                <a:latin typeface="Trajan Pro" pitchFamily="18" charset="0"/>
              </a:rPr>
              <a:t>’</a:t>
            </a:r>
            <a:r>
              <a:rPr lang="en-US" sz="3200">
                <a:solidFill>
                  <a:schemeClr val="tx2"/>
                </a:solidFill>
                <a:latin typeface="Trajan Pro" pitchFamily="18" charset="0"/>
              </a:rPr>
              <a:t>s reality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800850" cy="1143000"/>
          </a:xfrm>
        </p:spPr>
        <p:txBody>
          <a:bodyPr/>
          <a:lstStyle/>
          <a:p>
            <a:pPr eaLnBrk="1" hangingPunct="1"/>
            <a:r>
              <a:rPr lang="en-US" sz="2800" b="1" smtClean="0"/>
              <a:t>About Us…</a:t>
            </a:r>
          </a:p>
        </p:txBody>
      </p:sp>
      <p:sp>
        <p:nvSpPr>
          <p:cNvPr id="3" name="Content Placeholder 2"/>
          <p:cNvSpPr>
            <a:spLocks noGrp="1"/>
          </p:cNvSpPr>
          <p:nvPr>
            <p:ph idx="1"/>
          </p:nvPr>
        </p:nvSpPr>
        <p:spPr>
          <a:xfrm>
            <a:off x="2051050" y="1371600"/>
            <a:ext cx="6864350" cy="4800600"/>
          </a:xfrm>
        </p:spPr>
        <p:txBody>
          <a:bodyPr/>
          <a:lstStyle/>
          <a:p>
            <a:pPr eaLnBrk="1" hangingPunct="1"/>
            <a:r>
              <a:rPr lang="en-US" sz="2400" smtClean="0"/>
              <a:t>9-1-1 Programs (FDNY &amp; Municipal)</a:t>
            </a:r>
          </a:p>
          <a:p>
            <a:pPr eaLnBrk="1" hangingPunct="1"/>
            <a:r>
              <a:rPr lang="en-US" sz="2400" smtClean="0"/>
              <a:t>Inter-facility / CCT-SCT / Private Emergency</a:t>
            </a:r>
          </a:p>
          <a:p>
            <a:pPr eaLnBrk="1" hangingPunct="1"/>
            <a:r>
              <a:rPr lang="en-US" sz="2400" smtClean="0"/>
              <a:t>Training / Command &amp; Control / Billing / PI</a:t>
            </a:r>
          </a:p>
          <a:p>
            <a:pPr eaLnBrk="1" hangingPunct="1"/>
            <a:r>
              <a:rPr lang="en-US" sz="2400" smtClean="0"/>
              <a:t>Multiple deployment centers throughout region</a:t>
            </a:r>
          </a:p>
          <a:p>
            <a:pPr eaLnBrk="1" hangingPunct="1"/>
            <a:r>
              <a:rPr lang="en-US" sz="2400" smtClean="0"/>
              <a:t>Margin contributor (minus FDNY 911)</a:t>
            </a:r>
          </a:p>
          <a:p>
            <a:pPr eaLnBrk="1" hangingPunct="1"/>
            <a:r>
              <a:rPr lang="en-US" sz="2400" smtClean="0"/>
              <a:t>Defining a new category of EMS system design</a:t>
            </a:r>
          </a:p>
          <a:p>
            <a:pPr lvl="1" eaLnBrk="1" hangingPunct="1"/>
            <a:r>
              <a:rPr lang="en-US" altLang="en-US" sz="2000" smtClean="0">
                <a:ea typeface="Arial" pitchFamily="34" charset="0"/>
              </a:rPr>
              <a:t>“</a:t>
            </a:r>
            <a:r>
              <a:rPr lang="en-US" sz="2000" smtClean="0">
                <a:ea typeface="Arial" pitchFamily="34" charset="0"/>
              </a:rPr>
              <a:t>Healthcare System</a:t>
            </a:r>
            <a:r>
              <a:rPr lang="en-US" altLang="en-US" sz="2000" smtClean="0">
                <a:ea typeface="Arial" pitchFamily="34" charset="0"/>
              </a:rPr>
              <a:t>”</a:t>
            </a:r>
            <a:r>
              <a:rPr lang="en-US" sz="2000" smtClean="0">
                <a:ea typeface="Arial" pitchFamily="34" charset="0"/>
              </a:rPr>
              <a:t> Based EMS Agency</a:t>
            </a:r>
          </a:p>
          <a:p>
            <a:pPr lvl="1" eaLnBrk="1" hangingPunct="1"/>
            <a:r>
              <a:rPr lang="en-US" sz="2000" smtClean="0">
                <a:ea typeface="Arial" pitchFamily="34" charset="0"/>
              </a:rPr>
              <a:t>On the bleeding edge of defining </a:t>
            </a:r>
            <a:r>
              <a:rPr lang="en-US" altLang="en-US" sz="2000" smtClean="0">
                <a:ea typeface="Arial" pitchFamily="34" charset="0"/>
              </a:rPr>
              <a:t>“</a:t>
            </a:r>
            <a:r>
              <a:rPr lang="en-US" sz="2000" smtClean="0">
                <a:ea typeface="Arial" pitchFamily="34" charset="0"/>
              </a:rPr>
              <a:t>Systems</a:t>
            </a:r>
            <a:r>
              <a:rPr lang="en-US" altLang="en-US" sz="2000" smtClean="0">
                <a:ea typeface="Arial" pitchFamily="34" charset="0"/>
              </a:rPr>
              <a:t>”</a:t>
            </a:r>
            <a:r>
              <a:rPr lang="en-US" sz="2000" smtClean="0">
                <a:ea typeface="Arial" pitchFamily="34" charset="0"/>
              </a:rPr>
              <a:t> based care</a:t>
            </a:r>
          </a:p>
          <a:p>
            <a:pPr lvl="1" eaLnBrk="1" hangingPunct="1"/>
            <a:r>
              <a:rPr lang="en-US" sz="2000" smtClean="0">
                <a:ea typeface="Arial" pitchFamily="34" charset="0"/>
              </a:rPr>
              <a:t>Coordinated network management of patients</a:t>
            </a:r>
          </a:p>
          <a:p>
            <a:pPr lvl="1" eaLnBrk="1" hangingPunct="1"/>
            <a:r>
              <a:rPr lang="en-US" sz="2000" smtClean="0">
                <a:ea typeface="Arial" pitchFamily="34" charset="0"/>
              </a:rPr>
              <a:t>Have a seat at the table (untraditional)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6705600" cy="1143000"/>
          </a:xfrm>
        </p:spPr>
        <p:txBody>
          <a:bodyPr/>
          <a:lstStyle/>
          <a:p>
            <a:pPr>
              <a:defRPr/>
            </a:pPr>
            <a:r>
              <a:rPr lang="en-US" dirty="0" smtClean="0"/>
              <a:t>Population Based Reimbursement</a:t>
            </a:r>
            <a:br>
              <a:rPr lang="en-US" dirty="0" smtClean="0"/>
            </a:br>
            <a:r>
              <a:rPr lang="en-US" i="1" dirty="0" smtClean="0"/>
              <a:t>Background</a:t>
            </a:r>
            <a:endParaRPr lang="en-US" i="1" dirty="0"/>
          </a:p>
        </p:txBody>
      </p:sp>
      <p:sp>
        <p:nvSpPr>
          <p:cNvPr id="3" name="Content Placeholder 2"/>
          <p:cNvSpPr>
            <a:spLocks noGrp="1"/>
          </p:cNvSpPr>
          <p:nvPr>
            <p:ph idx="1"/>
          </p:nvPr>
        </p:nvSpPr>
        <p:spPr>
          <a:xfrm>
            <a:off x="2133600" y="1600200"/>
            <a:ext cx="6705600" cy="5029200"/>
          </a:xfrm>
        </p:spPr>
        <p:txBody>
          <a:bodyPr>
            <a:normAutofit fontScale="77500" lnSpcReduction="20000"/>
          </a:bodyPr>
          <a:lstStyle/>
          <a:p>
            <a:pPr>
              <a:defRPr/>
            </a:pPr>
            <a:r>
              <a:rPr lang="en-US" dirty="0"/>
              <a:t>Managed Care Roots</a:t>
            </a:r>
          </a:p>
          <a:p>
            <a:pPr lvl="1">
              <a:defRPr/>
            </a:pPr>
            <a:r>
              <a:rPr lang="en-US" dirty="0"/>
              <a:t>Traditional Managed Care = Insurance companies hold $$$ and control</a:t>
            </a:r>
          </a:p>
          <a:p>
            <a:pPr lvl="1">
              <a:defRPr/>
            </a:pPr>
            <a:r>
              <a:rPr lang="en-US" dirty="0"/>
              <a:t>ACO / SSP = Providers or groups of providers hold $$$ and control</a:t>
            </a:r>
          </a:p>
          <a:p>
            <a:pPr>
              <a:defRPr/>
            </a:pPr>
            <a:r>
              <a:rPr lang="en-US" dirty="0"/>
              <a:t>Program Intent</a:t>
            </a:r>
          </a:p>
          <a:p>
            <a:pPr lvl="1">
              <a:defRPr/>
            </a:pPr>
            <a:r>
              <a:rPr lang="en-US" dirty="0"/>
              <a:t>Realign economic incentives from FFS to Care Coordination of a population</a:t>
            </a:r>
          </a:p>
          <a:p>
            <a:pPr lvl="1">
              <a:defRPr/>
            </a:pPr>
            <a:r>
              <a:rPr lang="en-US" dirty="0"/>
              <a:t>Improve care efficiency, effectiveness, integration and transparency while also ensuring quality</a:t>
            </a:r>
          </a:p>
          <a:p>
            <a:pPr lvl="1">
              <a:defRPr/>
            </a:pPr>
            <a:r>
              <a:rPr lang="en-US" dirty="0"/>
              <a:t>Cost avoidance</a:t>
            </a:r>
          </a:p>
          <a:p>
            <a:pPr lvl="1">
              <a:defRPr/>
            </a:pPr>
            <a:r>
              <a:rPr lang="en-US" dirty="0"/>
              <a:t>Focus on preventative vs. reactive medicine</a:t>
            </a:r>
          </a:p>
          <a:p>
            <a:pPr>
              <a:defRPr/>
            </a:pPr>
            <a:r>
              <a:rPr lang="en-US" dirty="0" smtClean="0"/>
              <a:t>Alternative Reimbursement Methodologies</a:t>
            </a:r>
            <a:endParaRPr lang="en-US" dirty="0"/>
          </a:p>
          <a:p>
            <a:pPr lvl="1">
              <a:defRPr/>
            </a:pPr>
            <a:r>
              <a:rPr lang="en-US" dirty="0"/>
              <a:t>Accountable Care </a:t>
            </a:r>
            <a:r>
              <a:rPr lang="en-US" dirty="0" smtClean="0"/>
              <a:t>Organizations (ACO)</a:t>
            </a:r>
            <a:endParaRPr lang="en-US" dirty="0"/>
          </a:p>
          <a:p>
            <a:pPr lvl="1">
              <a:defRPr/>
            </a:pPr>
            <a:r>
              <a:rPr lang="en-US" dirty="0"/>
              <a:t>Shared Savings </a:t>
            </a:r>
            <a:r>
              <a:rPr lang="en-US" dirty="0" smtClean="0"/>
              <a:t>Programs (SSP)</a:t>
            </a:r>
          </a:p>
          <a:p>
            <a:pPr lvl="1">
              <a:defRPr/>
            </a:pPr>
            <a:r>
              <a:rPr lang="en-US" dirty="0" smtClean="0"/>
              <a:t>Bundled Payments</a:t>
            </a:r>
            <a:endParaRPr lang="en-US" dirty="0"/>
          </a:p>
          <a:p>
            <a:pPr lvl="1">
              <a:defRPr/>
            </a:pPr>
            <a:r>
              <a:rPr lang="en-US" dirty="0"/>
              <a:t>At Risk Capitation for </a:t>
            </a:r>
            <a:r>
              <a:rPr lang="en-US" dirty="0" smtClean="0"/>
              <a:t>Patient Populations </a:t>
            </a:r>
            <a:endParaRPr lang="en-US" dirty="0"/>
          </a:p>
          <a:p>
            <a:pPr lvl="1">
              <a:defRPr/>
            </a:pPr>
            <a:endParaRPr lang="en-US" dirty="0" smtClean="0"/>
          </a:p>
          <a:p>
            <a:pPr lvl="1">
              <a:defRPr/>
            </a:pPr>
            <a:endParaRPr lang="en-US" dirty="0" smtClean="0"/>
          </a:p>
          <a:p>
            <a:pPr lvl="1">
              <a:defRPr/>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705600" cy="944563"/>
          </a:xfrm>
        </p:spPr>
        <p:txBody>
          <a:bodyPr/>
          <a:lstStyle/>
          <a:p>
            <a:pPr>
              <a:defRPr/>
            </a:pPr>
            <a:r>
              <a:rPr lang="en-US" dirty="0" smtClean="0"/>
              <a:t>Population Based Reimbursement</a:t>
            </a:r>
            <a:endParaRPr lang="en-US" dirty="0"/>
          </a:p>
        </p:txBody>
      </p:sp>
      <p:sp>
        <p:nvSpPr>
          <p:cNvPr id="3" name="Content Placeholder 2"/>
          <p:cNvSpPr>
            <a:spLocks noGrp="1"/>
          </p:cNvSpPr>
          <p:nvPr>
            <p:ph idx="1"/>
          </p:nvPr>
        </p:nvSpPr>
        <p:spPr>
          <a:xfrm>
            <a:off x="2133600" y="914400"/>
            <a:ext cx="6705600" cy="5638800"/>
          </a:xfrm>
        </p:spPr>
        <p:txBody>
          <a:bodyPr/>
          <a:lstStyle/>
          <a:p>
            <a:pPr marL="0" indent="0" algn="ctr">
              <a:buFontTx/>
              <a:buNone/>
              <a:defRPr/>
            </a:pPr>
            <a:r>
              <a:rPr lang="en-US" sz="2400" dirty="0" smtClean="0"/>
              <a:t>Emerging EMS Integration Pathways</a:t>
            </a:r>
          </a:p>
          <a:p>
            <a:pPr>
              <a:defRPr/>
            </a:pPr>
            <a:r>
              <a:rPr lang="en-US" sz="2400" dirty="0" smtClean="0"/>
              <a:t>EMS Claims Data</a:t>
            </a:r>
          </a:p>
          <a:p>
            <a:pPr lvl="1">
              <a:defRPr/>
            </a:pPr>
            <a:r>
              <a:rPr lang="en-US" sz="2000" dirty="0" smtClean="0"/>
              <a:t>Stratify data by payer source &amp; clinical conditions</a:t>
            </a:r>
          </a:p>
          <a:p>
            <a:pPr lvl="1">
              <a:defRPr/>
            </a:pPr>
            <a:r>
              <a:rPr lang="en-US" sz="2000" dirty="0" smtClean="0"/>
              <a:t>Look for trends that provide savings opportunity for the payer both in field and downstream</a:t>
            </a:r>
          </a:p>
          <a:p>
            <a:pPr lvl="2">
              <a:defRPr/>
            </a:pPr>
            <a:r>
              <a:rPr lang="en-US" sz="1600" dirty="0" smtClean="0"/>
              <a:t>Identify and cost quantify frequent flyers and their downstream impacts</a:t>
            </a:r>
          </a:p>
          <a:p>
            <a:pPr lvl="1">
              <a:defRPr/>
            </a:pPr>
            <a:r>
              <a:rPr lang="en-US" sz="2000" dirty="0" smtClean="0"/>
              <a:t>Financially quantify all assumptions</a:t>
            </a:r>
          </a:p>
          <a:p>
            <a:pPr>
              <a:defRPr/>
            </a:pPr>
            <a:r>
              <a:rPr lang="en-US" sz="2400" dirty="0" smtClean="0"/>
              <a:t>Approach them first</a:t>
            </a:r>
          </a:p>
          <a:p>
            <a:pPr lvl="1">
              <a:defRPr/>
            </a:pPr>
            <a:r>
              <a:rPr lang="en-US" sz="2000" dirty="0" smtClean="0"/>
              <a:t>Common Denominators: Claims </a:t>
            </a:r>
            <a:r>
              <a:rPr lang="en-US" sz="2000" dirty="0"/>
              <a:t>T</a:t>
            </a:r>
            <a:r>
              <a:rPr lang="en-US" sz="2000" dirty="0" smtClean="0"/>
              <a:t>ransparency, Benchmarked Quality, Fiscal Prudence, Downstream Impacts  </a:t>
            </a:r>
          </a:p>
          <a:p>
            <a:pPr lvl="1">
              <a:defRPr/>
            </a:pPr>
            <a:r>
              <a:rPr lang="en-US" sz="2000" dirty="0" smtClean="0"/>
              <a:t>What can YOU do for them AND get paid for it in return</a:t>
            </a:r>
          </a:p>
          <a:p>
            <a:pPr lvl="1">
              <a:defRPr/>
            </a:pPr>
            <a:r>
              <a:rPr lang="en-US" sz="2000" dirty="0" smtClean="0"/>
              <a:t>Remember they can decide much of the reimbursement rules</a:t>
            </a:r>
          </a:p>
          <a:p>
            <a:pPr lvl="1">
              <a:defRPr/>
            </a:pPr>
            <a:endParaRPr lang="en-US" sz="2000" dirty="0" smtClean="0"/>
          </a:p>
          <a:p>
            <a:pPr lvl="1">
              <a:defRPr/>
            </a:pPr>
            <a:endParaRPr lang="en-US" sz="2000" dirty="0" smtClean="0"/>
          </a:p>
          <a:p>
            <a:pPr lvl="1">
              <a:defRPr/>
            </a:pPr>
            <a:endParaRPr lang="en-US" sz="2000" dirty="0" smtClean="0"/>
          </a:p>
          <a:p>
            <a:pPr lvl="1">
              <a:defRPr/>
            </a:pPr>
            <a:endParaRPr lang="en-US" sz="2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09800" y="381000"/>
            <a:ext cx="6477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pPr algn="ctr" eaLnBrk="0" hangingPunct="0"/>
            <a:r>
              <a:rPr lang="en-US" sz="3200">
                <a:solidFill>
                  <a:schemeClr val="tx2"/>
                </a:solidFill>
                <a:latin typeface="Trajan Pro" pitchFamily="18" charset="0"/>
              </a:rPr>
              <a:t>Population Based Reimbursement Negotiation Take-a-way</a:t>
            </a:r>
            <a:r>
              <a:rPr lang="en-US" altLang="en-US" sz="3200">
                <a:solidFill>
                  <a:schemeClr val="tx2"/>
                </a:solidFill>
                <a:latin typeface="Trajan Pro" pitchFamily="18" charset="0"/>
              </a:rPr>
              <a:t>’</a:t>
            </a:r>
            <a:r>
              <a:rPr lang="en-US" sz="3200">
                <a:solidFill>
                  <a:schemeClr val="tx2"/>
                </a:solidFill>
                <a:latin typeface="Trajan Pro" pitchFamily="18" charset="0"/>
              </a:rPr>
              <a:t>s</a:t>
            </a:r>
          </a:p>
        </p:txBody>
      </p:sp>
      <p:sp>
        <p:nvSpPr>
          <p:cNvPr id="6" name="Rectangle 5"/>
          <p:cNvSpPr/>
          <p:nvPr/>
        </p:nvSpPr>
        <p:spPr>
          <a:xfrm>
            <a:off x="1981200" y="1849438"/>
            <a:ext cx="6869113" cy="4246562"/>
          </a:xfrm>
          <a:prstGeom prst="rect">
            <a:avLst/>
          </a:prstGeom>
        </p:spPr>
        <p:txBody>
          <a:bodyPr>
            <a:spAutoFit/>
          </a:bodyPr>
          <a:lstStyle/>
          <a:p>
            <a:pPr marL="285750" indent="-285750">
              <a:buFont typeface="Arial" pitchFamily="34" charset="0"/>
              <a:buChar char="•"/>
            </a:pPr>
            <a:r>
              <a:rPr lang="en-US" sz="1500"/>
              <a:t>Be ready, willing and able to do a proof of concept with the payer's local patient population to show how you can provide downstream savings</a:t>
            </a:r>
          </a:p>
          <a:p>
            <a:pPr marL="285750" indent="-285750"/>
            <a:endParaRPr lang="en-US" sz="1500"/>
          </a:p>
          <a:p>
            <a:pPr marL="285750" indent="-285750">
              <a:buFont typeface="Arial" pitchFamily="34" charset="0"/>
              <a:buChar char="•"/>
            </a:pPr>
            <a:r>
              <a:rPr lang="en-US" sz="1500"/>
              <a:t>Put yourself in the shoes of the downstream stakeholders to try and figure out what you can do for them to save dollars (it's about cost avoidance)</a:t>
            </a:r>
          </a:p>
          <a:p>
            <a:pPr marL="285750" indent="-285750"/>
            <a:endParaRPr lang="en-US" sz="1500"/>
          </a:p>
          <a:p>
            <a:pPr marL="285750" indent="-285750">
              <a:buFont typeface="Arial" pitchFamily="34" charset="0"/>
              <a:buChar char="•"/>
            </a:pPr>
            <a:r>
              <a:rPr lang="en-US" sz="1500"/>
              <a:t>Have lot's of data available about the patient population you are targeting (usage patterns, costs of traditional vs costs of revised models) </a:t>
            </a:r>
          </a:p>
          <a:p>
            <a:pPr marL="285750" indent="-285750"/>
            <a:endParaRPr lang="en-US" sz="1500"/>
          </a:p>
          <a:p>
            <a:pPr marL="285750" indent="-285750">
              <a:buFont typeface="Arial" pitchFamily="34" charset="0"/>
              <a:buChar char="•"/>
            </a:pPr>
            <a:r>
              <a:rPr lang="en-US" sz="1500"/>
              <a:t>Patient satisfaction is paramount and must be measured and reported out on any program.  ACO's will not team up with you if patients are going to reject the type of service being provided.</a:t>
            </a:r>
          </a:p>
          <a:p>
            <a:pPr marL="285750" indent="-285750"/>
            <a:endParaRPr lang="en-US" sz="1500"/>
          </a:p>
          <a:p>
            <a:pPr marL="285750" indent="-285750">
              <a:buFont typeface="Arial" pitchFamily="34" charset="0"/>
              <a:buChar char="•"/>
            </a:pPr>
            <a:r>
              <a:rPr lang="en-US" sz="1500"/>
              <a:t>Be willing to share successes and failures (transparency) at all levels internally and externally</a:t>
            </a:r>
          </a:p>
          <a:p>
            <a:pPr marL="285750" indent="-285750"/>
            <a:endParaRPr lang="en-US" sz="1500"/>
          </a:p>
          <a:p>
            <a:pPr marL="285750" indent="-285750">
              <a:buFont typeface="Arial" pitchFamily="34" charset="0"/>
              <a:buChar char="•"/>
            </a:pPr>
            <a:r>
              <a:rPr lang="en-US" sz="1500"/>
              <a:t>Be ready, willing and able to go at risk for shared cost savings reimbursement methodologies vs fee for service methodologies</a:t>
            </a:r>
          </a:p>
        </p:txBody>
      </p:sp>
      <p:sp>
        <p:nvSpPr>
          <p:cNvPr id="55299" name="TextBox 6"/>
          <p:cNvSpPr txBox="1">
            <a:spLocks noChangeArrowheads="1"/>
          </p:cNvSpPr>
          <p:nvPr/>
        </p:nvSpPr>
        <p:spPr bwMode="auto">
          <a:xfrm>
            <a:off x="5254625" y="6505575"/>
            <a:ext cx="2670175" cy="276225"/>
          </a:xfrm>
          <a:prstGeom prst="rect">
            <a:avLst/>
          </a:prstGeom>
          <a:noFill/>
          <a:ln w="9525">
            <a:noFill/>
            <a:miter lim="800000"/>
            <a:headEnd/>
            <a:tailEnd/>
          </a:ln>
        </p:spPr>
        <p:txBody>
          <a:bodyPr wrap="none">
            <a:spAutoFit/>
          </a:bodyPr>
          <a:lstStyle/>
          <a:p>
            <a:r>
              <a:rPr lang="en-US" sz="1200" i="1"/>
              <a:t>Courtesy of Matt Zavadsky – MedStar, Fort Worth, TX</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371600"/>
            <a:ext cx="6705600" cy="5029200"/>
          </a:xfrm>
        </p:spPr>
        <p:txBody>
          <a:bodyPr/>
          <a:lstStyle/>
          <a:p>
            <a:r>
              <a:rPr lang="en-US" smtClean="0"/>
              <a:t>Health system integration of EMS</a:t>
            </a:r>
          </a:p>
          <a:p>
            <a:pPr lvl="1"/>
            <a:r>
              <a:rPr lang="en-US" smtClean="0">
                <a:ea typeface="Arial" pitchFamily="34" charset="0"/>
              </a:rPr>
              <a:t>It</a:t>
            </a:r>
            <a:r>
              <a:rPr lang="en-US" altLang="en-US" smtClean="0">
                <a:ea typeface="Arial" pitchFamily="34" charset="0"/>
              </a:rPr>
              <a:t>’</a:t>
            </a:r>
            <a:r>
              <a:rPr lang="en-US" smtClean="0">
                <a:ea typeface="Arial" pitchFamily="34" charset="0"/>
              </a:rPr>
              <a:t>s the early days of integration</a:t>
            </a:r>
          </a:p>
          <a:p>
            <a:pPr lvl="1"/>
            <a:r>
              <a:rPr lang="en-US" smtClean="0">
                <a:ea typeface="Arial" pitchFamily="34" charset="0"/>
              </a:rPr>
              <a:t>Explosion in consulting growth </a:t>
            </a:r>
          </a:p>
          <a:p>
            <a:pPr lvl="2"/>
            <a:r>
              <a:rPr lang="en-US" smtClean="0">
                <a:ea typeface="Arial" pitchFamily="34" charset="0"/>
              </a:rPr>
              <a:t>Hospitals seeking guidance on EMS system integration</a:t>
            </a:r>
          </a:p>
          <a:p>
            <a:pPr lvl="1"/>
            <a:r>
              <a:rPr lang="en-US" smtClean="0">
                <a:ea typeface="Arial" pitchFamily="34" charset="0"/>
              </a:rPr>
              <a:t>Mergers and acquisitions of private EMS agencies and healthcare systems continue to grow</a:t>
            </a:r>
          </a:p>
          <a:p>
            <a:pPr lvl="1"/>
            <a:r>
              <a:rPr lang="en-US" smtClean="0">
                <a:ea typeface="Arial" pitchFamily="34" charset="0"/>
              </a:rPr>
              <a:t>Many hospital based EMS programs that were seen as loss leaders, now getting attention of senior hospital administration</a:t>
            </a:r>
          </a:p>
          <a:p>
            <a:pPr lvl="1"/>
            <a:r>
              <a:rPr lang="en-US" smtClean="0">
                <a:ea typeface="Arial" pitchFamily="34" charset="0"/>
              </a:rPr>
              <a:t>Integration of EMS call centers as continuum of care coordination centers</a:t>
            </a:r>
          </a:p>
          <a:p>
            <a:pPr lvl="1"/>
            <a:endParaRPr lang="en-US" smtClean="0">
              <a:ea typeface="Arial" pitchFamily="34" charset="0"/>
            </a:endParaRPr>
          </a:p>
          <a:p>
            <a:pPr lvl="1"/>
            <a:endParaRPr lang="en-US" smtClean="0">
              <a:ea typeface="Arial" pitchFamily="34" charset="0"/>
            </a:endParaRPr>
          </a:p>
        </p:txBody>
      </p:sp>
      <p:sp>
        <p:nvSpPr>
          <p:cNvPr id="4" name="Title 1"/>
          <p:cNvSpPr txBox="1">
            <a:spLocks/>
          </p:cNvSpPr>
          <p:nvPr/>
        </p:nvSpPr>
        <p:spPr bwMode="auto">
          <a:xfrm>
            <a:off x="2133600" y="76200"/>
            <a:ext cx="6705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pPr algn="ctr"/>
            <a:r>
              <a:rPr lang="en-US" sz="3200">
                <a:solidFill>
                  <a:schemeClr val="tx2"/>
                </a:solidFill>
                <a:latin typeface="Trajan Pro" pitchFamily="18" charset="0"/>
              </a:rPr>
              <a:t>Emerging BP</a:t>
            </a:r>
            <a:r>
              <a:rPr lang="en-US" altLang="en-US" sz="3200">
                <a:solidFill>
                  <a:schemeClr val="tx2"/>
                </a:solidFill>
                <a:latin typeface="Trajan Pro" pitchFamily="18" charset="0"/>
              </a:rPr>
              <a:t>’</a:t>
            </a:r>
            <a:r>
              <a:rPr lang="en-US" sz="3200">
                <a:solidFill>
                  <a:schemeClr val="tx2"/>
                </a:solidFill>
                <a:latin typeface="Trajan Pro" pitchFamily="18" charset="0"/>
              </a:rPr>
              <a:t>s from last year</a:t>
            </a:r>
            <a:br>
              <a:rPr lang="en-US" sz="3200">
                <a:solidFill>
                  <a:schemeClr val="tx2"/>
                </a:solidFill>
                <a:latin typeface="Trajan Pro" pitchFamily="18" charset="0"/>
              </a:rPr>
            </a:br>
            <a:r>
              <a:rPr lang="en-US" sz="3200">
                <a:solidFill>
                  <a:schemeClr val="tx2"/>
                </a:solidFill>
                <a:latin typeface="Trajan Pro" pitchFamily="18" charset="0"/>
              </a:rPr>
              <a:t>NOW today</a:t>
            </a:r>
            <a:r>
              <a:rPr lang="en-US" altLang="en-US" sz="3200">
                <a:solidFill>
                  <a:schemeClr val="tx2"/>
                </a:solidFill>
                <a:latin typeface="Trajan Pro" pitchFamily="18" charset="0"/>
              </a:rPr>
              <a:t>’</a:t>
            </a:r>
            <a:r>
              <a:rPr lang="en-US" sz="3200">
                <a:solidFill>
                  <a:schemeClr val="tx2"/>
                </a:solidFill>
                <a:latin typeface="Trajan Pro" pitchFamily="18" charset="0"/>
              </a:rPr>
              <a:t>s reality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05600" cy="1143000"/>
          </a:xfrm>
        </p:spPr>
        <p:txBody>
          <a:bodyPr/>
          <a:lstStyle/>
          <a:p>
            <a:pPr>
              <a:defRPr/>
            </a:pPr>
            <a:r>
              <a:rPr lang="en-US" dirty="0" smtClean="0"/>
              <a:t>Emerging &amp; Future BP Predictions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xmlns="" val="0"/>
              </a:ext>
            </a:extLst>
          </a:blip>
          <a:srcRect l="3153" r="3153"/>
          <a:stretch>
            <a:fillRect/>
          </a:stretch>
        </p:blipFill>
        <p:spPr>
          <a:xfrm>
            <a:off x="2133600" y="1600200"/>
            <a:ext cx="6705600" cy="50292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7010400" cy="1143000"/>
          </a:xfrm>
        </p:spPr>
        <p:txBody>
          <a:bodyPr/>
          <a:lstStyle/>
          <a:p>
            <a:pPr eaLnBrk="1" hangingPunct="1">
              <a:defRPr/>
            </a:pPr>
            <a:r>
              <a:rPr lang="en-US" dirty="0" smtClean="0"/>
              <a:t>Emerging and Future BP Predictions</a:t>
            </a:r>
          </a:p>
        </p:txBody>
      </p:sp>
      <p:sp>
        <p:nvSpPr>
          <p:cNvPr id="3" name="Content Placeholder 2"/>
          <p:cNvSpPr>
            <a:spLocks noGrp="1"/>
          </p:cNvSpPr>
          <p:nvPr>
            <p:ph idx="1"/>
          </p:nvPr>
        </p:nvSpPr>
        <p:spPr>
          <a:xfrm>
            <a:off x="1981200" y="1219200"/>
            <a:ext cx="6705600" cy="5029200"/>
          </a:xfrm>
        </p:spPr>
        <p:txBody>
          <a:bodyPr/>
          <a:lstStyle/>
          <a:p>
            <a:pPr eaLnBrk="1" hangingPunct="1">
              <a:defRPr/>
            </a:pPr>
            <a:r>
              <a:rPr lang="en-US" dirty="0" smtClean="0"/>
              <a:t>Full EMS Integration into Health Care</a:t>
            </a:r>
          </a:p>
          <a:p>
            <a:pPr lvl="1" eaLnBrk="1" hangingPunct="1">
              <a:defRPr/>
            </a:pPr>
            <a:r>
              <a:rPr lang="en-US" dirty="0" smtClean="0"/>
              <a:t>Integrated Clinical Call Centers</a:t>
            </a:r>
          </a:p>
          <a:p>
            <a:pPr lvl="1" eaLnBrk="1" hangingPunct="1">
              <a:defRPr/>
            </a:pPr>
            <a:r>
              <a:rPr lang="en-US" dirty="0" smtClean="0"/>
              <a:t>Locus of Care Navigation</a:t>
            </a:r>
          </a:p>
          <a:p>
            <a:pPr lvl="1" eaLnBrk="1" hangingPunct="1">
              <a:defRPr/>
            </a:pPr>
            <a:r>
              <a:rPr lang="en-US" dirty="0" smtClean="0"/>
              <a:t>Escalation and de-escalation</a:t>
            </a:r>
          </a:p>
          <a:p>
            <a:pPr lvl="1" eaLnBrk="1" hangingPunct="1">
              <a:defRPr/>
            </a:pPr>
            <a:r>
              <a:rPr lang="en-US" dirty="0" smtClean="0"/>
              <a:t>Community </a:t>
            </a:r>
            <a:r>
              <a:rPr lang="en-US" dirty="0" err="1" smtClean="0"/>
              <a:t>Paramedicine</a:t>
            </a:r>
            <a:endParaRPr lang="en-US" dirty="0" smtClean="0"/>
          </a:p>
          <a:p>
            <a:pPr lvl="1" eaLnBrk="1" hangingPunct="1">
              <a:defRPr/>
            </a:pPr>
            <a:r>
              <a:rPr lang="en-US" dirty="0" smtClean="0"/>
              <a:t>Shift from risk avoidance to risk tolerance</a:t>
            </a:r>
          </a:p>
          <a:p>
            <a:pPr eaLnBrk="1" hangingPunct="1">
              <a:defRPr/>
            </a:pPr>
            <a:r>
              <a:rPr lang="en-US" dirty="0" smtClean="0"/>
              <a:t>Back to Jonny &amp; Roy days</a:t>
            </a:r>
          </a:p>
          <a:p>
            <a:pPr lvl="2" eaLnBrk="1" hangingPunct="1">
              <a:defRPr/>
            </a:pPr>
            <a:r>
              <a:rPr lang="en-US" dirty="0" smtClean="0"/>
              <a:t>Emergence of Field Telemedicine</a:t>
            </a:r>
          </a:p>
        </p:txBody>
      </p:sp>
      <p:pic>
        <p:nvPicPr>
          <p:cNvPr id="58371" name="Picture 3"/>
          <p:cNvPicPr>
            <a:picLocks noChangeAspect="1"/>
          </p:cNvPicPr>
          <p:nvPr/>
        </p:nvPicPr>
        <p:blipFill>
          <a:blip r:embed="rId2" cstate="screen"/>
          <a:srcRect/>
          <a:stretch>
            <a:fillRect/>
          </a:stretch>
        </p:blipFill>
        <p:spPr bwMode="auto">
          <a:xfrm>
            <a:off x="7162800" y="1828800"/>
            <a:ext cx="1679575" cy="1604963"/>
          </a:xfrm>
          <a:prstGeom prst="rect">
            <a:avLst/>
          </a:prstGeom>
          <a:noFill/>
          <a:ln w="9525">
            <a:noFill/>
            <a:miter lim="800000"/>
            <a:headEnd/>
            <a:tailEnd/>
          </a:ln>
        </p:spPr>
      </p:pic>
      <p:pic>
        <p:nvPicPr>
          <p:cNvPr id="58372" name="Picture 4"/>
          <p:cNvPicPr>
            <a:picLocks noChangeAspect="1"/>
          </p:cNvPicPr>
          <p:nvPr/>
        </p:nvPicPr>
        <p:blipFill>
          <a:blip r:embed="rId3" cstate="screen"/>
          <a:srcRect/>
          <a:stretch>
            <a:fillRect/>
          </a:stretch>
        </p:blipFill>
        <p:spPr bwMode="auto">
          <a:xfrm>
            <a:off x="4121150" y="4953000"/>
            <a:ext cx="2955925" cy="1550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05600" cy="1143000"/>
          </a:xfrm>
        </p:spPr>
        <p:txBody>
          <a:bodyPr/>
          <a:lstStyle/>
          <a:p>
            <a:pPr eaLnBrk="1" hangingPunct="1"/>
            <a:r>
              <a:rPr lang="en-US" smtClean="0"/>
              <a:t>Emerging BP</a:t>
            </a:r>
            <a:r>
              <a:rPr lang="en-US" altLang="en-US" smtClean="0"/>
              <a:t>’</a:t>
            </a:r>
            <a:r>
              <a:rPr lang="en-US" smtClean="0"/>
              <a:t>s &amp; Future BP Predictions</a:t>
            </a:r>
          </a:p>
        </p:txBody>
      </p:sp>
      <p:sp>
        <p:nvSpPr>
          <p:cNvPr id="3" name="Content Placeholder 2"/>
          <p:cNvSpPr>
            <a:spLocks noGrp="1"/>
          </p:cNvSpPr>
          <p:nvPr>
            <p:ph idx="1"/>
          </p:nvPr>
        </p:nvSpPr>
        <p:spPr>
          <a:xfrm>
            <a:off x="2133600" y="1774825"/>
            <a:ext cx="6705600" cy="511175"/>
          </a:xfrm>
        </p:spPr>
        <p:txBody>
          <a:bodyPr/>
          <a:lstStyle/>
          <a:p>
            <a:pPr marL="0" indent="0" algn="ctr" eaLnBrk="1" hangingPunct="1">
              <a:buFontTx/>
              <a:buNone/>
              <a:defRPr/>
            </a:pPr>
            <a:r>
              <a:rPr lang="en-US" dirty="0" smtClean="0"/>
              <a:t>Full EMS Health </a:t>
            </a:r>
            <a:r>
              <a:rPr lang="en-US" dirty="0"/>
              <a:t>S</a:t>
            </a:r>
            <a:r>
              <a:rPr lang="en-US" dirty="0" smtClean="0"/>
              <a:t>ystem </a:t>
            </a:r>
            <a:r>
              <a:rPr lang="en-US" dirty="0"/>
              <a:t>I</a:t>
            </a:r>
            <a:r>
              <a:rPr lang="en-US" dirty="0" smtClean="0"/>
              <a:t>ntegration</a:t>
            </a:r>
          </a:p>
          <a:p>
            <a:pPr marL="0" indent="0" algn="ctr" eaLnBrk="1" hangingPunct="1">
              <a:buFontTx/>
              <a:buNone/>
              <a:defRPr/>
            </a:pPr>
            <a:endParaRPr lang="en-US" dirty="0" smtClean="0"/>
          </a:p>
        </p:txBody>
      </p:sp>
      <p:pic>
        <p:nvPicPr>
          <p:cNvPr id="59395" name="Picture 3" descr="Screenshot 11:8:12 10:06 AM.png"/>
          <p:cNvPicPr>
            <a:picLocks noChangeAspect="1"/>
          </p:cNvPicPr>
          <p:nvPr/>
        </p:nvPicPr>
        <p:blipFill>
          <a:blip r:embed="rId2" cstate="screen"/>
          <a:srcRect/>
          <a:stretch>
            <a:fillRect/>
          </a:stretch>
        </p:blipFill>
        <p:spPr bwMode="auto">
          <a:xfrm>
            <a:off x="1898650" y="2362200"/>
            <a:ext cx="7169150" cy="387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Continuum of Care Integration</a:t>
            </a:r>
            <a:endParaRPr lang="en-US" dirty="0"/>
          </a:p>
        </p:txBody>
      </p:sp>
      <p:sp>
        <p:nvSpPr>
          <p:cNvPr id="3" name="Content Placeholder 2"/>
          <p:cNvSpPr>
            <a:spLocks noGrp="1"/>
          </p:cNvSpPr>
          <p:nvPr>
            <p:ph idx="1"/>
          </p:nvPr>
        </p:nvSpPr>
        <p:spPr/>
        <p:txBody>
          <a:bodyPr>
            <a:normAutofit fontScale="70000" lnSpcReduction="20000"/>
          </a:bodyPr>
          <a:lstStyle/>
          <a:p>
            <a:pPr>
              <a:defRPr/>
            </a:pPr>
            <a:r>
              <a:rPr lang="en-US" dirty="0" smtClean="0"/>
              <a:t>Primary Care (Community Paramedics / Expanded Scope Paramedics)</a:t>
            </a:r>
          </a:p>
          <a:p>
            <a:pPr lvl="1">
              <a:defRPr/>
            </a:pPr>
            <a:r>
              <a:rPr lang="en-US" dirty="0" smtClean="0"/>
              <a:t>Health, Wellness, Education, Risk Assessment &amp; Avoidance</a:t>
            </a:r>
          </a:p>
          <a:p>
            <a:pPr lvl="1">
              <a:defRPr/>
            </a:pPr>
            <a:r>
              <a:rPr lang="en-US" dirty="0" smtClean="0"/>
              <a:t>Fill gaps in existing coverage (rural)</a:t>
            </a:r>
          </a:p>
          <a:p>
            <a:pPr>
              <a:defRPr/>
            </a:pPr>
            <a:r>
              <a:rPr lang="en-US" dirty="0" smtClean="0"/>
              <a:t>Pre-hospital</a:t>
            </a:r>
          </a:p>
          <a:p>
            <a:pPr lvl="1">
              <a:defRPr/>
            </a:pPr>
            <a:r>
              <a:rPr lang="en-US" dirty="0" smtClean="0"/>
              <a:t>9-1-1 Triage to appropriate locus of care (PSIAM)</a:t>
            </a:r>
          </a:p>
          <a:p>
            <a:pPr lvl="1">
              <a:defRPr/>
            </a:pPr>
            <a:r>
              <a:rPr lang="en-US" dirty="0" smtClean="0"/>
              <a:t>Expanded Physician Extender role (Coordination of ED &amp; PCP, Home Care, House Calls)</a:t>
            </a:r>
          </a:p>
          <a:p>
            <a:pPr lvl="1">
              <a:defRPr/>
            </a:pPr>
            <a:r>
              <a:rPr lang="en-US" dirty="0" smtClean="0"/>
              <a:t>Shift from Risk Aversion to Risk Tolerance</a:t>
            </a:r>
          </a:p>
          <a:p>
            <a:pPr>
              <a:defRPr/>
            </a:pPr>
            <a:r>
              <a:rPr lang="en-US" dirty="0" smtClean="0"/>
              <a:t>Acute / Hospital</a:t>
            </a:r>
          </a:p>
          <a:p>
            <a:pPr lvl="1">
              <a:defRPr/>
            </a:pPr>
            <a:r>
              <a:rPr lang="en-US" dirty="0" smtClean="0"/>
              <a:t>Transportation appropriateness (Medical Necessity)</a:t>
            </a:r>
          </a:p>
          <a:p>
            <a:pPr lvl="1">
              <a:defRPr/>
            </a:pPr>
            <a:r>
              <a:rPr lang="en-US" dirty="0" smtClean="0"/>
              <a:t>Transition of care</a:t>
            </a:r>
          </a:p>
          <a:p>
            <a:pPr lvl="1">
              <a:defRPr/>
            </a:pPr>
            <a:r>
              <a:rPr lang="en-US" dirty="0" smtClean="0"/>
              <a:t>Throughput and LOS impacts</a:t>
            </a:r>
          </a:p>
          <a:p>
            <a:pPr>
              <a:defRPr/>
            </a:pPr>
            <a:r>
              <a:rPr lang="en-US" dirty="0" smtClean="0"/>
              <a:t>Post Acute</a:t>
            </a:r>
          </a:p>
          <a:p>
            <a:pPr lvl="1">
              <a:defRPr/>
            </a:pPr>
            <a:r>
              <a:rPr lang="en-US" dirty="0" smtClean="0"/>
              <a:t>Off hours services (call center, physician extender)</a:t>
            </a:r>
          </a:p>
          <a:p>
            <a:pPr lvl="1">
              <a:defRPr/>
            </a:pPr>
            <a:r>
              <a:rPr lang="en-US" dirty="0" smtClean="0"/>
              <a:t>Managed care supplement (call center, at home)</a:t>
            </a:r>
          </a:p>
          <a:p>
            <a:pPr lvl="1">
              <a:defRPr/>
            </a:pPr>
            <a:r>
              <a:rPr lang="en-US" dirty="0" smtClean="0"/>
              <a:t>In home risk identification and abatement</a:t>
            </a:r>
          </a:p>
          <a:p>
            <a:pPr lvl="1">
              <a:defRPr/>
            </a:pP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350" y="128588"/>
            <a:ext cx="6800850" cy="709612"/>
          </a:xfrm>
        </p:spPr>
        <p:txBody>
          <a:bodyPr/>
          <a:lstStyle/>
          <a:p>
            <a:pPr>
              <a:defRPr/>
            </a:pPr>
            <a:r>
              <a:rPr lang="en-US" dirty="0" smtClean="0"/>
              <a:t>Innovative EMS Care Pathways</a:t>
            </a:r>
            <a:endParaRPr lang="en-US" dirty="0"/>
          </a:p>
        </p:txBody>
      </p:sp>
      <p:sp>
        <p:nvSpPr>
          <p:cNvPr id="3" name="Content Placeholder 2"/>
          <p:cNvSpPr>
            <a:spLocks noGrp="1"/>
          </p:cNvSpPr>
          <p:nvPr>
            <p:ph idx="1"/>
          </p:nvPr>
        </p:nvSpPr>
        <p:spPr>
          <a:xfrm>
            <a:off x="2043113" y="838200"/>
            <a:ext cx="7481887" cy="5410200"/>
          </a:xfrm>
        </p:spPr>
        <p:txBody>
          <a:bodyPr>
            <a:noAutofit/>
          </a:bodyPr>
          <a:lstStyle/>
          <a:p>
            <a:pPr>
              <a:defRPr/>
            </a:pPr>
            <a:r>
              <a:rPr lang="en-US" sz="1800" dirty="0" smtClean="0"/>
              <a:t>9-1-1 System</a:t>
            </a:r>
          </a:p>
          <a:p>
            <a:pPr lvl="1">
              <a:defRPr/>
            </a:pPr>
            <a:r>
              <a:rPr lang="en-US" sz="1400" dirty="0" smtClean="0"/>
              <a:t>Call Center based systems (PSIAM) with alternative destinations / referral</a:t>
            </a:r>
          </a:p>
          <a:p>
            <a:pPr lvl="1">
              <a:defRPr/>
            </a:pPr>
            <a:r>
              <a:rPr lang="en-US" sz="1400" dirty="0" smtClean="0"/>
              <a:t>Physician extender based response with alternative destinations / referral</a:t>
            </a:r>
          </a:p>
          <a:p>
            <a:pPr>
              <a:defRPr/>
            </a:pPr>
            <a:r>
              <a:rPr lang="en-US" sz="1800" dirty="0" smtClean="0"/>
              <a:t>Risk Stratified Discharge Enrollment</a:t>
            </a:r>
          </a:p>
          <a:p>
            <a:pPr lvl="1">
              <a:defRPr/>
            </a:pPr>
            <a:r>
              <a:rPr lang="en-US" sz="1400" dirty="0" smtClean="0"/>
              <a:t>Disease specific case management</a:t>
            </a:r>
          </a:p>
          <a:p>
            <a:pPr lvl="1">
              <a:defRPr/>
            </a:pPr>
            <a:r>
              <a:rPr lang="en-US" sz="1400" dirty="0" smtClean="0"/>
              <a:t>Transitions of care</a:t>
            </a:r>
          </a:p>
          <a:p>
            <a:pPr lvl="1">
              <a:defRPr/>
            </a:pPr>
            <a:r>
              <a:rPr lang="en-US" sz="1400" dirty="0" smtClean="0"/>
              <a:t>Medication reconciliation</a:t>
            </a:r>
          </a:p>
          <a:p>
            <a:pPr lvl="1">
              <a:defRPr/>
            </a:pPr>
            <a:r>
              <a:rPr lang="en-US" sz="1400" dirty="0" smtClean="0"/>
              <a:t>Mental health assessment</a:t>
            </a:r>
          </a:p>
          <a:p>
            <a:pPr lvl="1">
              <a:defRPr/>
            </a:pPr>
            <a:r>
              <a:rPr lang="en-US" sz="1400" dirty="0" smtClean="0"/>
              <a:t>Social / support / in-home risk abatement</a:t>
            </a:r>
          </a:p>
          <a:p>
            <a:pPr>
              <a:defRPr/>
            </a:pPr>
            <a:r>
              <a:rPr lang="en-US" sz="1800" dirty="0" smtClean="0"/>
              <a:t>Off Hours Service Integration (PCP, Home Health, House Calls, Medical Home)</a:t>
            </a:r>
          </a:p>
          <a:p>
            <a:pPr lvl="1">
              <a:defRPr/>
            </a:pPr>
            <a:r>
              <a:rPr lang="en-US" sz="1400" dirty="0"/>
              <a:t>Physician extender based response with alternative destinations / </a:t>
            </a:r>
            <a:r>
              <a:rPr lang="en-US" sz="1400" dirty="0" smtClean="0"/>
              <a:t>referral</a:t>
            </a:r>
          </a:p>
          <a:p>
            <a:pPr>
              <a:defRPr/>
            </a:pPr>
            <a:r>
              <a:rPr lang="en-US" sz="1800" dirty="0" smtClean="0"/>
              <a:t>Frequent flyer identification, referral &amp; mitigation</a:t>
            </a:r>
          </a:p>
          <a:p>
            <a:pPr>
              <a:defRPr/>
            </a:pPr>
            <a:r>
              <a:rPr lang="en-US" sz="1800" dirty="0" smtClean="0"/>
              <a:t>Community Health, Wellness &amp; Education</a:t>
            </a:r>
          </a:p>
          <a:p>
            <a:pPr lvl="1">
              <a:defRPr/>
            </a:pPr>
            <a:r>
              <a:rPr lang="en-US" sz="1400" dirty="0" smtClean="0"/>
              <a:t>Preventative </a:t>
            </a:r>
          </a:p>
          <a:p>
            <a:pPr lvl="1">
              <a:defRPr/>
            </a:pPr>
            <a:r>
              <a:rPr lang="en-US" sz="1400" dirty="0" smtClean="0"/>
              <a:t>Immunizations</a:t>
            </a:r>
          </a:p>
          <a:p>
            <a:pPr lvl="1">
              <a:defRPr/>
            </a:pPr>
            <a:r>
              <a:rPr lang="en-US" sz="1400" dirty="0" smtClean="0"/>
              <a:t>In-home education</a:t>
            </a:r>
          </a:p>
          <a:p>
            <a:pPr>
              <a:defRPr/>
            </a:pPr>
            <a:r>
              <a:rPr lang="en-US" sz="1800" dirty="0" smtClean="0"/>
              <a:t>Primary Care Role</a:t>
            </a:r>
          </a:p>
          <a:p>
            <a:pPr lvl="1">
              <a:defRPr/>
            </a:pPr>
            <a:r>
              <a:rPr lang="en-US" sz="1400" dirty="0" smtClean="0"/>
              <a:t>Community </a:t>
            </a:r>
            <a:r>
              <a:rPr lang="en-US" sz="1400" dirty="0" err="1" smtClean="0"/>
              <a:t>Paramedicine</a:t>
            </a:r>
            <a:endParaRPr lang="en-US" sz="1400" dirty="0" smtClean="0"/>
          </a:p>
          <a:p>
            <a:pPr lvl="1">
              <a:defRPr/>
            </a:pPr>
            <a:r>
              <a:rPr lang="en-US" sz="1400" dirty="0" smtClean="0"/>
              <a:t>Expanded Scope Paramedics</a:t>
            </a:r>
          </a:p>
          <a:p>
            <a:pPr lvl="1">
              <a:defRPr/>
            </a:pPr>
            <a:r>
              <a:rPr lang="en-US" sz="1400" dirty="0" smtClean="0"/>
              <a:t>Social / support / in-home risk abatement</a:t>
            </a:r>
            <a:endParaRPr lang="en-US" sz="1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705600" cy="709613"/>
          </a:xfrm>
        </p:spPr>
        <p:txBody>
          <a:bodyPr/>
          <a:lstStyle/>
          <a:p>
            <a:r>
              <a:rPr lang="en-US" smtClean="0"/>
              <a:t>The 5 R</a:t>
            </a:r>
            <a:r>
              <a:rPr lang="en-US" altLang="en-US" smtClean="0"/>
              <a:t>’</a:t>
            </a:r>
            <a:r>
              <a:rPr lang="en-US" smtClean="0"/>
              <a:t>s</a:t>
            </a:r>
          </a:p>
        </p:txBody>
      </p:sp>
      <p:sp>
        <p:nvSpPr>
          <p:cNvPr id="3" name="Content Placeholder 2"/>
          <p:cNvSpPr>
            <a:spLocks noGrp="1"/>
          </p:cNvSpPr>
          <p:nvPr>
            <p:ph idx="1"/>
          </p:nvPr>
        </p:nvSpPr>
        <p:spPr>
          <a:xfrm>
            <a:off x="2057400" y="1143000"/>
            <a:ext cx="6705600" cy="5029200"/>
          </a:xfrm>
        </p:spPr>
        <p:txBody>
          <a:bodyPr>
            <a:normAutofit fontScale="92500" lnSpcReduction="10000"/>
          </a:bodyPr>
          <a:lstStyle/>
          <a:p>
            <a:pPr>
              <a:defRPr/>
            </a:pPr>
            <a:r>
              <a:rPr lang="en-US" dirty="0" smtClean="0"/>
              <a:t>Right Patient</a:t>
            </a:r>
          </a:p>
          <a:p>
            <a:pPr lvl="1">
              <a:defRPr/>
            </a:pPr>
            <a:r>
              <a:rPr lang="en-US" dirty="0" smtClean="0"/>
              <a:t>Tag with cradle to grave EMR</a:t>
            </a:r>
          </a:p>
          <a:p>
            <a:pPr>
              <a:defRPr/>
            </a:pPr>
            <a:r>
              <a:rPr lang="en-US" dirty="0" smtClean="0"/>
              <a:t>Right Place</a:t>
            </a:r>
          </a:p>
          <a:p>
            <a:pPr lvl="1">
              <a:defRPr/>
            </a:pPr>
            <a:r>
              <a:rPr lang="en-US" dirty="0" smtClean="0"/>
              <a:t>ED, Urgent Care, In Home, PCP Visit Next Day, Self Care</a:t>
            </a:r>
          </a:p>
          <a:p>
            <a:pPr>
              <a:defRPr/>
            </a:pPr>
            <a:r>
              <a:rPr lang="en-US" dirty="0" smtClean="0"/>
              <a:t>Right Time</a:t>
            </a:r>
          </a:p>
          <a:p>
            <a:pPr lvl="1">
              <a:defRPr/>
            </a:pPr>
            <a:r>
              <a:rPr lang="en-US" dirty="0" smtClean="0"/>
              <a:t>Emergency, Urgency, Delayed, Scheduled</a:t>
            </a:r>
          </a:p>
          <a:p>
            <a:pPr>
              <a:defRPr/>
            </a:pPr>
            <a:r>
              <a:rPr lang="en-US" dirty="0" smtClean="0"/>
              <a:t>Right Quality</a:t>
            </a:r>
          </a:p>
          <a:p>
            <a:pPr lvl="1">
              <a:defRPr/>
            </a:pPr>
            <a:r>
              <a:rPr lang="en-US" dirty="0" smtClean="0"/>
              <a:t>MD/DO, NP, PA, RN, EMT-P, Social Services, Self/Care Giver</a:t>
            </a:r>
          </a:p>
          <a:p>
            <a:pPr>
              <a:defRPr/>
            </a:pPr>
            <a:r>
              <a:rPr lang="en-US" dirty="0" smtClean="0"/>
              <a:t>Right Cost</a:t>
            </a:r>
          </a:p>
          <a:p>
            <a:pPr lvl="1">
              <a:defRPr/>
            </a:pPr>
            <a:r>
              <a:rPr lang="en-US" dirty="0" smtClean="0"/>
              <a:t>Effective care at the most efficient mechanism of delivery</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550" y="-152400"/>
            <a:ext cx="6800850" cy="1143000"/>
          </a:xfrm>
        </p:spPr>
        <p:txBody>
          <a:bodyPr/>
          <a:lstStyle/>
          <a:p>
            <a:pPr eaLnBrk="1" hangingPunct="1"/>
            <a:r>
              <a:rPr lang="en-US" b="1" smtClean="0"/>
              <a:t>About Us…</a:t>
            </a:r>
          </a:p>
        </p:txBody>
      </p:sp>
      <p:sp>
        <p:nvSpPr>
          <p:cNvPr id="3" name="Content Placeholder 2"/>
          <p:cNvSpPr>
            <a:spLocks noGrp="1"/>
          </p:cNvSpPr>
          <p:nvPr>
            <p:ph idx="1"/>
          </p:nvPr>
        </p:nvSpPr>
        <p:spPr>
          <a:xfrm>
            <a:off x="1981200" y="685800"/>
            <a:ext cx="6864350" cy="6019800"/>
          </a:xfrm>
        </p:spPr>
        <p:txBody>
          <a:bodyPr/>
          <a:lstStyle/>
          <a:p>
            <a:pPr eaLnBrk="1" hangingPunct="1"/>
            <a:r>
              <a:rPr lang="en-US" smtClean="0"/>
              <a:t>Our </a:t>
            </a:r>
            <a:r>
              <a:rPr lang="en-US" altLang="en-US" smtClean="0"/>
              <a:t>“</a:t>
            </a:r>
            <a:r>
              <a:rPr lang="en-US" smtClean="0"/>
              <a:t>Cradle to Grave</a:t>
            </a:r>
            <a:r>
              <a:rPr lang="en-US" altLang="en-US" smtClean="0"/>
              <a:t>”</a:t>
            </a:r>
            <a:r>
              <a:rPr lang="en-US" smtClean="0"/>
              <a:t> Healthcare System</a:t>
            </a:r>
          </a:p>
          <a:p>
            <a:pPr lvl="1" eaLnBrk="1" hangingPunct="1"/>
            <a:r>
              <a:rPr lang="en-US" smtClean="0">
                <a:ea typeface="Arial" pitchFamily="34" charset="0"/>
              </a:rPr>
              <a:t>5 Tertiary Hospitals</a:t>
            </a:r>
          </a:p>
          <a:p>
            <a:pPr lvl="1" eaLnBrk="1" hangingPunct="1"/>
            <a:r>
              <a:rPr lang="en-US" smtClean="0">
                <a:ea typeface="Arial" pitchFamily="34" charset="0"/>
              </a:rPr>
              <a:t>11 Community Hospitals</a:t>
            </a:r>
          </a:p>
          <a:p>
            <a:pPr lvl="1" eaLnBrk="1" hangingPunct="1"/>
            <a:r>
              <a:rPr lang="en-US" smtClean="0">
                <a:ea typeface="Arial" pitchFamily="34" charset="0"/>
              </a:rPr>
              <a:t>1000</a:t>
            </a:r>
            <a:r>
              <a:rPr lang="en-US" altLang="en-US" smtClean="0">
                <a:ea typeface="Arial" pitchFamily="34" charset="0"/>
              </a:rPr>
              <a:t>’</a:t>
            </a:r>
            <a:r>
              <a:rPr lang="en-US" smtClean="0">
                <a:ea typeface="Arial" pitchFamily="34" charset="0"/>
              </a:rPr>
              <a:t>s Doctors / Clinics</a:t>
            </a:r>
          </a:p>
          <a:p>
            <a:pPr lvl="1" eaLnBrk="1" hangingPunct="1"/>
            <a:r>
              <a:rPr lang="en-US" smtClean="0">
                <a:ea typeface="Arial" pitchFamily="34" charset="0"/>
              </a:rPr>
              <a:t>Nursing Homes / Rehabs / Home Care / Hospice</a:t>
            </a:r>
          </a:p>
          <a:p>
            <a:pPr lvl="1" eaLnBrk="1" hangingPunct="1"/>
            <a:r>
              <a:rPr lang="en-US" smtClean="0">
                <a:ea typeface="Arial" pitchFamily="34" charset="0"/>
              </a:rPr>
              <a:t>Internal and External Pharmacies</a:t>
            </a:r>
          </a:p>
          <a:p>
            <a:pPr lvl="1" eaLnBrk="1" hangingPunct="1"/>
            <a:r>
              <a:rPr lang="en-US" smtClean="0">
                <a:ea typeface="Arial" pitchFamily="34" charset="0"/>
              </a:rPr>
              <a:t>45,000+ Employees</a:t>
            </a:r>
          </a:p>
          <a:p>
            <a:pPr lvl="1" eaLnBrk="1" hangingPunct="1"/>
            <a:r>
              <a:rPr lang="en-US" smtClean="0">
                <a:ea typeface="Arial" pitchFamily="34" charset="0"/>
              </a:rPr>
              <a:t>Revenues of $6B+</a:t>
            </a:r>
          </a:p>
          <a:p>
            <a:pPr lvl="1" eaLnBrk="1" hangingPunct="1"/>
            <a:r>
              <a:rPr lang="en-US" smtClean="0">
                <a:ea typeface="Arial" pitchFamily="34" charset="0"/>
              </a:rPr>
              <a:t>2</a:t>
            </a:r>
            <a:r>
              <a:rPr lang="en-US" baseline="30000" smtClean="0">
                <a:ea typeface="Arial" pitchFamily="34" charset="0"/>
              </a:rPr>
              <a:t>nd</a:t>
            </a:r>
            <a:r>
              <a:rPr lang="en-US" smtClean="0">
                <a:ea typeface="Arial" pitchFamily="34" charset="0"/>
              </a:rPr>
              <a:t> Largest Not for Profit Secular Health System in the United States</a:t>
            </a:r>
          </a:p>
          <a:p>
            <a:pPr lvl="1" eaLnBrk="1" hangingPunct="1"/>
            <a:r>
              <a:rPr lang="en-US" smtClean="0">
                <a:ea typeface="Arial" pitchFamily="34" charset="0"/>
              </a:rPr>
              <a:t>Partially Integrated working towards complete integration</a:t>
            </a:r>
          </a:p>
        </p:txBody>
      </p:sp>
      <p:pic>
        <p:nvPicPr>
          <p:cNvPr id="18435" name="Picture 3"/>
          <p:cNvPicPr>
            <a:picLocks noChangeAspect="1"/>
          </p:cNvPicPr>
          <p:nvPr/>
        </p:nvPicPr>
        <p:blipFill>
          <a:blip r:embed="rId2" cstate="screen"/>
          <a:srcRect/>
          <a:stretch>
            <a:fillRect/>
          </a:stretch>
        </p:blipFill>
        <p:spPr bwMode="auto">
          <a:xfrm>
            <a:off x="6705600" y="1600200"/>
            <a:ext cx="1789113" cy="92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2388"/>
            <a:ext cx="6705600" cy="709612"/>
          </a:xfrm>
        </p:spPr>
        <p:txBody>
          <a:bodyPr/>
          <a:lstStyle/>
          <a:p>
            <a:r>
              <a:rPr lang="en-US" smtClean="0"/>
              <a:t>Some Early Wisdom….</a:t>
            </a:r>
          </a:p>
        </p:txBody>
      </p:sp>
      <p:sp>
        <p:nvSpPr>
          <p:cNvPr id="3" name="Content Placeholder 2"/>
          <p:cNvSpPr>
            <a:spLocks noGrp="1"/>
          </p:cNvSpPr>
          <p:nvPr>
            <p:ph idx="1"/>
          </p:nvPr>
        </p:nvSpPr>
        <p:spPr>
          <a:xfrm>
            <a:off x="1905000" y="838200"/>
            <a:ext cx="7086600" cy="5334000"/>
          </a:xfrm>
        </p:spPr>
        <p:txBody>
          <a:bodyPr/>
          <a:lstStyle/>
          <a:p>
            <a:r>
              <a:rPr lang="en-US" sz="2400" smtClean="0"/>
              <a:t>The words </a:t>
            </a:r>
            <a:r>
              <a:rPr lang="en-US" altLang="en-US" sz="2400" smtClean="0"/>
              <a:t>“</a:t>
            </a:r>
            <a:r>
              <a:rPr lang="en-US" sz="2400" smtClean="0"/>
              <a:t>expanded scope</a:t>
            </a:r>
            <a:r>
              <a:rPr lang="en-US" altLang="en-US" sz="2400" smtClean="0"/>
              <a:t>”</a:t>
            </a:r>
            <a:r>
              <a:rPr lang="en-US" sz="2400" smtClean="0"/>
              <a:t> scare the crap out of existing community providers </a:t>
            </a:r>
            <a:r>
              <a:rPr lang="en-US" sz="2000" smtClean="0"/>
              <a:t>(MD, RN, NP, PA)</a:t>
            </a:r>
            <a:endParaRPr lang="en-US" sz="2400" smtClean="0"/>
          </a:p>
          <a:p>
            <a:pPr lvl="1"/>
            <a:r>
              <a:rPr lang="en-US" sz="2000" smtClean="0">
                <a:ea typeface="Arial" pitchFamily="34" charset="0"/>
              </a:rPr>
              <a:t>Why? </a:t>
            </a:r>
          </a:p>
          <a:p>
            <a:r>
              <a:rPr lang="en-US" sz="2400" smtClean="0"/>
              <a:t>Urban vs. rural </a:t>
            </a:r>
            <a:r>
              <a:rPr lang="en-US" altLang="en-US" sz="2400" smtClean="0"/>
              <a:t>“</a:t>
            </a:r>
            <a:r>
              <a:rPr lang="en-US" sz="2400" smtClean="0"/>
              <a:t>Community Paramedic</a:t>
            </a:r>
            <a:r>
              <a:rPr lang="en-US" altLang="en-US" sz="2400" smtClean="0"/>
              <a:t>”</a:t>
            </a:r>
            <a:r>
              <a:rPr lang="en-US" sz="2400" smtClean="0"/>
              <a:t> programs are evolving differently (and they should)</a:t>
            </a:r>
          </a:p>
          <a:p>
            <a:pPr lvl="1"/>
            <a:r>
              <a:rPr lang="en-US" sz="2000" smtClean="0">
                <a:ea typeface="Arial" pitchFamily="34" charset="0"/>
              </a:rPr>
              <a:t>Rural</a:t>
            </a:r>
          </a:p>
          <a:p>
            <a:pPr lvl="2"/>
            <a:r>
              <a:rPr lang="en-US" sz="1800" smtClean="0">
                <a:ea typeface="Arial" pitchFamily="34" charset="0"/>
              </a:rPr>
              <a:t>Primary care </a:t>
            </a:r>
          </a:p>
          <a:p>
            <a:pPr lvl="2"/>
            <a:r>
              <a:rPr lang="en-US" sz="1800" smtClean="0">
                <a:ea typeface="Arial" pitchFamily="34" charset="0"/>
              </a:rPr>
              <a:t>New educational curriculum</a:t>
            </a:r>
          </a:p>
          <a:p>
            <a:pPr lvl="2"/>
            <a:r>
              <a:rPr lang="en-US" sz="1800" smtClean="0">
                <a:ea typeface="Arial" pitchFamily="34" charset="0"/>
              </a:rPr>
              <a:t>Provide services not currently available in the community</a:t>
            </a:r>
          </a:p>
          <a:p>
            <a:pPr lvl="2"/>
            <a:r>
              <a:rPr lang="en-US" sz="1800" smtClean="0">
                <a:ea typeface="Arial" pitchFamily="34" charset="0"/>
              </a:rPr>
              <a:t>Where </a:t>
            </a:r>
            <a:r>
              <a:rPr lang="en-US" altLang="en-US" sz="1800" smtClean="0">
                <a:ea typeface="Arial" pitchFamily="34" charset="0"/>
              </a:rPr>
              <a:t>“</a:t>
            </a:r>
            <a:r>
              <a:rPr lang="en-US" sz="1800" smtClean="0">
                <a:ea typeface="Arial" pitchFamily="34" charset="0"/>
              </a:rPr>
              <a:t>expanded scope</a:t>
            </a:r>
            <a:r>
              <a:rPr lang="en-US" altLang="en-US" sz="1800" smtClean="0">
                <a:ea typeface="Arial" pitchFamily="34" charset="0"/>
              </a:rPr>
              <a:t>”</a:t>
            </a:r>
            <a:r>
              <a:rPr lang="en-US" sz="1800" smtClean="0">
                <a:ea typeface="Arial" pitchFamily="34" charset="0"/>
              </a:rPr>
              <a:t> might work</a:t>
            </a:r>
          </a:p>
          <a:p>
            <a:pPr lvl="1"/>
            <a:r>
              <a:rPr lang="en-US" sz="2000" smtClean="0">
                <a:ea typeface="Arial" pitchFamily="34" charset="0"/>
              </a:rPr>
              <a:t>Urban</a:t>
            </a:r>
          </a:p>
          <a:p>
            <a:pPr lvl="2"/>
            <a:r>
              <a:rPr lang="en-US" sz="1800" smtClean="0">
                <a:ea typeface="Arial" pitchFamily="34" charset="0"/>
              </a:rPr>
              <a:t>Physician extender role NOT expanded scope role</a:t>
            </a:r>
          </a:p>
          <a:p>
            <a:pPr lvl="2"/>
            <a:r>
              <a:rPr lang="en-US" sz="1800" smtClean="0">
                <a:ea typeface="Arial" pitchFamily="34" charset="0"/>
              </a:rPr>
              <a:t>In-home clinical decision support</a:t>
            </a:r>
          </a:p>
          <a:p>
            <a:pPr lvl="2"/>
            <a:r>
              <a:rPr lang="en-US" sz="1800" smtClean="0">
                <a:ea typeface="Arial" pitchFamily="34" charset="0"/>
              </a:rPr>
              <a:t>Supplement &amp; enhance existing services</a:t>
            </a:r>
          </a:p>
          <a:p>
            <a:pPr lvl="2"/>
            <a:r>
              <a:rPr lang="en-US" sz="1800" smtClean="0">
                <a:ea typeface="Arial" pitchFamily="34" charset="0"/>
              </a:rPr>
              <a:t>Alternative destinations</a:t>
            </a:r>
          </a:p>
          <a:p>
            <a:pPr lvl="2"/>
            <a:endParaRPr lang="en-US" sz="1800" smtClean="0">
              <a:ea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705600" cy="709613"/>
          </a:xfrm>
        </p:spPr>
        <p:txBody>
          <a:bodyPr/>
          <a:lstStyle/>
          <a:p>
            <a:r>
              <a:rPr lang="en-US" smtClean="0"/>
              <a:t>Some Early Wisdom…</a:t>
            </a:r>
          </a:p>
        </p:txBody>
      </p:sp>
      <p:sp>
        <p:nvSpPr>
          <p:cNvPr id="3" name="Content Placeholder 2"/>
          <p:cNvSpPr>
            <a:spLocks noGrp="1"/>
          </p:cNvSpPr>
          <p:nvPr>
            <p:ph idx="1"/>
          </p:nvPr>
        </p:nvSpPr>
        <p:spPr>
          <a:xfrm>
            <a:off x="1981200" y="1066800"/>
            <a:ext cx="6705600" cy="5029200"/>
          </a:xfrm>
        </p:spPr>
        <p:txBody>
          <a:bodyPr/>
          <a:lstStyle/>
          <a:p>
            <a:r>
              <a:rPr lang="en-US" sz="2400" smtClean="0"/>
              <a:t>If the program costs more then it saves, it</a:t>
            </a:r>
            <a:r>
              <a:rPr lang="en-US" altLang="en-US" sz="2400" smtClean="0"/>
              <a:t>’</a:t>
            </a:r>
            <a:r>
              <a:rPr lang="en-US" sz="2400" smtClean="0"/>
              <a:t>s not going to work</a:t>
            </a:r>
          </a:p>
          <a:p>
            <a:r>
              <a:rPr lang="en-US" sz="2400" smtClean="0"/>
              <a:t>Programs evolving as either </a:t>
            </a:r>
            <a:r>
              <a:rPr lang="en-US" altLang="en-US" sz="2400" smtClean="0"/>
              <a:t>“</a:t>
            </a:r>
            <a:r>
              <a:rPr lang="en-US" sz="2400" smtClean="0"/>
              <a:t>dedicated</a:t>
            </a:r>
            <a:r>
              <a:rPr lang="en-US" altLang="en-US" sz="2400" smtClean="0"/>
              <a:t>”</a:t>
            </a:r>
            <a:r>
              <a:rPr lang="en-US" sz="2400" smtClean="0"/>
              <a:t> or </a:t>
            </a:r>
            <a:r>
              <a:rPr lang="en-US" altLang="en-US" sz="2400" smtClean="0"/>
              <a:t>“</a:t>
            </a:r>
            <a:r>
              <a:rPr lang="en-US" sz="2400" smtClean="0"/>
              <a:t>marginal</a:t>
            </a:r>
            <a:r>
              <a:rPr lang="en-US" altLang="en-US" sz="2400" smtClean="0"/>
              <a:t>”</a:t>
            </a:r>
            <a:endParaRPr lang="en-US" sz="2400" smtClean="0"/>
          </a:p>
          <a:p>
            <a:pPr lvl="1"/>
            <a:r>
              <a:rPr lang="en-US" sz="2000" smtClean="0">
                <a:ea typeface="Arial" pitchFamily="34" charset="0"/>
              </a:rPr>
              <a:t>Dedicated programs: </a:t>
            </a:r>
          </a:p>
          <a:p>
            <a:pPr lvl="2"/>
            <a:r>
              <a:rPr lang="en-US" sz="1800" smtClean="0">
                <a:ea typeface="Arial" pitchFamily="34" charset="0"/>
              </a:rPr>
              <a:t>Dedicated resources used for these types of programs (single medic fly car)</a:t>
            </a:r>
          </a:p>
          <a:p>
            <a:pPr lvl="2"/>
            <a:r>
              <a:rPr lang="en-US" sz="1800" smtClean="0">
                <a:ea typeface="Arial" pitchFamily="34" charset="0"/>
              </a:rPr>
              <a:t>Cost per visit based on utilization &amp; fully loaded costs so often more expensive model</a:t>
            </a:r>
          </a:p>
          <a:p>
            <a:pPr lvl="2"/>
            <a:r>
              <a:rPr lang="en-US" sz="1800" smtClean="0">
                <a:ea typeface="Arial" pitchFamily="34" charset="0"/>
              </a:rPr>
              <a:t>Greater clinical focus &amp; specialization</a:t>
            </a:r>
          </a:p>
          <a:p>
            <a:pPr lvl="1"/>
            <a:r>
              <a:rPr lang="en-US" sz="2000" smtClean="0">
                <a:ea typeface="Arial" pitchFamily="34" charset="0"/>
              </a:rPr>
              <a:t>Marginal programs:</a:t>
            </a:r>
          </a:p>
          <a:p>
            <a:pPr lvl="2"/>
            <a:r>
              <a:rPr lang="en-US" sz="1600" smtClean="0">
                <a:ea typeface="Arial" pitchFamily="34" charset="0"/>
              </a:rPr>
              <a:t>Performed off the margin of existing EMS resources (Ambulance Unit Hours or Supervisors)</a:t>
            </a:r>
          </a:p>
          <a:p>
            <a:pPr lvl="2"/>
            <a:r>
              <a:rPr lang="en-US" sz="1600" smtClean="0">
                <a:ea typeface="Arial" pitchFamily="34" charset="0"/>
              </a:rPr>
              <a:t>Much lower cost per trip as productivity is shared with EMS system and service is provided on a marginal cost basis</a:t>
            </a:r>
          </a:p>
          <a:p>
            <a:pPr lvl="2"/>
            <a:r>
              <a:rPr lang="en-US" sz="1600" smtClean="0">
                <a:ea typeface="Arial" pitchFamily="34" charset="0"/>
              </a:rPr>
              <a:t>Lowered clinical focus &amp; specialization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05600" cy="781050"/>
          </a:xfrm>
        </p:spPr>
        <p:txBody>
          <a:bodyPr/>
          <a:lstStyle/>
          <a:p>
            <a:r>
              <a:rPr lang="en-US" smtClean="0"/>
              <a:t>Some Early Wisdom…</a:t>
            </a:r>
          </a:p>
        </p:txBody>
      </p:sp>
      <p:sp>
        <p:nvSpPr>
          <p:cNvPr id="3" name="Content Placeholder 2"/>
          <p:cNvSpPr>
            <a:spLocks noGrp="1"/>
          </p:cNvSpPr>
          <p:nvPr>
            <p:ph idx="1"/>
          </p:nvPr>
        </p:nvSpPr>
        <p:spPr>
          <a:xfrm>
            <a:off x="2057400" y="1066800"/>
            <a:ext cx="6705600" cy="5410200"/>
          </a:xfrm>
        </p:spPr>
        <p:txBody>
          <a:bodyPr/>
          <a:lstStyle/>
          <a:p>
            <a:r>
              <a:rPr lang="en-US" sz="2400" smtClean="0"/>
              <a:t>Back to Johnny &amp; Roy days</a:t>
            </a:r>
          </a:p>
          <a:p>
            <a:pPr lvl="1"/>
            <a:r>
              <a:rPr lang="en-US" sz="2000" smtClean="0">
                <a:ea typeface="Arial" pitchFamily="34" charset="0"/>
              </a:rPr>
              <a:t>Physician extender role of EMS is key to success</a:t>
            </a:r>
          </a:p>
          <a:p>
            <a:pPr lvl="1"/>
            <a:r>
              <a:rPr lang="en-US" sz="2000" smtClean="0">
                <a:ea typeface="Arial" pitchFamily="34" charset="0"/>
              </a:rPr>
              <a:t>EMS will have to take a step back to consultation driven treatment decisions (medical control) and not protocol driven (for now)</a:t>
            </a:r>
          </a:p>
          <a:p>
            <a:pPr lvl="1"/>
            <a:r>
              <a:rPr lang="en-US" sz="2000" smtClean="0">
                <a:ea typeface="Arial" pitchFamily="34" charset="0"/>
              </a:rPr>
              <a:t>EMS refusals against medical advice will shift to EMS cancellation with medical advice</a:t>
            </a:r>
          </a:p>
          <a:p>
            <a:pPr lvl="1"/>
            <a:r>
              <a:rPr lang="en-US" sz="2000" smtClean="0">
                <a:ea typeface="Arial" pitchFamily="34" charset="0"/>
              </a:rPr>
              <a:t>4G technologies &amp; hardware will enable a new type of EMS telemetry – telemedicine</a:t>
            </a:r>
          </a:p>
          <a:p>
            <a:pPr lvl="1"/>
            <a:r>
              <a:rPr lang="en-US" sz="2000" smtClean="0">
                <a:ea typeface="Arial" pitchFamily="34" charset="0"/>
              </a:rPr>
              <a:t>Expansion of point of care testing capabilities essential for future success</a:t>
            </a:r>
          </a:p>
          <a:p>
            <a:pPr lvl="2"/>
            <a:r>
              <a:rPr lang="en-US" sz="1600" smtClean="0">
                <a:ea typeface="Arial" pitchFamily="34" charset="0"/>
              </a:rPr>
              <a:t>Lab values</a:t>
            </a:r>
          </a:p>
          <a:p>
            <a:pPr lvl="1"/>
            <a:r>
              <a:rPr lang="en-US" sz="2000" smtClean="0">
                <a:ea typeface="Arial" pitchFamily="34" charset="0"/>
              </a:rPr>
              <a:t>Decision support systems require detailed objective and subjective clinical information in order to make an informed and safe decisions</a:t>
            </a:r>
          </a:p>
          <a:p>
            <a:pPr lvl="1"/>
            <a:endParaRPr lang="en-US" sz="2000" smtClean="0">
              <a:ea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705600" cy="644525"/>
          </a:xfrm>
        </p:spPr>
        <p:txBody>
          <a:bodyPr/>
          <a:lstStyle/>
          <a:p>
            <a:r>
              <a:rPr lang="en-US" smtClean="0"/>
              <a:t>Remember…</a:t>
            </a:r>
          </a:p>
        </p:txBody>
      </p:sp>
      <p:sp>
        <p:nvSpPr>
          <p:cNvPr id="3" name="Content Placeholder 2"/>
          <p:cNvSpPr>
            <a:spLocks noGrp="1"/>
          </p:cNvSpPr>
          <p:nvPr>
            <p:ph idx="1"/>
          </p:nvPr>
        </p:nvSpPr>
        <p:spPr>
          <a:xfrm>
            <a:off x="2057400" y="990600"/>
            <a:ext cx="6705600" cy="5029200"/>
          </a:xfrm>
        </p:spPr>
        <p:txBody>
          <a:bodyPr/>
          <a:lstStyle/>
          <a:p>
            <a:pPr>
              <a:defRPr/>
            </a:pPr>
            <a:r>
              <a:rPr lang="en-US" dirty="0" smtClean="0"/>
              <a:t>These programs are about saving dollars and NOT creating for the sake of creating</a:t>
            </a:r>
          </a:p>
          <a:p>
            <a:pPr>
              <a:defRPr/>
            </a:pPr>
            <a:r>
              <a:rPr lang="en-US" dirty="0" smtClean="0"/>
              <a:t>These programs are about saving dollars and NOT about sustaining 200 years of service unencumbered by progress </a:t>
            </a:r>
          </a:p>
          <a:p>
            <a:pPr>
              <a:defRPr/>
            </a:pPr>
            <a:r>
              <a:rPr lang="en-US" dirty="0" smtClean="0"/>
              <a:t>These programs are about saving dollars and NOT sacrificing clinical quality which many do not believe go hand in hand, but they can</a:t>
            </a:r>
          </a:p>
          <a:p>
            <a:pPr>
              <a:defRPr/>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4200" y="990600"/>
            <a:ext cx="6870700" cy="5438775"/>
          </a:xfrm>
        </p:spPr>
        <p:txBody>
          <a:bodyPr>
            <a:noAutofit/>
          </a:bodyPr>
          <a:lstStyle/>
          <a:p>
            <a:pPr indent="0" eaLnBrk="1" hangingPunct="1">
              <a:spcBef>
                <a:spcPct val="0"/>
              </a:spcBef>
              <a:buFontTx/>
              <a:buNone/>
            </a:pPr>
            <a:r>
              <a:rPr lang="en-US" altLang="en-US" sz="1500" b="1" smtClean="0">
                <a:effectLst>
                  <a:outerShdw blurRad="38100" dist="38100" dir="2700000" algn="tl">
                    <a:srgbClr val="C0C0C0"/>
                  </a:outerShdw>
                </a:effectLst>
              </a:rPr>
              <a:t>“</a:t>
            </a:r>
            <a:r>
              <a:rPr lang="en-US" sz="1500" b="1" smtClean="0">
                <a:effectLst>
                  <a:outerShdw blurRad="38100" dist="38100" dir="2700000" algn="tl">
                    <a:srgbClr val="C0C0C0"/>
                  </a:outerShdw>
                </a:effectLst>
              </a:rPr>
              <a:t>As EMS providers, we invite the public to literally trust us with their lives.  We advise the public that, during a medical emergency, they should rely upon our organization, and not any other.  We even suggest that it is safer to count on us, than the resources of one</a:t>
            </a:r>
            <a:r>
              <a:rPr lang="en-US" altLang="en-US" sz="1500" b="1" smtClean="0">
                <a:effectLst>
                  <a:outerShdw blurRad="38100" dist="38100" dir="2700000" algn="tl">
                    <a:srgbClr val="C0C0C0"/>
                  </a:outerShdw>
                </a:effectLst>
              </a:rPr>
              <a:t>’</a:t>
            </a:r>
            <a:r>
              <a:rPr lang="en-US" sz="1500" b="1" smtClean="0">
                <a:effectLst>
                  <a:outerShdw blurRad="38100" dist="38100" dir="2700000" algn="tl">
                    <a:srgbClr val="C0C0C0"/>
                  </a:outerShdw>
                </a:effectLst>
              </a:rPr>
              <a:t>s own family and friends.  We had better be right.</a:t>
            </a:r>
          </a:p>
          <a:p>
            <a:pPr indent="0" eaLnBrk="1" hangingPunct="1">
              <a:spcBef>
                <a:spcPct val="0"/>
              </a:spcBef>
              <a:buFontTx/>
              <a:buNone/>
            </a:pPr>
            <a:endParaRPr lang="en-US" sz="1500" b="1" smtClean="0">
              <a:effectLst>
                <a:outerShdw blurRad="38100" dist="38100" dir="2700000" algn="tl">
                  <a:srgbClr val="C0C0C0"/>
                </a:outerShdw>
              </a:effectLst>
            </a:endParaRPr>
          </a:p>
          <a:p>
            <a:pPr indent="0" eaLnBrk="1" hangingPunct="1">
              <a:buFontTx/>
              <a:buNone/>
            </a:pPr>
            <a:r>
              <a:rPr lang="en-US" sz="1500" b="1" smtClean="0">
                <a:effectLst>
                  <a:outerShdw blurRad="38100" dist="38100" dir="2700000" algn="tl">
                    <a:srgbClr val="C0C0C0"/>
                  </a:outerShdw>
                </a:effectLst>
              </a:rPr>
              <a:t>Regardless of actual performance, EMS organizations do not differ significantly in their claimed goals and values.  Public and private, nearly all claim dedication to patient care.  Efficient or not, most claim an intent to give the community its money</a:t>
            </a:r>
            <a:r>
              <a:rPr lang="en-US" altLang="en-US" sz="1500" b="1" smtClean="0">
                <a:effectLst>
                  <a:outerShdw blurRad="38100" dist="38100" dir="2700000" algn="tl">
                    <a:srgbClr val="C0C0C0"/>
                  </a:outerShdw>
                </a:effectLst>
              </a:rPr>
              <a:t>’</a:t>
            </a:r>
            <a:r>
              <a:rPr lang="en-US" sz="1500" b="1" smtClean="0">
                <a:effectLst>
                  <a:outerShdw blurRad="38100" dist="38100" dir="2700000" algn="tl">
                    <a:srgbClr val="C0C0C0"/>
                  </a:outerShdw>
                </a:effectLst>
              </a:rPr>
              <a:t>s worth.  And whether the money comes from user fees or local tax sources, the claim is the same—the best patient care for the dollars available.  It</a:t>
            </a:r>
            <a:r>
              <a:rPr lang="en-US" altLang="en-US" sz="1500" b="1" smtClean="0">
                <a:effectLst>
                  <a:outerShdw blurRad="38100" dist="38100" dir="2700000" algn="tl">
                    <a:srgbClr val="C0C0C0"/>
                  </a:outerShdw>
                </a:effectLst>
              </a:rPr>
              <a:t>’</a:t>
            </a:r>
            <a:r>
              <a:rPr lang="en-US" sz="1500" b="1" smtClean="0">
                <a:effectLst>
                  <a:outerShdw blurRad="38100" dist="38100" dir="2700000" algn="tl">
                    <a:srgbClr val="C0C0C0"/>
                  </a:outerShdw>
                </a:effectLst>
              </a:rPr>
              <a:t>s almost never true.</a:t>
            </a:r>
          </a:p>
          <a:p>
            <a:pPr indent="0" eaLnBrk="1" hangingPunct="1">
              <a:buFontTx/>
              <a:buNone/>
            </a:pPr>
            <a:endParaRPr lang="en-US" sz="1500" b="1" smtClean="0">
              <a:effectLst>
                <a:outerShdw blurRad="38100" dist="38100" dir="2700000" algn="tl">
                  <a:srgbClr val="C0C0C0"/>
                </a:outerShdw>
              </a:effectLst>
            </a:endParaRPr>
          </a:p>
          <a:p>
            <a:pPr indent="0" eaLnBrk="1" hangingPunct="1">
              <a:buFontTx/>
              <a:buNone/>
            </a:pPr>
            <a:r>
              <a:rPr lang="en-US" sz="1500" b="1" smtClean="0">
                <a:effectLst>
                  <a:outerShdw blurRad="38100" dist="38100" dir="2700000" algn="tl">
                    <a:srgbClr val="C0C0C0"/>
                  </a:outerShdw>
                </a:effectLst>
              </a:rPr>
              <a:t>Our moral obligation to pursue clinical and response time improvement is widely accepted.  But our related obligation to pursue economic efficiency is poorly understood.  Many believe these are separate issues.  They are not.  </a:t>
            </a:r>
            <a:r>
              <a:rPr lang="en-US" sz="1500" b="1" smtClean="0">
                <a:solidFill>
                  <a:srgbClr val="FF0000"/>
                </a:solidFill>
                <a:effectLst>
                  <a:outerShdw blurRad="38100" dist="38100" dir="2700000" algn="tl">
                    <a:srgbClr val="C0C0C0"/>
                  </a:outerShdw>
                </a:effectLst>
              </a:rPr>
              <a:t>Economic efficiency is nothing more than the ability to convert dollars into service.  If we could do better with the dollars we have available, but we don</a:t>
            </a:r>
            <a:r>
              <a:rPr lang="en-US" altLang="en-US" sz="1500" b="1" smtClean="0">
                <a:solidFill>
                  <a:srgbClr val="FF0000"/>
                </a:solidFill>
                <a:effectLst>
                  <a:outerShdw blurRad="38100" dist="38100" dir="2700000" algn="tl">
                    <a:srgbClr val="C0C0C0"/>
                  </a:outerShdw>
                </a:effectLst>
              </a:rPr>
              <a:t>’</a:t>
            </a:r>
            <a:r>
              <a:rPr lang="en-US" sz="1500" b="1" smtClean="0">
                <a:solidFill>
                  <a:srgbClr val="FF0000"/>
                </a:solidFill>
                <a:effectLst>
                  <a:outerShdw blurRad="38100" dist="38100" dir="2700000" algn="tl">
                    <a:srgbClr val="C0C0C0"/>
                  </a:outerShdw>
                </a:effectLst>
              </a:rPr>
              <a:t>t, the responsibility must be ours.  In EMS, that responsibility is enormous—</a:t>
            </a:r>
            <a:r>
              <a:rPr lang="en-US" sz="1500" b="1" i="1" u="sng" smtClean="0">
                <a:solidFill>
                  <a:srgbClr val="FF0000"/>
                </a:solidFill>
                <a:effectLst>
                  <a:outerShdw blurRad="38100" dist="38100" dir="2700000" algn="tl">
                    <a:srgbClr val="C0C0C0"/>
                  </a:outerShdw>
                </a:effectLst>
              </a:rPr>
              <a:t>it is impossible to waste dollars without also wasting lives.</a:t>
            </a:r>
            <a:r>
              <a:rPr lang="en-US" altLang="en-US" sz="1500" b="1" i="1" u="sng" smtClean="0">
                <a:solidFill>
                  <a:srgbClr val="FF0000"/>
                </a:solidFill>
                <a:effectLst>
                  <a:outerShdw blurRad="38100" dist="38100" dir="2700000" algn="tl">
                    <a:srgbClr val="C0C0C0"/>
                  </a:outerShdw>
                </a:effectLst>
              </a:rPr>
              <a:t>”</a:t>
            </a:r>
            <a:endParaRPr lang="en-US" sz="1500" b="1" i="1" u="sng" smtClean="0">
              <a:solidFill>
                <a:srgbClr val="FF0000"/>
              </a:solidFill>
              <a:effectLst>
                <a:outerShdw blurRad="38100" dist="38100" dir="2700000" algn="tl">
                  <a:srgbClr val="C0C0C0"/>
                </a:outerShdw>
              </a:effectLst>
            </a:endParaRPr>
          </a:p>
          <a:p>
            <a:pPr indent="0" algn="r" eaLnBrk="1" hangingPunct="1">
              <a:buFontTx/>
              <a:buNone/>
            </a:pPr>
            <a:r>
              <a:rPr lang="en-US" sz="1500" b="1" smtClean="0">
                <a:effectLst>
                  <a:outerShdw blurRad="38100" dist="38100" dir="2700000" algn="tl">
                    <a:srgbClr val="C0C0C0"/>
                  </a:outerShdw>
                </a:effectLst>
              </a:rPr>
              <a:t>Jack L. Stout</a:t>
            </a:r>
          </a:p>
        </p:txBody>
      </p:sp>
      <p:sp>
        <p:nvSpPr>
          <p:cNvPr id="4" name="Title 3"/>
          <p:cNvSpPr>
            <a:spLocks noGrp="1"/>
          </p:cNvSpPr>
          <p:nvPr>
            <p:ph type="title"/>
          </p:nvPr>
        </p:nvSpPr>
        <p:spPr>
          <a:xfrm>
            <a:off x="2133600" y="128486"/>
            <a:ext cx="6705600" cy="709714"/>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Why Does EMS Need Best Practices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04788"/>
            <a:ext cx="6705600" cy="709612"/>
          </a:xfrm>
        </p:spPr>
        <p:txBody>
          <a:bodyPr/>
          <a:lstStyle/>
          <a:p>
            <a:pPr>
              <a:defRPr/>
            </a:pPr>
            <a:r>
              <a:rPr lang="en-US" dirty="0" smtClean="0"/>
              <a:t>Urban EMS Call of the Future</a:t>
            </a:r>
            <a:endParaRPr lang="en-US" dirty="0"/>
          </a:p>
        </p:txBody>
      </p:sp>
      <p:sp>
        <p:nvSpPr>
          <p:cNvPr id="3" name="Content Placeholder 2"/>
          <p:cNvSpPr>
            <a:spLocks noGrp="1"/>
          </p:cNvSpPr>
          <p:nvPr>
            <p:ph idx="1"/>
          </p:nvPr>
        </p:nvSpPr>
        <p:spPr>
          <a:xfrm>
            <a:off x="1981200" y="1066800"/>
            <a:ext cx="7010400" cy="5562600"/>
          </a:xfrm>
        </p:spPr>
        <p:txBody>
          <a:bodyPr/>
          <a:lstStyle/>
          <a:p>
            <a:pPr>
              <a:defRPr/>
            </a:pPr>
            <a:r>
              <a:rPr lang="en-US" sz="2400" dirty="0" smtClean="0"/>
              <a:t>9-1-1 @ 2am on a Saturday for a call for dyspnea (chronic CHF patient)</a:t>
            </a:r>
          </a:p>
          <a:p>
            <a:pPr>
              <a:defRPr/>
            </a:pPr>
            <a:r>
              <a:rPr lang="en-US" sz="2400" dirty="0" smtClean="0"/>
              <a:t>9-1-1 center flags patient as low acuity (due to chronic condition) but not self treatable</a:t>
            </a:r>
          </a:p>
          <a:p>
            <a:pPr>
              <a:defRPr/>
            </a:pPr>
            <a:r>
              <a:rPr lang="en-US" sz="2400" dirty="0" smtClean="0"/>
              <a:t>Patient shunted to 9-1-1 de-escalation protocols administered by higher level clinicians</a:t>
            </a:r>
          </a:p>
          <a:p>
            <a:pPr>
              <a:defRPr/>
            </a:pPr>
            <a:r>
              <a:rPr lang="en-US" sz="2400" dirty="0" smtClean="0"/>
              <a:t>Cold EMS response with medic conferencing a plan &amp; ED physician once on site for medical direction</a:t>
            </a:r>
          </a:p>
          <a:p>
            <a:pPr lvl="1">
              <a:defRPr/>
            </a:pPr>
            <a:r>
              <a:rPr lang="en-US" sz="2000" dirty="0" smtClean="0"/>
              <a:t>Physician extender role</a:t>
            </a:r>
            <a:endParaRPr lang="en-US" sz="2000" dirty="0"/>
          </a:p>
          <a:p>
            <a:pPr lvl="1">
              <a:defRPr/>
            </a:pPr>
            <a:r>
              <a:rPr lang="en-US" sz="2000" dirty="0" smtClean="0"/>
              <a:t>Telemedicine management</a:t>
            </a:r>
          </a:p>
          <a:p>
            <a:pPr lvl="1">
              <a:defRPr/>
            </a:pPr>
            <a:r>
              <a:rPr lang="en-US" sz="2000" dirty="0" smtClean="0"/>
              <a:t>Point of care testing</a:t>
            </a:r>
          </a:p>
          <a:p>
            <a:pPr lvl="1">
              <a:defRPr/>
            </a:pPr>
            <a:r>
              <a:rPr lang="en-US" sz="2000" dirty="0" smtClean="0"/>
              <a:t>In home treatment &amp; call center based follow up</a:t>
            </a:r>
          </a:p>
          <a:p>
            <a:pPr lvl="1">
              <a:defRPr/>
            </a:pPr>
            <a:r>
              <a:rPr lang="en-US" sz="2000" dirty="0" smtClean="0"/>
              <a:t>Referral and appointment to PCP in AM</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066800"/>
            <a:ext cx="6705600" cy="1143000"/>
          </a:xfrm>
        </p:spPr>
        <p:txBody>
          <a:bodyPr/>
          <a:lstStyle/>
          <a:p>
            <a:pPr>
              <a:defRPr/>
            </a:pPr>
            <a:r>
              <a:rPr lang="en-US" dirty="0" smtClean="0"/>
              <a:t>EMS Technology Innovations</a:t>
            </a:r>
            <a:endParaRPr lang="en-US" dirty="0"/>
          </a:p>
        </p:txBody>
      </p:sp>
      <p:pic>
        <p:nvPicPr>
          <p:cNvPr id="69634" name="Picture 4"/>
          <p:cNvPicPr>
            <a:picLocks noChangeAspect="1"/>
          </p:cNvPicPr>
          <p:nvPr/>
        </p:nvPicPr>
        <p:blipFill>
          <a:blip r:embed="rId2" cstate="screen"/>
          <a:srcRect/>
          <a:stretch>
            <a:fillRect/>
          </a:stretch>
        </p:blipFill>
        <p:spPr bwMode="auto">
          <a:xfrm>
            <a:off x="2365375" y="2416175"/>
            <a:ext cx="6245225" cy="284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EMS Technology Innovations</a:t>
            </a:r>
          </a:p>
        </p:txBody>
      </p:sp>
      <p:sp>
        <p:nvSpPr>
          <p:cNvPr id="3" name="Content Placeholder 2"/>
          <p:cNvSpPr>
            <a:spLocks noGrp="1"/>
          </p:cNvSpPr>
          <p:nvPr>
            <p:ph idx="1"/>
          </p:nvPr>
        </p:nvSpPr>
        <p:spPr>
          <a:xfrm>
            <a:off x="2133600" y="1219200"/>
            <a:ext cx="6705600" cy="5029200"/>
          </a:xfrm>
        </p:spPr>
        <p:txBody>
          <a:bodyPr/>
          <a:lstStyle/>
          <a:p>
            <a:pPr eaLnBrk="1" hangingPunct="1"/>
            <a:r>
              <a:rPr lang="en-US" smtClean="0"/>
              <a:t>The cloud for EVERYTHING!</a:t>
            </a:r>
          </a:p>
          <a:p>
            <a:pPr lvl="1" eaLnBrk="1" hangingPunct="1"/>
            <a:r>
              <a:rPr lang="en-US" smtClean="0">
                <a:ea typeface="Arial" pitchFamily="34" charset="0"/>
              </a:rPr>
              <a:t>CAD is officially in the cloud</a:t>
            </a:r>
          </a:p>
          <a:p>
            <a:pPr lvl="1" eaLnBrk="1" hangingPunct="1"/>
            <a:r>
              <a:rPr lang="en-US" smtClean="0">
                <a:ea typeface="Arial" pitchFamily="34" charset="0"/>
              </a:rPr>
              <a:t>All-in-one flexible clinical and operational decision support systems are the future</a:t>
            </a:r>
          </a:p>
          <a:p>
            <a:pPr lvl="1" eaLnBrk="1" hangingPunct="1"/>
            <a:r>
              <a:rPr lang="en-US" smtClean="0">
                <a:ea typeface="Arial" pitchFamily="34" charset="0"/>
              </a:rPr>
              <a:t>Smart-Care</a:t>
            </a:r>
          </a:p>
          <a:p>
            <a:pPr eaLnBrk="1" hangingPunct="1"/>
            <a:r>
              <a:rPr lang="en-US" smtClean="0"/>
              <a:t>Mobile Healthcare Innovations</a:t>
            </a:r>
          </a:p>
          <a:p>
            <a:pPr lvl="1" eaLnBrk="1" hangingPunct="1"/>
            <a:r>
              <a:rPr lang="en-US" smtClean="0">
                <a:ea typeface="Arial" pitchFamily="34" charset="0"/>
              </a:rPr>
              <a:t>Ferno</a:t>
            </a:r>
            <a:r>
              <a:rPr lang="en-US" altLang="en-US" smtClean="0">
                <a:ea typeface="Arial" pitchFamily="34" charset="0"/>
              </a:rPr>
              <a:t>’</a:t>
            </a:r>
            <a:r>
              <a:rPr lang="en-US" smtClean="0">
                <a:ea typeface="Arial" pitchFamily="34" charset="0"/>
              </a:rPr>
              <a:t>s phased plan for the future</a:t>
            </a:r>
          </a:p>
          <a:p>
            <a:pPr eaLnBrk="1" hangingPunct="1"/>
            <a:r>
              <a:rPr lang="en-US" smtClean="0"/>
              <a:t>ROIP, LMR &amp; Mobile 4G Integrations</a:t>
            </a:r>
          </a:p>
          <a:p>
            <a:pPr lvl="1" eaLnBrk="1" hangingPunct="1"/>
            <a:r>
              <a:rPr lang="en-US" smtClean="0">
                <a:ea typeface="Arial" pitchFamily="34" charset="0"/>
              </a:rPr>
              <a:t>Wave Mobile</a:t>
            </a:r>
          </a:p>
          <a:p>
            <a:pPr eaLnBrk="1" hangingPunct="1"/>
            <a:r>
              <a:rPr lang="en-US" smtClean="0"/>
              <a:t>Life EMS in Michigan &amp; AEV</a:t>
            </a:r>
          </a:p>
          <a:p>
            <a:pPr lvl="1" eaLnBrk="1" hangingPunct="1"/>
            <a:r>
              <a:rPr lang="en-US" smtClean="0">
                <a:ea typeface="Arial" pitchFamily="34" charset="0"/>
              </a:rPr>
              <a:t>Patient &amp; safety focused vehicle </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7" descr="Screenshot 11:10:12 9:21 AM-4.png"/>
          <p:cNvPicPr>
            <a:picLocks noChangeAspect="1"/>
          </p:cNvPicPr>
          <p:nvPr/>
        </p:nvPicPr>
        <p:blipFill>
          <a:blip r:embed="rId2" cstate="screen"/>
          <a:srcRect/>
          <a:stretch>
            <a:fillRect/>
          </a:stretch>
        </p:blipFill>
        <p:spPr bwMode="auto">
          <a:xfrm>
            <a:off x="3351213" y="381000"/>
            <a:ext cx="4040187" cy="1092200"/>
          </a:xfrm>
          <a:prstGeom prst="rect">
            <a:avLst/>
          </a:prstGeom>
          <a:noFill/>
          <a:ln w="9525">
            <a:noFill/>
            <a:miter lim="800000"/>
            <a:headEnd/>
            <a:tailEnd/>
          </a:ln>
        </p:spPr>
      </p:pic>
      <p:pic>
        <p:nvPicPr>
          <p:cNvPr id="71682" name="Picture 9" descr="Screenshot 11:10:12 9:26 AM.png"/>
          <p:cNvPicPr>
            <a:picLocks noChangeAspect="1"/>
          </p:cNvPicPr>
          <p:nvPr/>
        </p:nvPicPr>
        <p:blipFill>
          <a:blip r:embed="rId3" cstate="screen"/>
          <a:srcRect/>
          <a:stretch>
            <a:fillRect/>
          </a:stretch>
        </p:blipFill>
        <p:spPr bwMode="auto">
          <a:xfrm>
            <a:off x="2438400" y="1679575"/>
            <a:ext cx="2744788" cy="2206625"/>
          </a:xfrm>
          <a:prstGeom prst="rect">
            <a:avLst/>
          </a:prstGeom>
          <a:noFill/>
          <a:ln w="9525">
            <a:noFill/>
            <a:miter lim="800000"/>
            <a:headEnd/>
            <a:tailEnd/>
          </a:ln>
        </p:spPr>
      </p:pic>
      <p:pic>
        <p:nvPicPr>
          <p:cNvPr id="71683" name="Picture 10" descr="Screenshot 11:10:12 9:27 AM.png"/>
          <p:cNvPicPr>
            <a:picLocks noChangeAspect="1"/>
          </p:cNvPicPr>
          <p:nvPr/>
        </p:nvPicPr>
        <p:blipFill>
          <a:blip r:embed="rId4" cstate="screen"/>
          <a:srcRect/>
          <a:stretch>
            <a:fillRect/>
          </a:stretch>
        </p:blipFill>
        <p:spPr bwMode="auto">
          <a:xfrm>
            <a:off x="5248275" y="1717675"/>
            <a:ext cx="3236913" cy="2130425"/>
          </a:xfrm>
          <a:prstGeom prst="rect">
            <a:avLst/>
          </a:prstGeom>
          <a:noFill/>
          <a:ln w="9525">
            <a:noFill/>
            <a:miter lim="800000"/>
            <a:headEnd/>
            <a:tailEnd/>
          </a:ln>
        </p:spPr>
      </p:pic>
      <p:sp>
        <p:nvSpPr>
          <p:cNvPr id="71684" name="Rectangle 11"/>
          <p:cNvSpPr>
            <a:spLocks noChangeArrowheads="1"/>
          </p:cNvSpPr>
          <p:nvPr/>
        </p:nvSpPr>
        <p:spPr bwMode="auto">
          <a:xfrm>
            <a:off x="3733800" y="6019800"/>
            <a:ext cx="3506788" cy="369888"/>
          </a:xfrm>
          <a:prstGeom prst="rect">
            <a:avLst/>
          </a:prstGeom>
          <a:noFill/>
          <a:ln w="9525">
            <a:noFill/>
            <a:miter lim="800000"/>
            <a:headEnd/>
            <a:tailEnd/>
          </a:ln>
        </p:spPr>
        <p:txBody>
          <a:bodyPr wrap="none">
            <a:spAutoFit/>
          </a:bodyPr>
          <a:lstStyle/>
          <a:p>
            <a:r>
              <a:rPr lang="en-US"/>
              <a:t>https://care.smartdaygroup.com/</a:t>
            </a:r>
          </a:p>
        </p:txBody>
      </p:sp>
      <p:pic>
        <p:nvPicPr>
          <p:cNvPr id="71685" name="Picture 12" descr="Screenshot 11:10:12 9:35 AM.png"/>
          <p:cNvPicPr>
            <a:picLocks noChangeAspect="1"/>
          </p:cNvPicPr>
          <p:nvPr/>
        </p:nvPicPr>
        <p:blipFill>
          <a:blip r:embed="rId5" cstate="screen"/>
          <a:srcRect/>
          <a:stretch>
            <a:fillRect/>
          </a:stretch>
        </p:blipFill>
        <p:spPr bwMode="auto">
          <a:xfrm>
            <a:off x="4513263" y="4038600"/>
            <a:ext cx="188753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16100"/>
            <a:ext cx="6303963" cy="4660900"/>
          </a:xfrm>
        </p:spPr>
        <p:txBody>
          <a:bodyPr/>
          <a:lstStyle/>
          <a:p>
            <a:r>
              <a:rPr lang="en-US" sz="2400" smtClean="0"/>
              <a:t>Emergence of all-in-one integrated clinical &amp; operational data systems</a:t>
            </a:r>
          </a:p>
          <a:p>
            <a:r>
              <a:rPr lang="en-US" sz="2400" smtClean="0"/>
              <a:t>Cradle to grave clinical datasets:</a:t>
            </a:r>
          </a:p>
          <a:p>
            <a:pPr lvl="1"/>
            <a:r>
              <a:rPr lang="en-US" sz="2000" smtClean="0">
                <a:ea typeface="Arial" pitchFamily="34" charset="0"/>
              </a:rPr>
              <a:t>Master Patient Index</a:t>
            </a:r>
          </a:p>
          <a:p>
            <a:pPr lvl="1"/>
            <a:r>
              <a:rPr lang="en-US" sz="2000" smtClean="0">
                <a:ea typeface="Arial" pitchFamily="34" charset="0"/>
              </a:rPr>
              <a:t>EMR / ePCR</a:t>
            </a:r>
          </a:p>
          <a:p>
            <a:pPr lvl="1"/>
            <a:r>
              <a:rPr lang="en-US" sz="2000" smtClean="0">
                <a:ea typeface="Arial" pitchFamily="34" charset="0"/>
              </a:rPr>
              <a:t>All encounter types (EMS, MD, testing, etc.)</a:t>
            </a:r>
          </a:p>
          <a:p>
            <a:r>
              <a:rPr lang="en-US" sz="2400" smtClean="0"/>
              <a:t>Clinical and Operational Algorithms</a:t>
            </a:r>
          </a:p>
          <a:p>
            <a:pPr lvl="1"/>
            <a:r>
              <a:rPr lang="en-US" sz="2000" smtClean="0">
                <a:ea typeface="Arial" pitchFamily="34" charset="0"/>
              </a:rPr>
              <a:t>OTS Integration (PSIAM, ProQA)</a:t>
            </a:r>
          </a:p>
          <a:p>
            <a:pPr lvl="1"/>
            <a:r>
              <a:rPr lang="en-US" sz="2000" smtClean="0">
                <a:ea typeface="Arial" pitchFamily="34" charset="0"/>
              </a:rPr>
              <a:t>Customizable designs and workflows</a:t>
            </a:r>
          </a:p>
          <a:p>
            <a:pPr lvl="1"/>
            <a:r>
              <a:rPr lang="en-US" altLang="en-US" sz="2000" smtClean="0">
                <a:ea typeface="Arial" pitchFamily="34" charset="0"/>
              </a:rPr>
              <a:t>“</a:t>
            </a:r>
            <a:r>
              <a:rPr lang="en-US" sz="2000" smtClean="0">
                <a:ea typeface="Arial" pitchFamily="34" charset="0"/>
              </a:rPr>
              <a:t>App store</a:t>
            </a:r>
            <a:r>
              <a:rPr lang="en-US" altLang="en-US" sz="2000" smtClean="0">
                <a:ea typeface="Arial" pitchFamily="34" charset="0"/>
              </a:rPr>
              <a:t>”</a:t>
            </a:r>
            <a:r>
              <a:rPr lang="en-US" sz="2000" smtClean="0">
                <a:ea typeface="Arial" pitchFamily="34" charset="0"/>
              </a:rPr>
              <a:t> for selling and purchasing custom clinical and operational algorithms</a:t>
            </a:r>
          </a:p>
          <a:p>
            <a:pPr lvl="1"/>
            <a:r>
              <a:rPr lang="en-US" sz="2000" smtClean="0">
                <a:ea typeface="Arial" pitchFamily="34" charset="0"/>
              </a:rPr>
              <a:t>Built in telephony</a:t>
            </a:r>
          </a:p>
          <a:p>
            <a:pPr lvl="1">
              <a:buFontTx/>
              <a:buChar char="•"/>
            </a:pPr>
            <a:endParaRPr lang="en-US" smtClean="0">
              <a:ea typeface="ＭＳ Ｐゴシック" pitchFamily="34" charset="-128"/>
            </a:endParaRPr>
          </a:p>
          <a:p>
            <a:endParaRPr lang="en-US" sz="2400" smtClean="0"/>
          </a:p>
        </p:txBody>
      </p:sp>
      <p:pic>
        <p:nvPicPr>
          <p:cNvPr id="72706" name="Picture 3" descr="Screenshot 11:10:12 9:21 AM-4.png"/>
          <p:cNvPicPr>
            <a:picLocks noChangeAspect="1"/>
          </p:cNvPicPr>
          <p:nvPr/>
        </p:nvPicPr>
        <p:blipFill>
          <a:blip r:embed="rId2" cstate="screen"/>
          <a:srcRect/>
          <a:stretch>
            <a:fillRect/>
          </a:stretch>
        </p:blipFill>
        <p:spPr bwMode="auto">
          <a:xfrm>
            <a:off x="3975100" y="703263"/>
            <a:ext cx="3035300" cy="820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14550" y="152400"/>
            <a:ext cx="6800850" cy="1143000"/>
          </a:xfrm>
        </p:spPr>
        <p:txBody>
          <a:bodyPr/>
          <a:lstStyle/>
          <a:p>
            <a:pPr eaLnBrk="1" hangingPunct="1">
              <a:defRPr/>
            </a:pPr>
            <a:r>
              <a:rPr lang="en-US" sz="4000" b="1" dirty="0" smtClean="0"/>
              <a:t>Best Practices in EMS</a:t>
            </a:r>
            <a:br>
              <a:rPr lang="en-US" sz="4000" b="1" dirty="0" smtClean="0"/>
            </a:br>
            <a:r>
              <a:rPr lang="en-US" dirty="0" smtClean="0"/>
              <a:t>Beyond the Basics</a:t>
            </a:r>
            <a:endParaRPr lang="en-US" sz="4000" dirty="0"/>
          </a:p>
        </p:txBody>
      </p:sp>
      <p:sp>
        <p:nvSpPr>
          <p:cNvPr id="4099" name="Rectangle 3"/>
          <p:cNvSpPr>
            <a:spLocks noGrp="1" noChangeArrowheads="1"/>
          </p:cNvSpPr>
          <p:nvPr>
            <p:ph type="body" idx="1"/>
          </p:nvPr>
        </p:nvSpPr>
        <p:spPr>
          <a:xfrm>
            <a:off x="1905000" y="1570038"/>
            <a:ext cx="5257800" cy="4144962"/>
          </a:xfrm>
        </p:spPr>
        <p:txBody>
          <a:bodyPr/>
          <a:lstStyle/>
          <a:p>
            <a:pPr eaLnBrk="1" hangingPunct="1"/>
            <a:r>
              <a:rPr lang="en-US" sz="2400" smtClean="0"/>
              <a:t>What is a Best Practice (BP)</a:t>
            </a:r>
          </a:p>
          <a:p>
            <a:pPr eaLnBrk="1" hangingPunct="1"/>
            <a:r>
              <a:rPr lang="en-US" sz="2400" smtClean="0"/>
              <a:t>Why does EMS need BP</a:t>
            </a:r>
            <a:r>
              <a:rPr lang="en-US" altLang="en-US" sz="2400" smtClean="0"/>
              <a:t>’</a:t>
            </a:r>
            <a:r>
              <a:rPr lang="en-US" sz="2400" smtClean="0"/>
              <a:t>s</a:t>
            </a:r>
          </a:p>
          <a:p>
            <a:pPr eaLnBrk="1" hangingPunct="1"/>
            <a:r>
              <a:rPr lang="en-US" sz="2400" smtClean="0"/>
              <a:t>Importance of NEMSAC Finance Sub-committee Recommendations</a:t>
            </a:r>
          </a:p>
          <a:p>
            <a:pPr eaLnBrk="1" hangingPunct="1"/>
            <a:r>
              <a:rPr lang="en-US" sz="2400" smtClean="0"/>
              <a:t>Logistics &amp; Safety BP</a:t>
            </a:r>
            <a:r>
              <a:rPr lang="en-US" altLang="en-US" sz="2400" smtClean="0"/>
              <a:t>’</a:t>
            </a:r>
            <a:r>
              <a:rPr lang="en-US" sz="2400" smtClean="0"/>
              <a:t>s</a:t>
            </a:r>
          </a:p>
          <a:p>
            <a:pPr eaLnBrk="1" hangingPunct="1"/>
            <a:r>
              <a:rPr lang="en-US" sz="2400" smtClean="0"/>
              <a:t>Emerging BP</a:t>
            </a:r>
            <a:r>
              <a:rPr lang="en-US" altLang="en-US" sz="2400" smtClean="0"/>
              <a:t>’</a:t>
            </a:r>
            <a:r>
              <a:rPr lang="en-US" sz="2400" smtClean="0"/>
              <a:t>s from last year</a:t>
            </a:r>
            <a:r>
              <a:rPr lang="en-US" altLang="en-US" sz="2400" smtClean="0"/>
              <a:t>’</a:t>
            </a:r>
            <a:r>
              <a:rPr lang="en-US" sz="2400" smtClean="0"/>
              <a:t>s session now </a:t>
            </a:r>
            <a:r>
              <a:rPr lang="en-US" sz="2400" i="1" smtClean="0"/>
              <a:t>today</a:t>
            </a:r>
            <a:r>
              <a:rPr lang="en-US" altLang="en-US" sz="2400" i="1" smtClean="0"/>
              <a:t>’</a:t>
            </a:r>
            <a:r>
              <a:rPr lang="en-US" sz="2400" i="1" smtClean="0"/>
              <a:t>s reality</a:t>
            </a:r>
          </a:p>
          <a:p>
            <a:pPr eaLnBrk="1" hangingPunct="1"/>
            <a:r>
              <a:rPr lang="en-US" sz="2400" smtClean="0"/>
              <a:t>Emerging &amp; future BP predictions</a:t>
            </a:r>
          </a:p>
          <a:p>
            <a:pPr eaLnBrk="1" hangingPunct="1"/>
            <a:r>
              <a:rPr lang="en-US" sz="2400" smtClean="0"/>
              <a:t>EMS Technology &amp; Innovation</a:t>
            </a:r>
          </a:p>
          <a:p>
            <a:pPr eaLnBrk="1" hangingPunct="1"/>
            <a:r>
              <a:rPr lang="en-US" sz="2400" smtClean="0"/>
              <a:t>Worst practices in EMS</a:t>
            </a:r>
          </a:p>
        </p:txBody>
      </p:sp>
      <p:pic>
        <p:nvPicPr>
          <p:cNvPr id="4" name="Picture 3"/>
          <p:cNvPicPr>
            <a:picLocks noChangeAspect="1"/>
          </p:cNvPicPr>
          <p:nvPr/>
        </p:nvPicPr>
        <p:blipFill>
          <a:blip r:embed="rId2" cstate="screen"/>
          <a:stretch>
            <a:fillRect/>
          </a:stretch>
        </p:blipFill>
        <p:spPr>
          <a:xfrm>
            <a:off x="7210507" y="2421272"/>
            <a:ext cx="1704894" cy="1693527"/>
          </a:xfrm>
          <a:prstGeom prst="rect">
            <a:avLst/>
          </a:prstGeom>
          <a:effectLst>
            <a:reflection stA="50000" endPos="75000" dist="12700" dir="5400000" sy="-100000" algn="bl" rotWithShape="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0088" y="1371600"/>
            <a:ext cx="6934200" cy="4648200"/>
          </a:xfrm>
        </p:spPr>
        <p:txBody>
          <a:bodyPr/>
          <a:lstStyle/>
          <a:p>
            <a:pPr>
              <a:defRPr/>
            </a:pPr>
            <a:r>
              <a:rPr lang="en-US" sz="2400" dirty="0" smtClean="0"/>
              <a:t>Comprehensive &amp; integrated feature sets:</a:t>
            </a:r>
          </a:p>
          <a:p>
            <a:pPr lvl="1">
              <a:defRPr/>
            </a:pPr>
            <a:r>
              <a:rPr lang="en-US" sz="2000" dirty="0" smtClean="0"/>
              <a:t>Dispatch (CAD)</a:t>
            </a:r>
          </a:p>
          <a:p>
            <a:pPr lvl="1">
              <a:defRPr/>
            </a:pPr>
            <a:r>
              <a:rPr lang="en-US" sz="2000" dirty="0" smtClean="0"/>
              <a:t>Call recording</a:t>
            </a:r>
          </a:p>
          <a:p>
            <a:pPr lvl="1">
              <a:defRPr/>
            </a:pPr>
            <a:r>
              <a:rPr lang="en-US" sz="2000" dirty="0" smtClean="0"/>
              <a:t>Custom &amp; OTS integrated decision support</a:t>
            </a:r>
          </a:p>
          <a:p>
            <a:pPr lvl="1">
              <a:defRPr/>
            </a:pPr>
            <a:r>
              <a:rPr lang="en-US" sz="2000" dirty="0" smtClean="0"/>
              <a:t>Custom forms</a:t>
            </a:r>
          </a:p>
          <a:p>
            <a:pPr lvl="1">
              <a:defRPr/>
            </a:pPr>
            <a:r>
              <a:rPr lang="en-US" sz="2000" dirty="0" smtClean="0"/>
              <a:t>Directory of services using social media like engine with call hand-off capabilities</a:t>
            </a:r>
          </a:p>
          <a:p>
            <a:pPr lvl="1">
              <a:defRPr/>
            </a:pPr>
            <a:r>
              <a:rPr lang="en-US" sz="2000" dirty="0" smtClean="0"/>
              <a:t>Patient scheduling / provider </a:t>
            </a:r>
            <a:r>
              <a:rPr lang="en-US" sz="2000" dirty="0" err="1" smtClean="0"/>
              <a:t>rostering</a:t>
            </a:r>
            <a:endParaRPr lang="en-US" sz="2000" dirty="0" smtClean="0"/>
          </a:p>
          <a:p>
            <a:pPr lvl="1">
              <a:defRPr/>
            </a:pPr>
            <a:r>
              <a:rPr lang="en-US" sz="2000" dirty="0" smtClean="0"/>
              <a:t>Seamless delivery on browser &amp; apps for all mobile platforms</a:t>
            </a:r>
          </a:p>
          <a:p>
            <a:pPr lvl="1">
              <a:defRPr/>
            </a:pPr>
            <a:r>
              <a:rPr lang="en-US" sz="2000" dirty="0" smtClean="0"/>
              <a:t>Clinical information routing &amp; sharing</a:t>
            </a:r>
          </a:p>
          <a:p>
            <a:pPr lvl="1">
              <a:defRPr/>
            </a:pPr>
            <a:r>
              <a:rPr lang="en-US" sz="2000" dirty="0" smtClean="0"/>
              <a:t>Built-in texting capabilities</a:t>
            </a:r>
          </a:p>
          <a:p>
            <a:pPr lvl="1">
              <a:defRPr/>
            </a:pPr>
            <a:r>
              <a:rPr lang="en-US" sz="2000" dirty="0" smtClean="0"/>
              <a:t>Reporting</a:t>
            </a:r>
          </a:p>
          <a:p>
            <a:pPr lvl="1">
              <a:defRPr/>
            </a:pPr>
            <a:r>
              <a:rPr lang="en-US" sz="2000" dirty="0" smtClean="0"/>
              <a:t>Billing</a:t>
            </a:r>
          </a:p>
          <a:p>
            <a:pPr lvl="1">
              <a:defRPr/>
            </a:pPr>
            <a:endParaRPr lang="en-US" sz="2000" dirty="0" smtClean="0"/>
          </a:p>
          <a:p>
            <a:pPr lvl="1">
              <a:defRPr/>
            </a:pPr>
            <a:endParaRPr lang="en-US" sz="2000" dirty="0" smtClean="0"/>
          </a:p>
          <a:p>
            <a:pPr>
              <a:defRPr/>
            </a:pPr>
            <a:endParaRPr lang="en-US" sz="2400" dirty="0"/>
          </a:p>
        </p:txBody>
      </p:sp>
      <p:pic>
        <p:nvPicPr>
          <p:cNvPr id="73730" name="Picture 5" descr="Screenshot 11:10:12 9:21 AM-4.png"/>
          <p:cNvPicPr>
            <a:picLocks noChangeAspect="1"/>
          </p:cNvPicPr>
          <p:nvPr/>
        </p:nvPicPr>
        <p:blipFill>
          <a:blip r:embed="rId2" cstate="screen"/>
          <a:srcRect/>
          <a:stretch>
            <a:fillRect/>
          </a:stretch>
        </p:blipFill>
        <p:spPr bwMode="auto">
          <a:xfrm>
            <a:off x="3975100" y="398463"/>
            <a:ext cx="3035300" cy="820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skitch.png"/>
          <p:cNvPicPr>
            <a:picLocks noChangeAspect="1"/>
          </p:cNvPicPr>
          <p:nvPr/>
        </p:nvPicPr>
        <p:blipFill>
          <a:blip r:embed="rId2" cstate="screen"/>
          <a:srcRect/>
          <a:stretch>
            <a:fillRect/>
          </a:stretch>
        </p:blipFill>
        <p:spPr bwMode="auto">
          <a:xfrm>
            <a:off x="2667000" y="381000"/>
            <a:ext cx="5759450" cy="3184525"/>
          </a:xfrm>
          <a:prstGeom prst="rect">
            <a:avLst/>
          </a:prstGeom>
          <a:noFill/>
          <a:ln w="9525">
            <a:noFill/>
            <a:miter lim="800000"/>
            <a:headEnd/>
            <a:tailEnd/>
          </a:ln>
        </p:spPr>
      </p:pic>
      <p:pic>
        <p:nvPicPr>
          <p:cNvPr id="74754" name="Picture 2" descr="skitch.png"/>
          <p:cNvPicPr>
            <a:picLocks noChangeAspect="1"/>
          </p:cNvPicPr>
          <p:nvPr/>
        </p:nvPicPr>
        <p:blipFill>
          <a:blip r:embed="rId3" cstate="screen"/>
          <a:srcRect/>
          <a:stretch>
            <a:fillRect/>
          </a:stretch>
        </p:blipFill>
        <p:spPr bwMode="auto">
          <a:xfrm>
            <a:off x="2667000" y="3900488"/>
            <a:ext cx="5749925" cy="2728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skitch.png"/>
          <p:cNvPicPr>
            <a:picLocks noChangeAspect="1"/>
          </p:cNvPicPr>
          <p:nvPr/>
        </p:nvPicPr>
        <p:blipFill>
          <a:blip r:embed="rId2" cstate="screen"/>
          <a:srcRect/>
          <a:stretch>
            <a:fillRect/>
          </a:stretch>
        </p:blipFill>
        <p:spPr bwMode="auto">
          <a:xfrm>
            <a:off x="2044700" y="1312863"/>
            <a:ext cx="6870700" cy="4478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skitch.png"/>
          <p:cNvPicPr>
            <a:picLocks noChangeAspect="1"/>
          </p:cNvPicPr>
          <p:nvPr/>
        </p:nvPicPr>
        <p:blipFill>
          <a:blip r:embed="rId2" cstate="screen"/>
          <a:srcRect/>
          <a:stretch>
            <a:fillRect/>
          </a:stretch>
        </p:blipFill>
        <p:spPr bwMode="auto">
          <a:xfrm>
            <a:off x="1865313" y="131763"/>
            <a:ext cx="5678487" cy="3297237"/>
          </a:xfrm>
          <a:prstGeom prst="rect">
            <a:avLst/>
          </a:prstGeom>
          <a:noFill/>
          <a:ln w="9525">
            <a:noFill/>
            <a:miter lim="800000"/>
            <a:headEnd/>
            <a:tailEnd/>
          </a:ln>
        </p:spPr>
      </p:pic>
      <p:pic>
        <p:nvPicPr>
          <p:cNvPr id="76802" name="Picture 2" descr="skitch.png"/>
          <p:cNvPicPr>
            <a:picLocks noChangeAspect="1"/>
          </p:cNvPicPr>
          <p:nvPr/>
        </p:nvPicPr>
        <p:blipFill>
          <a:blip r:embed="rId3" cstate="screen"/>
          <a:srcRect/>
          <a:stretch>
            <a:fillRect/>
          </a:stretch>
        </p:blipFill>
        <p:spPr bwMode="auto">
          <a:xfrm>
            <a:off x="3352800" y="3505200"/>
            <a:ext cx="5678488" cy="325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429000"/>
            <a:ext cx="6934200" cy="1143000"/>
          </a:xfrm>
        </p:spPr>
        <p:txBody>
          <a:bodyPr/>
          <a:lstStyle/>
          <a:p>
            <a:r>
              <a:rPr lang="en-US" sz="2800" smtClean="0"/>
              <a:t>A Recent Visit to Ferno</a:t>
            </a:r>
            <a:r>
              <a:rPr lang="en-US" altLang="en-US" sz="2800" smtClean="0"/>
              <a:t>’</a:t>
            </a:r>
            <a:r>
              <a:rPr lang="en-US" sz="2800" smtClean="0"/>
              <a:t>s </a:t>
            </a:r>
            <a:br>
              <a:rPr lang="en-US" sz="2800" smtClean="0"/>
            </a:br>
            <a:r>
              <a:rPr lang="en-US" sz="2800" smtClean="0"/>
              <a:t>Customer Experience Center</a:t>
            </a:r>
          </a:p>
        </p:txBody>
      </p:sp>
      <p:pic>
        <p:nvPicPr>
          <p:cNvPr id="77826" name="Picture 3" descr="Screenshot 11:10:12 9:43 AM.png"/>
          <p:cNvPicPr>
            <a:picLocks noChangeAspect="1"/>
          </p:cNvPicPr>
          <p:nvPr/>
        </p:nvPicPr>
        <p:blipFill>
          <a:blip r:embed="rId2" cstate="screen"/>
          <a:srcRect/>
          <a:stretch>
            <a:fillRect/>
          </a:stretch>
        </p:blipFill>
        <p:spPr bwMode="auto">
          <a:xfrm>
            <a:off x="4572000" y="2582863"/>
            <a:ext cx="1727200" cy="693737"/>
          </a:xfrm>
          <a:prstGeom prst="rect">
            <a:avLst/>
          </a:prstGeom>
          <a:noFill/>
          <a:ln w="9525">
            <a:noFill/>
            <a:miter lim="800000"/>
            <a:headEnd/>
            <a:tailEnd/>
          </a:ln>
        </p:spPr>
      </p:pic>
      <p:sp>
        <p:nvSpPr>
          <p:cNvPr id="77827" name="Rectangle 4"/>
          <p:cNvSpPr>
            <a:spLocks noChangeArrowheads="1"/>
          </p:cNvSpPr>
          <p:nvPr/>
        </p:nvSpPr>
        <p:spPr bwMode="auto">
          <a:xfrm>
            <a:off x="4038600" y="4648200"/>
            <a:ext cx="2852738" cy="369888"/>
          </a:xfrm>
          <a:prstGeom prst="rect">
            <a:avLst/>
          </a:prstGeom>
          <a:noFill/>
          <a:ln w="9525">
            <a:noFill/>
            <a:miter lim="800000"/>
            <a:headEnd/>
            <a:tailEnd/>
          </a:ln>
        </p:spPr>
        <p:txBody>
          <a:bodyPr wrap="none">
            <a:spAutoFit/>
          </a:bodyPr>
          <a:lstStyle/>
          <a:p>
            <a:r>
              <a:rPr lang="en-US"/>
              <a:t>http://www.fernoems.com/</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6705600" cy="1143000"/>
          </a:xfrm>
        </p:spPr>
        <p:txBody>
          <a:bodyPr/>
          <a:lstStyle/>
          <a:p>
            <a:r>
              <a:rPr lang="en-US" smtClean="0"/>
              <a:t>A Recent Visit to Ferno</a:t>
            </a:r>
            <a:r>
              <a:rPr lang="en-US" altLang="en-US" smtClean="0"/>
              <a:t>’</a:t>
            </a:r>
            <a:r>
              <a:rPr lang="en-US" smtClean="0"/>
              <a:t>s </a:t>
            </a:r>
            <a:br>
              <a:rPr lang="en-US" smtClean="0"/>
            </a:br>
            <a:r>
              <a:rPr lang="en-US" smtClean="0"/>
              <a:t>Customer Experience Center…</a:t>
            </a:r>
          </a:p>
        </p:txBody>
      </p:sp>
      <p:sp>
        <p:nvSpPr>
          <p:cNvPr id="4" name="Content Placeholder 3"/>
          <p:cNvSpPr>
            <a:spLocks noGrp="1"/>
          </p:cNvSpPr>
          <p:nvPr>
            <p:ph idx="1"/>
          </p:nvPr>
        </p:nvSpPr>
        <p:spPr>
          <a:xfrm>
            <a:off x="2133600" y="1447800"/>
            <a:ext cx="6705600" cy="5029200"/>
          </a:xfrm>
        </p:spPr>
        <p:txBody>
          <a:bodyPr/>
          <a:lstStyle/>
          <a:p>
            <a:r>
              <a:rPr lang="en-US" smtClean="0"/>
              <a:t>2020 Vision for the Ambulance of the future</a:t>
            </a:r>
          </a:p>
          <a:p>
            <a:pPr lvl="1"/>
            <a:r>
              <a:rPr lang="en-US" smtClean="0">
                <a:ea typeface="Arial" pitchFamily="34" charset="0"/>
              </a:rPr>
              <a:t>7 phases over 10 years </a:t>
            </a:r>
          </a:p>
          <a:p>
            <a:pPr lvl="1"/>
            <a:r>
              <a:rPr lang="en-US" smtClean="0">
                <a:ea typeface="Arial" pitchFamily="34" charset="0"/>
              </a:rPr>
              <a:t>Phase 3 set for 2013</a:t>
            </a:r>
          </a:p>
          <a:p>
            <a:r>
              <a:rPr lang="en-US" smtClean="0"/>
              <a:t>Integrated Patient Transport System</a:t>
            </a:r>
          </a:p>
          <a:p>
            <a:pPr lvl="1"/>
            <a:r>
              <a:rPr lang="en-US" smtClean="0">
                <a:ea typeface="Arial" pitchFamily="34" charset="0"/>
              </a:rPr>
              <a:t>4 key components</a:t>
            </a:r>
          </a:p>
          <a:p>
            <a:pPr lvl="2"/>
            <a:r>
              <a:rPr lang="en-US" smtClean="0">
                <a:ea typeface="Arial" pitchFamily="34" charset="0"/>
              </a:rPr>
              <a:t>Patient Transport System (Mondial &amp; iN∫X)</a:t>
            </a:r>
          </a:p>
          <a:p>
            <a:pPr lvl="2"/>
            <a:r>
              <a:rPr lang="en-US" smtClean="0">
                <a:ea typeface="Arial" pitchFamily="34" charset="0"/>
              </a:rPr>
              <a:t>Medic Seating System (TBD)</a:t>
            </a:r>
          </a:p>
          <a:p>
            <a:pPr lvl="2"/>
            <a:r>
              <a:rPr lang="en-US" smtClean="0">
                <a:ea typeface="Arial" pitchFamily="34" charset="0"/>
              </a:rPr>
              <a:t>Ambulance Environment System (iN∫Traxx, iN∫Paks &amp; iN∫Mounts)</a:t>
            </a:r>
          </a:p>
          <a:p>
            <a:pPr lvl="2"/>
            <a:r>
              <a:rPr lang="en-US" smtClean="0">
                <a:ea typeface="Arial" pitchFamily="34" charset="0"/>
              </a:rPr>
              <a:t>On-board Intelligence (ACETech)</a:t>
            </a:r>
            <a:endParaRPr lang="en-US" sz="2400" smtClean="0">
              <a:ea typeface="Arial" pitchFamily="34" charset="0"/>
            </a:endParaRPr>
          </a:p>
          <a:p>
            <a:pPr lvl="2"/>
            <a:endParaRPr lang="en-US" smtClean="0">
              <a:ea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705600" cy="1143000"/>
          </a:xfrm>
        </p:spPr>
        <p:txBody>
          <a:bodyPr/>
          <a:lstStyle/>
          <a:p>
            <a:r>
              <a:rPr lang="en-US" smtClean="0"/>
              <a:t>A Recent Visit to Ferno</a:t>
            </a:r>
            <a:r>
              <a:rPr lang="en-US" altLang="en-US" smtClean="0"/>
              <a:t>’</a:t>
            </a:r>
            <a:r>
              <a:rPr lang="en-US" smtClean="0"/>
              <a:t>s </a:t>
            </a:r>
            <a:br>
              <a:rPr lang="en-US" smtClean="0"/>
            </a:br>
            <a:r>
              <a:rPr lang="en-US" smtClean="0"/>
              <a:t>Customer Experience Center…</a:t>
            </a:r>
          </a:p>
        </p:txBody>
      </p:sp>
      <p:sp>
        <p:nvSpPr>
          <p:cNvPr id="4" name="Content Placeholder 3"/>
          <p:cNvSpPr>
            <a:spLocks noGrp="1"/>
          </p:cNvSpPr>
          <p:nvPr>
            <p:ph idx="1"/>
          </p:nvPr>
        </p:nvSpPr>
        <p:spPr>
          <a:xfrm>
            <a:off x="2057400" y="1371600"/>
            <a:ext cx="6705600" cy="5029200"/>
          </a:xfrm>
        </p:spPr>
        <p:txBody>
          <a:bodyPr/>
          <a:lstStyle/>
          <a:p>
            <a:pPr>
              <a:defRPr/>
            </a:pPr>
            <a:r>
              <a:rPr lang="en-US" sz="3200" dirty="0" err="1" smtClean="0"/>
              <a:t>iN∫X</a:t>
            </a:r>
            <a:r>
              <a:rPr lang="en-US" sz="3200" dirty="0" smtClean="0"/>
              <a:t> Powered Ambulance Cot</a:t>
            </a:r>
          </a:p>
          <a:p>
            <a:pPr lvl="1">
              <a:defRPr/>
            </a:pPr>
            <a:r>
              <a:rPr lang="en-US" dirty="0" smtClean="0"/>
              <a:t>The only cot that can lift and load a patient into any ambulance</a:t>
            </a:r>
          </a:p>
          <a:p>
            <a:pPr lvl="1">
              <a:defRPr/>
            </a:pPr>
            <a:r>
              <a:rPr lang="en-US" dirty="0" smtClean="0"/>
              <a:t>Does not require an in-vehicle track system</a:t>
            </a:r>
          </a:p>
          <a:p>
            <a:pPr>
              <a:defRPr/>
            </a:pPr>
            <a:r>
              <a:rPr lang="en-US" sz="3200" dirty="0" smtClean="0"/>
              <a:t>Key features include</a:t>
            </a:r>
          </a:p>
          <a:p>
            <a:pPr lvl="1">
              <a:defRPr/>
            </a:pPr>
            <a:r>
              <a:rPr lang="en-US" sz="2000" dirty="0" smtClean="0"/>
              <a:t>All Level Power Lift System</a:t>
            </a:r>
          </a:p>
          <a:p>
            <a:pPr lvl="1">
              <a:defRPr/>
            </a:pPr>
            <a:r>
              <a:rPr lang="en-US" sz="2000" dirty="0" smtClean="0"/>
              <a:t>Integrated Loading and Transport System</a:t>
            </a:r>
          </a:p>
          <a:p>
            <a:pPr lvl="1">
              <a:defRPr/>
            </a:pPr>
            <a:r>
              <a:rPr lang="en-US" sz="2000" dirty="0" smtClean="0"/>
              <a:t>Surround &amp; Drive Lighting System</a:t>
            </a:r>
          </a:p>
          <a:p>
            <a:pPr lvl="1">
              <a:defRPr/>
            </a:pPr>
            <a:r>
              <a:rPr lang="en-US" sz="2000" dirty="0" smtClean="0"/>
              <a:t>Enhanced Patient Restraint System</a:t>
            </a:r>
          </a:p>
          <a:p>
            <a:pPr lvl="1">
              <a:defRPr/>
            </a:pPr>
            <a:endParaRPr lang="en-US" sz="2800" dirty="0" smtClean="0"/>
          </a:p>
          <a:p>
            <a:pPr lvl="2">
              <a:defRPr/>
            </a:pPr>
            <a:endParaRPr lang="en-US"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txBox="1">
            <a:spLocks/>
          </p:cNvSpPr>
          <p:nvPr/>
        </p:nvSpPr>
        <p:spPr bwMode="auto">
          <a:xfrm>
            <a:off x="2133600" y="457200"/>
            <a:ext cx="6705600" cy="1143000"/>
          </a:xfrm>
          <a:prstGeom prst="rect">
            <a:avLst/>
          </a:prstGeom>
          <a:noFill/>
          <a:ln w="9525">
            <a:noFill/>
            <a:miter lim="800000"/>
            <a:headEnd/>
            <a:tailEnd/>
          </a:ln>
        </p:spPr>
        <p:txBody>
          <a:bodyPr/>
          <a:lstStyle/>
          <a:p>
            <a:pPr algn="ctr" eaLnBrk="0" hangingPunct="0"/>
            <a:r>
              <a:rPr lang="en-US" sz="3200">
                <a:solidFill>
                  <a:schemeClr val="tx2"/>
                </a:solidFill>
                <a:latin typeface="Trajan Pro" pitchFamily="18" charset="0"/>
              </a:rPr>
              <a:t>A Visit to Ferno</a:t>
            </a:r>
            <a:r>
              <a:rPr lang="en-US" altLang="en-US" sz="3200">
                <a:solidFill>
                  <a:schemeClr val="tx2"/>
                </a:solidFill>
                <a:latin typeface="Trajan Pro" pitchFamily="18" charset="0"/>
              </a:rPr>
              <a:t>’</a:t>
            </a:r>
            <a:r>
              <a:rPr lang="en-US" sz="3200">
                <a:solidFill>
                  <a:schemeClr val="tx2"/>
                </a:solidFill>
                <a:latin typeface="Trajan Pro" pitchFamily="18" charset="0"/>
              </a:rPr>
              <a:t>s Customer Experience Center…</a:t>
            </a:r>
          </a:p>
        </p:txBody>
      </p:sp>
      <p:pic>
        <p:nvPicPr>
          <p:cNvPr id="80898" name="Content Placeholder 3" descr="Phase 1_01-1.jpg"/>
          <p:cNvPicPr>
            <a:picLocks noGrp="1" noChangeAspect="1"/>
          </p:cNvPicPr>
          <p:nvPr/>
        </p:nvPicPr>
        <p:blipFill>
          <a:blip r:embed="rId2" cstate="screen"/>
          <a:srcRect/>
          <a:stretch>
            <a:fillRect/>
          </a:stretch>
        </p:blipFill>
        <p:spPr bwMode="auto">
          <a:xfrm>
            <a:off x="2819400" y="1722438"/>
            <a:ext cx="6034088"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txBox="1">
            <a:spLocks/>
          </p:cNvSpPr>
          <p:nvPr/>
        </p:nvSpPr>
        <p:spPr bwMode="auto">
          <a:xfrm>
            <a:off x="2133600" y="381000"/>
            <a:ext cx="6705600" cy="1143000"/>
          </a:xfrm>
          <a:prstGeom prst="rect">
            <a:avLst/>
          </a:prstGeom>
          <a:noFill/>
          <a:ln w="9525">
            <a:noFill/>
            <a:miter lim="800000"/>
            <a:headEnd/>
            <a:tailEnd/>
          </a:ln>
        </p:spPr>
        <p:txBody>
          <a:bodyPr/>
          <a:lstStyle/>
          <a:p>
            <a:pPr algn="ctr" eaLnBrk="0" hangingPunct="0"/>
            <a:r>
              <a:rPr lang="en-US" sz="3200">
                <a:solidFill>
                  <a:schemeClr val="tx2"/>
                </a:solidFill>
                <a:latin typeface="Trajan Pro" pitchFamily="18" charset="0"/>
              </a:rPr>
              <a:t>A Visit to Ferno</a:t>
            </a:r>
            <a:r>
              <a:rPr lang="en-US" altLang="en-US" sz="3200">
                <a:solidFill>
                  <a:schemeClr val="tx2"/>
                </a:solidFill>
                <a:latin typeface="Trajan Pro" pitchFamily="18" charset="0"/>
              </a:rPr>
              <a:t>’</a:t>
            </a:r>
            <a:r>
              <a:rPr lang="en-US" sz="3200">
                <a:solidFill>
                  <a:schemeClr val="tx2"/>
                </a:solidFill>
                <a:latin typeface="Trajan Pro" pitchFamily="18" charset="0"/>
              </a:rPr>
              <a:t>s Customer Experience Center…</a:t>
            </a:r>
          </a:p>
        </p:txBody>
      </p:sp>
      <p:sp>
        <p:nvSpPr>
          <p:cNvPr id="81922" name="Title 1"/>
          <p:cNvSpPr txBox="1">
            <a:spLocks/>
          </p:cNvSpPr>
          <p:nvPr/>
        </p:nvSpPr>
        <p:spPr bwMode="auto">
          <a:xfrm>
            <a:off x="4364038" y="1676400"/>
            <a:ext cx="2493962" cy="990600"/>
          </a:xfrm>
          <a:prstGeom prst="rect">
            <a:avLst/>
          </a:prstGeom>
          <a:noFill/>
          <a:ln w="9525">
            <a:noFill/>
            <a:miter lim="800000"/>
            <a:headEnd/>
            <a:tailEnd/>
          </a:ln>
        </p:spPr>
        <p:txBody>
          <a:bodyPr/>
          <a:lstStyle/>
          <a:p>
            <a:pPr algn="ctr" eaLnBrk="0" hangingPunct="0"/>
            <a:r>
              <a:rPr lang="en-US" sz="3200">
                <a:solidFill>
                  <a:srgbClr val="FF0000"/>
                </a:solidFill>
                <a:latin typeface="Trajan Pro" pitchFamily="18" charset="0"/>
              </a:rPr>
              <a:t>iN</a:t>
            </a:r>
            <a:r>
              <a:rPr lang="en-US" sz="3200">
                <a:solidFill>
                  <a:srgbClr val="FF0000"/>
                </a:solidFill>
                <a:latin typeface="Calibri" pitchFamily="34" charset="0"/>
              </a:rPr>
              <a:t>∫</a:t>
            </a:r>
            <a:r>
              <a:rPr lang="en-US" sz="3200">
                <a:solidFill>
                  <a:schemeClr val="tx2"/>
                </a:solidFill>
                <a:latin typeface="Trajan Pro" pitchFamily="18" charset="0"/>
              </a:rPr>
              <a:t>Pak kits</a:t>
            </a:r>
          </a:p>
        </p:txBody>
      </p:sp>
      <p:pic>
        <p:nvPicPr>
          <p:cNvPr id="81923" name="Content Placeholder 3" descr="DSC_0003.JPG"/>
          <p:cNvPicPr>
            <a:picLocks noChangeAspect="1"/>
          </p:cNvPicPr>
          <p:nvPr/>
        </p:nvPicPr>
        <p:blipFill>
          <a:blip r:embed="rId2" cstate="screen"/>
          <a:srcRect/>
          <a:stretch>
            <a:fillRect/>
          </a:stretch>
        </p:blipFill>
        <p:spPr bwMode="auto">
          <a:xfrm>
            <a:off x="2147888" y="2419350"/>
            <a:ext cx="2012950" cy="2455863"/>
          </a:xfrm>
          <a:prstGeom prst="rect">
            <a:avLst/>
          </a:prstGeom>
          <a:noFill/>
          <a:ln w="9525">
            <a:noFill/>
            <a:miter lim="800000"/>
            <a:headEnd/>
            <a:tailEnd/>
          </a:ln>
        </p:spPr>
      </p:pic>
      <p:pic>
        <p:nvPicPr>
          <p:cNvPr id="81924" name="Picture 4" descr="DSC_0009.JPG"/>
          <p:cNvPicPr>
            <a:picLocks noChangeAspect="1"/>
          </p:cNvPicPr>
          <p:nvPr/>
        </p:nvPicPr>
        <p:blipFill>
          <a:blip r:embed="rId3" cstate="screen"/>
          <a:srcRect/>
          <a:stretch>
            <a:fillRect/>
          </a:stretch>
        </p:blipFill>
        <p:spPr bwMode="auto">
          <a:xfrm>
            <a:off x="5924550" y="2438400"/>
            <a:ext cx="2838450" cy="3810000"/>
          </a:xfrm>
          <a:prstGeom prst="rect">
            <a:avLst/>
          </a:prstGeom>
          <a:noFill/>
          <a:ln w="9525">
            <a:noFill/>
            <a:miter lim="800000"/>
            <a:headEnd/>
            <a:tailEnd/>
          </a:ln>
        </p:spPr>
      </p:pic>
      <p:pic>
        <p:nvPicPr>
          <p:cNvPr id="81925" name="Picture 5" descr="IMG00032-20100621-0705.JPG"/>
          <p:cNvPicPr>
            <a:picLocks noChangeAspect="1"/>
          </p:cNvPicPr>
          <p:nvPr/>
        </p:nvPicPr>
        <p:blipFill>
          <a:blip r:embed="rId4" cstate="screen"/>
          <a:srcRect/>
          <a:stretch>
            <a:fillRect/>
          </a:stretch>
        </p:blipFill>
        <p:spPr bwMode="auto">
          <a:xfrm>
            <a:off x="4119563" y="2435225"/>
            <a:ext cx="1814512" cy="3810000"/>
          </a:xfrm>
          <a:prstGeom prst="rect">
            <a:avLst/>
          </a:prstGeom>
          <a:noFill/>
          <a:ln w="9525">
            <a:noFill/>
            <a:miter lim="800000"/>
            <a:headEnd/>
            <a:tailEnd/>
          </a:ln>
        </p:spPr>
      </p:pic>
      <p:pic>
        <p:nvPicPr>
          <p:cNvPr id="81926" name="Picture 6" descr="DSC_0020.jpg"/>
          <p:cNvPicPr>
            <a:picLocks noChangeAspect="1"/>
          </p:cNvPicPr>
          <p:nvPr/>
        </p:nvPicPr>
        <p:blipFill>
          <a:blip r:embed="rId5" cstate="screen"/>
          <a:srcRect/>
          <a:stretch>
            <a:fillRect/>
          </a:stretch>
        </p:blipFill>
        <p:spPr bwMode="auto">
          <a:xfrm>
            <a:off x="2151063" y="4848225"/>
            <a:ext cx="1981200" cy="140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Screenshot 11:10:12 9:46 AM.png"/>
          <p:cNvPicPr>
            <a:picLocks noChangeAspect="1"/>
          </p:cNvPicPr>
          <p:nvPr/>
        </p:nvPicPr>
        <p:blipFill>
          <a:blip r:embed="rId2" cstate="screen"/>
          <a:srcRect/>
          <a:stretch>
            <a:fillRect/>
          </a:stretch>
        </p:blipFill>
        <p:spPr bwMode="auto">
          <a:xfrm>
            <a:off x="4532313" y="3810000"/>
            <a:ext cx="2097087" cy="496888"/>
          </a:xfrm>
          <a:prstGeom prst="rect">
            <a:avLst/>
          </a:prstGeom>
          <a:noFill/>
          <a:ln w="9525">
            <a:noFill/>
            <a:miter lim="800000"/>
            <a:headEnd/>
            <a:tailEnd/>
          </a:ln>
        </p:spPr>
      </p:pic>
      <p:pic>
        <p:nvPicPr>
          <p:cNvPr id="82946" name="Picture 5" descr="Screenshot 11:10:12 9:46 AM.png"/>
          <p:cNvPicPr>
            <a:picLocks noChangeAspect="1"/>
          </p:cNvPicPr>
          <p:nvPr/>
        </p:nvPicPr>
        <p:blipFill>
          <a:blip r:embed="rId3" cstate="screen"/>
          <a:srcRect/>
          <a:stretch>
            <a:fillRect/>
          </a:stretch>
        </p:blipFill>
        <p:spPr bwMode="auto">
          <a:xfrm>
            <a:off x="2916238" y="2746375"/>
            <a:ext cx="5160962" cy="1063625"/>
          </a:xfrm>
          <a:prstGeom prst="rect">
            <a:avLst/>
          </a:prstGeom>
          <a:noFill/>
          <a:ln w="9525">
            <a:noFill/>
            <a:miter lim="800000"/>
            <a:headEnd/>
            <a:tailEnd/>
          </a:ln>
        </p:spPr>
      </p:pic>
      <p:sp>
        <p:nvSpPr>
          <p:cNvPr id="82947" name="Rectangle 7"/>
          <p:cNvSpPr>
            <a:spLocks noChangeArrowheads="1"/>
          </p:cNvSpPr>
          <p:nvPr/>
        </p:nvSpPr>
        <p:spPr bwMode="auto">
          <a:xfrm>
            <a:off x="4210050" y="4343400"/>
            <a:ext cx="2647950" cy="369888"/>
          </a:xfrm>
          <a:prstGeom prst="rect">
            <a:avLst/>
          </a:prstGeom>
          <a:noFill/>
          <a:ln w="9525">
            <a:noFill/>
            <a:miter lim="800000"/>
            <a:headEnd/>
            <a:tailEnd/>
          </a:ln>
        </p:spPr>
        <p:txBody>
          <a:bodyPr wrap="none">
            <a:spAutoFit/>
          </a:bodyPr>
          <a:lstStyle/>
          <a:p>
            <a:r>
              <a:rPr lang="en-US"/>
              <a:t>http://www.twistpair.com</a:t>
            </a:r>
          </a:p>
        </p:txBody>
      </p:sp>
      <p:sp>
        <p:nvSpPr>
          <p:cNvPr id="82948" name="TextBox 8"/>
          <p:cNvSpPr txBox="1">
            <a:spLocks noChangeArrowheads="1"/>
          </p:cNvSpPr>
          <p:nvPr/>
        </p:nvSpPr>
        <p:spPr bwMode="auto">
          <a:xfrm>
            <a:off x="2689225" y="1900238"/>
            <a:ext cx="5692775" cy="461962"/>
          </a:xfrm>
          <a:prstGeom prst="rect">
            <a:avLst/>
          </a:prstGeom>
          <a:noFill/>
          <a:ln w="9525">
            <a:noFill/>
            <a:miter lim="800000"/>
            <a:headEnd/>
            <a:tailEnd/>
          </a:ln>
        </p:spPr>
        <p:txBody>
          <a:bodyPr wrap="none">
            <a:spAutoFit/>
          </a:bodyPr>
          <a:lstStyle/>
          <a:p>
            <a:r>
              <a:rPr lang="en-US" sz="2400"/>
              <a:t>Integration of Old &amp; New Radio Systems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2400"/>
            <a:ext cx="6183313" cy="1143000"/>
          </a:xfrm>
        </p:spPr>
        <p:txBody>
          <a:bodyPr/>
          <a:lstStyle/>
          <a:p>
            <a:pPr eaLnBrk="1" hangingPunct="1">
              <a:defRPr/>
            </a:pPr>
            <a:r>
              <a:rPr lang="en-US" dirty="0" smtClean="0"/>
              <a:t>What is a Best Practice</a:t>
            </a:r>
            <a:endParaRPr lang="en-US" dirty="0"/>
          </a:p>
        </p:txBody>
      </p:sp>
      <p:sp>
        <p:nvSpPr>
          <p:cNvPr id="3" name="Content Placeholder 2"/>
          <p:cNvSpPr>
            <a:spLocks noGrp="1"/>
          </p:cNvSpPr>
          <p:nvPr>
            <p:ph idx="1"/>
          </p:nvPr>
        </p:nvSpPr>
        <p:spPr>
          <a:xfrm>
            <a:off x="2084388" y="1295400"/>
            <a:ext cx="6754812" cy="4495800"/>
          </a:xfrm>
        </p:spPr>
        <p:txBody>
          <a:bodyPr/>
          <a:lstStyle/>
          <a:p>
            <a:pPr marL="0" indent="0" eaLnBrk="1" hangingPunct="1">
              <a:buFontTx/>
              <a:buNone/>
            </a:pPr>
            <a:r>
              <a:rPr lang="en-US" sz="2400" smtClean="0"/>
              <a:t>A Best Practice is the belief that there is a technique, method, process, activity, incentive or reward that is more effective at delivering a particular outcome than any other technique, method, process, etc. The idea is that with proper processes, checks, and testing, a desired outcome can be delivered with fewer problems and unforeseen complications. Best practices can also be defined as the most efficient (least amount of effort) and effective (best results) way of accomplishing a task, based on repeatable procedures that have proven themselves over time for large numbers of people.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6705600" cy="1143000"/>
          </a:xfrm>
        </p:spPr>
        <p:txBody>
          <a:bodyPr/>
          <a:lstStyle/>
          <a:p>
            <a:pPr>
              <a:defRPr/>
            </a:pPr>
            <a:r>
              <a:rPr lang="en-US" dirty="0" smtClean="0"/>
              <a:t>Seamless Integration of Old &amp; New</a:t>
            </a:r>
            <a:endParaRPr lang="en-US" dirty="0"/>
          </a:p>
        </p:txBody>
      </p:sp>
      <p:pic>
        <p:nvPicPr>
          <p:cNvPr id="83970" name="Picture 3" descr="Screenshot 11:10:12 9:48 AM.png"/>
          <p:cNvPicPr>
            <a:picLocks noChangeAspect="1"/>
          </p:cNvPicPr>
          <p:nvPr/>
        </p:nvPicPr>
        <p:blipFill>
          <a:blip r:embed="rId2" cstate="screen"/>
          <a:srcRect/>
          <a:stretch>
            <a:fillRect/>
          </a:stretch>
        </p:blipFill>
        <p:spPr bwMode="auto">
          <a:xfrm>
            <a:off x="2044700" y="1600200"/>
            <a:ext cx="6870700" cy="1982788"/>
          </a:xfrm>
          <a:prstGeom prst="rect">
            <a:avLst/>
          </a:prstGeom>
          <a:noFill/>
          <a:ln w="9525">
            <a:noFill/>
            <a:miter lim="800000"/>
            <a:headEnd/>
            <a:tailEnd/>
          </a:ln>
        </p:spPr>
      </p:pic>
      <p:pic>
        <p:nvPicPr>
          <p:cNvPr id="83971" name="Picture 2"/>
          <p:cNvPicPr>
            <a:picLocks noChangeAspect="1"/>
          </p:cNvPicPr>
          <p:nvPr/>
        </p:nvPicPr>
        <p:blipFill>
          <a:blip r:embed="rId3" cstate="screen"/>
          <a:srcRect/>
          <a:stretch>
            <a:fillRect/>
          </a:stretch>
        </p:blipFill>
        <p:spPr bwMode="auto">
          <a:xfrm>
            <a:off x="3046413" y="3859213"/>
            <a:ext cx="5054600" cy="2465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7200"/>
            <a:ext cx="6705600" cy="1143000"/>
          </a:xfrm>
        </p:spPr>
        <p:txBody>
          <a:bodyPr/>
          <a:lstStyle/>
          <a:p>
            <a:pPr>
              <a:defRPr/>
            </a:pPr>
            <a:r>
              <a:rPr lang="en-US" dirty="0" smtClean="0"/>
              <a:t>PTT iPhone Application</a:t>
            </a:r>
            <a:endParaRPr lang="en-US" dirty="0"/>
          </a:p>
        </p:txBody>
      </p:sp>
      <p:pic>
        <p:nvPicPr>
          <p:cNvPr id="84994" name="Picture 3"/>
          <p:cNvPicPr>
            <a:picLocks noChangeAspect="1"/>
          </p:cNvPicPr>
          <p:nvPr/>
        </p:nvPicPr>
        <p:blipFill>
          <a:blip r:embed="rId2" cstate="screen"/>
          <a:srcRect/>
          <a:stretch>
            <a:fillRect/>
          </a:stretch>
        </p:blipFill>
        <p:spPr bwMode="auto">
          <a:xfrm>
            <a:off x="3741738" y="1676400"/>
            <a:ext cx="3497262" cy="4684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705600" cy="1143000"/>
          </a:xfrm>
        </p:spPr>
        <p:txBody>
          <a:bodyPr/>
          <a:lstStyle/>
          <a:p>
            <a:pPr>
              <a:defRPr/>
            </a:pPr>
            <a:r>
              <a:rPr lang="en-US" dirty="0" smtClean="0"/>
              <a:t>Life EMS &amp; AEV</a:t>
            </a:r>
            <a:endParaRPr lang="en-US" dirty="0"/>
          </a:p>
        </p:txBody>
      </p:sp>
      <p:pic>
        <p:nvPicPr>
          <p:cNvPr id="86018" name="Picture 3" descr="Screenshot 11:24:12 8:22 PM.png"/>
          <p:cNvPicPr>
            <a:picLocks noChangeAspect="1"/>
          </p:cNvPicPr>
          <p:nvPr/>
        </p:nvPicPr>
        <p:blipFill>
          <a:blip r:embed="rId2" cstate="screen"/>
          <a:srcRect/>
          <a:stretch>
            <a:fillRect/>
          </a:stretch>
        </p:blipFill>
        <p:spPr bwMode="auto">
          <a:xfrm>
            <a:off x="2362200" y="838200"/>
            <a:ext cx="6199188" cy="566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04686"/>
            <a:ext cx="6705600" cy="709714"/>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Worst Practices in EMS</a:t>
            </a:r>
          </a:p>
        </p:txBody>
      </p:sp>
      <p:pic>
        <p:nvPicPr>
          <p:cNvPr id="87042" name="Picture 2" descr="C:\Documents and Settings\Administrator\Local Settings\Temporary Internet Files\Content.IE5\AWIDJZ2W\MC900441321[1].png"/>
          <p:cNvPicPr>
            <a:picLocks noChangeAspect="1" noChangeArrowheads="1"/>
          </p:cNvPicPr>
          <p:nvPr/>
        </p:nvPicPr>
        <p:blipFill>
          <a:blip r:embed="rId2" cstate="screen"/>
          <a:srcRect/>
          <a:stretch>
            <a:fillRect/>
          </a:stretch>
        </p:blipFill>
        <p:spPr bwMode="auto">
          <a:xfrm>
            <a:off x="4343400" y="685800"/>
            <a:ext cx="2286000" cy="2286000"/>
          </a:xfrm>
          <a:prstGeom prst="rect">
            <a:avLst/>
          </a:prstGeom>
          <a:noFill/>
          <a:ln w="9525">
            <a:noFill/>
            <a:miter lim="800000"/>
            <a:headEnd/>
            <a:tailEnd/>
          </a:ln>
        </p:spPr>
      </p:pic>
      <p:pic>
        <p:nvPicPr>
          <p:cNvPr id="87043" name="Picture 2"/>
          <p:cNvPicPr>
            <a:picLocks noChangeAspect="1"/>
          </p:cNvPicPr>
          <p:nvPr/>
        </p:nvPicPr>
        <p:blipFill>
          <a:blip r:embed="rId3" cstate="screen"/>
          <a:srcRect/>
          <a:stretch>
            <a:fillRect/>
          </a:stretch>
        </p:blipFill>
        <p:spPr bwMode="auto">
          <a:xfrm>
            <a:off x="2209800" y="5067300"/>
            <a:ext cx="1635125" cy="1562100"/>
          </a:xfrm>
          <a:prstGeom prst="rect">
            <a:avLst/>
          </a:prstGeom>
          <a:noFill/>
          <a:ln w="9525">
            <a:noFill/>
            <a:miter lim="800000"/>
            <a:headEnd/>
            <a:tailEnd/>
          </a:ln>
        </p:spPr>
      </p:pic>
      <p:pic>
        <p:nvPicPr>
          <p:cNvPr id="87044" name="Picture 3"/>
          <p:cNvPicPr>
            <a:picLocks noChangeAspect="1"/>
          </p:cNvPicPr>
          <p:nvPr/>
        </p:nvPicPr>
        <p:blipFill>
          <a:blip r:embed="rId4" cstate="screen"/>
          <a:srcRect/>
          <a:stretch>
            <a:fillRect/>
          </a:stretch>
        </p:blipFill>
        <p:spPr bwMode="auto">
          <a:xfrm>
            <a:off x="4262438" y="3124200"/>
            <a:ext cx="2138362" cy="3479800"/>
          </a:xfrm>
          <a:prstGeom prst="rect">
            <a:avLst/>
          </a:prstGeom>
          <a:noFill/>
          <a:ln w="9525">
            <a:noFill/>
            <a:miter lim="800000"/>
            <a:headEnd/>
            <a:tailEnd/>
          </a:ln>
        </p:spPr>
      </p:pic>
      <p:pic>
        <p:nvPicPr>
          <p:cNvPr id="87045" name="Picture 4"/>
          <p:cNvPicPr>
            <a:picLocks noChangeAspect="1"/>
          </p:cNvPicPr>
          <p:nvPr/>
        </p:nvPicPr>
        <p:blipFill>
          <a:blip r:embed="rId5" cstate="screen"/>
          <a:srcRect/>
          <a:stretch>
            <a:fillRect/>
          </a:stretch>
        </p:blipFill>
        <p:spPr bwMode="auto">
          <a:xfrm>
            <a:off x="6705600" y="5156200"/>
            <a:ext cx="2216150" cy="1473200"/>
          </a:xfrm>
          <a:prstGeom prst="rect">
            <a:avLst/>
          </a:prstGeom>
          <a:noFill/>
          <a:ln w="9525">
            <a:noFill/>
            <a:miter lim="800000"/>
            <a:headEnd/>
            <a:tailEnd/>
          </a:ln>
        </p:spPr>
      </p:pic>
      <p:pic>
        <p:nvPicPr>
          <p:cNvPr id="87046" name="Picture 5"/>
          <p:cNvPicPr>
            <a:picLocks noChangeAspect="1"/>
          </p:cNvPicPr>
          <p:nvPr/>
        </p:nvPicPr>
        <p:blipFill>
          <a:blip r:embed="rId6" cstate="screen"/>
          <a:srcRect/>
          <a:stretch>
            <a:fillRect/>
          </a:stretch>
        </p:blipFill>
        <p:spPr bwMode="auto">
          <a:xfrm>
            <a:off x="1981200" y="3276600"/>
            <a:ext cx="2149475" cy="1778000"/>
          </a:xfrm>
          <a:prstGeom prst="rect">
            <a:avLst/>
          </a:prstGeom>
          <a:noFill/>
          <a:ln w="9525">
            <a:noFill/>
            <a:miter lim="800000"/>
            <a:headEnd/>
            <a:tailEnd/>
          </a:ln>
        </p:spPr>
      </p:pic>
      <p:pic>
        <p:nvPicPr>
          <p:cNvPr id="87047" name="Picture 6"/>
          <p:cNvPicPr>
            <a:picLocks noChangeAspect="1"/>
          </p:cNvPicPr>
          <p:nvPr/>
        </p:nvPicPr>
        <p:blipFill>
          <a:blip r:embed="rId7" cstate="screen"/>
          <a:srcRect/>
          <a:stretch>
            <a:fillRect/>
          </a:stretch>
        </p:blipFill>
        <p:spPr bwMode="auto">
          <a:xfrm>
            <a:off x="6637338" y="3446463"/>
            <a:ext cx="2354262" cy="1658937"/>
          </a:xfrm>
          <a:prstGeom prst="rect">
            <a:avLst/>
          </a:prstGeom>
          <a:noFill/>
          <a:ln w="9525">
            <a:noFill/>
            <a:miter lim="800000"/>
            <a:headEnd/>
            <a:tailEnd/>
          </a:ln>
        </p:spPr>
      </p:pic>
      <p:pic>
        <p:nvPicPr>
          <p:cNvPr id="87048" name="Picture 2"/>
          <p:cNvPicPr>
            <a:picLocks noChangeAspect="1"/>
          </p:cNvPicPr>
          <p:nvPr/>
        </p:nvPicPr>
        <p:blipFill>
          <a:blip r:embed="rId8" cstate="screen"/>
          <a:srcRect/>
          <a:stretch>
            <a:fillRect/>
          </a:stretch>
        </p:blipFill>
        <p:spPr bwMode="auto">
          <a:xfrm>
            <a:off x="2057400" y="2057400"/>
            <a:ext cx="1974850" cy="1270000"/>
          </a:xfrm>
          <a:prstGeom prst="rect">
            <a:avLst/>
          </a:prstGeom>
          <a:noFill/>
          <a:ln w="9525">
            <a:noFill/>
            <a:miter lim="800000"/>
            <a:headEnd/>
            <a:tailEnd/>
          </a:ln>
        </p:spPr>
      </p:pic>
      <p:pic>
        <p:nvPicPr>
          <p:cNvPr id="87049" name="Picture 3"/>
          <p:cNvPicPr>
            <a:picLocks noChangeAspect="1"/>
          </p:cNvPicPr>
          <p:nvPr/>
        </p:nvPicPr>
        <p:blipFill>
          <a:blip r:embed="rId9" cstate="screen"/>
          <a:srcRect/>
          <a:stretch>
            <a:fillRect/>
          </a:stretch>
        </p:blipFill>
        <p:spPr bwMode="auto">
          <a:xfrm>
            <a:off x="6807200" y="1447800"/>
            <a:ext cx="1955800" cy="190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69875"/>
            <a:ext cx="6705600" cy="644525"/>
          </a:xfrm>
        </p:spPr>
        <p:txBody>
          <a:bodyPr/>
          <a:lstStyle/>
          <a:p>
            <a:pPr eaLnBrk="1" hangingPunct="1">
              <a:defRPr/>
            </a:pPr>
            <a:r>
              <a:rPr lang="en-US" dirty="0" smtClean="0"/>
              <a:t>Worst Practices in EMS</a:t>
            </a:r>
          </a:p>
        </p:txBody>
      </p:sp>
      <p:sp>
        <p:nvSpPr>
          <p:cNvPr id="3" name="Content Placeholder 2"/>
          <p:cNvSpPr>
            <a:spLocks noGrp="1"/>
          </p:cNvSpPr>
          <p:nvPr>
            <p:ph idx="1"/>
          </p:nvPr>
        </p:nvSpPr>
        <p:spPr>
          <a:xfrm>
            <a:off x="2133600" y="1143000"/>
            <a:ext cx="6705600" cy="5029200"/>
          </a:xfrm>
        </p:spPr>
        <p:txBody>
          <a:bodyPr/>
          <a:lstStyle/>
          <a:p>
            <a:pPr eaLnBrk="1" hangingPunct="1"/>
            <a:r>
              <a:rPr lang="en-US" smtClean="0"/>
              <a:t>Thinking that healthcare reform will never happen</a:t>
            </a:r>
          </a:p>
          <a:p>
            <a:pPr lvl="1" eaLnBrk="1" hangingPunct="1"/>
            <a:r>
              <a:rPr lang="en-US" smtClean="0">
                <a:ea typeface="Arial" pitchFamily="34" charset="0"/>
              </a:rPr>
              <a:t>It is here and not going away as the current system is not sustainable</a:t>
            </a:r>
          </a:p>
          <a:p>
            <a:pPr eaLnBrk="1" hangingPunct="1"/>
            <a:r>
              <a:rPr lang="en-US" smtClean="0"/>
              <a:t>Not being at the table with your local healthcare system(s) </a:t>
            </a:r>
            <a:r>
              <a:rPr lang="en-US" b="1" u="sng" smtClean="0"/>
              <a:t>NOW!</a:t>
            </a:r>
          </a:p>
          <a:p>
            <a:pPr lvl="1" eaLnBrk="1" hangingPunct="1"/>
            <a:r>
              <a:rPr lang="en-US" smtClean="0">
                <a:ea typeface="Arial" pitchFamily="34" charset="0"/>
              </a:rPr>
              <a:t>When the music stops you may be without a chair</a:t>
            </a:r>
          </a:p>
          <a:p>
            <a:pPr lvl="1" eaLnBrk="1" hangingPunct="1"/>
            <a:r>
              <a:rPr lang="en-US" smtClean="0">
                <a:ea typeface="Arial" pitchFamily="34" charset="0"/>
              </a:rPr>
              <a:t>Teach and inform them of EMS</a:t>
            </a:r>
            <a:r>
              <a:rPr lang="en-US" altLang="en-US" smtClean="0">
                <a:ea typeface="Arial" pitchFamily="34" charset="0"/>
              </a:rPr>
              <a:t>’</a:t>
            </a:r>
            <a:r>
              <a:rPr lang="en-US" smtClean="0">
                <a:ea typeface="Arial" pitchFamily="34" charset="0"/>
              </a:rPr>
              <a:t>s mobile healthcare value proposition &amp; opportunities</a:t>
            </a:r>
          </a:p>
          <a:p>
            <a:pPr lvl="1" eaLnBrk="1" hangingPunct="1"/>
            <a:r>
              <a:rPr lang="en-US" smtClean="0">
                <a:ea typeface="Arial" pitchFamily="34" charset="0"/>
              </a:rPr>
              <a:t>It</a:t>
            </a:r>
            <a:r>
              <a:rPr lang="en-US" altLang="en-US" smtClean="0">
                <a:ea typeface="Arial" pitchFamily="34" charset="0"/>
              </a:rPr>
              <a:t>’</a:t>
            </a:r>
            <a:r>
              <a:rPr lang="en-US" smtClean="0">
                <a:ea typeface="Arial" pitchFamily="34" charset="0"/>
              </a:rPr>
              <a:t>s not just about transportation anymore!</a:t>
            </a:r>
          </a:p>
          <a:p>
            <a:pPr lvl="1" eaLnBrk="1" hangingPunct="1"/>
            <a:endParaRPr lang="en-US" smtClean="0">
              <a:ea typeface="Arial" pitchFamily="34" charset="0"/>
            </a:endParaRPr>
          </a:p>
          <a:p>
            <a:pPr eaLnBrk="1" hangingPunct="1"/>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93675"/>
            <a:ext cx="6705600" cy="644525"/>
          </a:xfrm>
        </p:spPr>
        <p:txBody>
          <a:bodyPr/>
          <a:lstStyle/>
          <a:p>
            <a:pPr eaLnBrk="1" hangingPunct="1">
              <a:defRPr/>
            </a:pPr>
            <a:r>
              <a:rPr lang="en-US" dirty="0" smtClean="0"/>
              <a:t>Worst Practices in EMS</a:t>
            </a:r>
          </a:p>
        </p:txBody>
      </p:sp>
      <p:sp>
        <p:nvSpPr>
          <p:cNvPr id="3" name="Content Placeholder 2"/>
          <p:cNvSpPr>
            <a:spLocks noGrp="1"/>
          </p:cNvSpPr>
          <p:nvPr>
            <p:ph idx="1"/>
          </p:nvPr>
        </p:nvSpPr>
        <p:spPr>
          <a:xfrm>
            <a:off x="2057400" y="990600"/>
            <a:ext cx="6705600" cy="5867400"/>
          </a:xfrm>
        </p:spPr>
        <p:txBody>
          <a:bodyPr/>
          <a:lstStyle/>
          <a:p>
            <a:pPr eaLnBrk="1" hangingPunct="1">
              <a:defRPr/>
            </a:pPr>
            <a:r>
              <a:rPr lang="en-US" dirty="0" smtClean="0"/>
              <a:t>Not understanding your business at a granular financial level</a:t>
            </a:r>
          </a:p>
          <a:p>
            <a:pPr lvl="1" eaLnBrk="1" hangingPunct="1">
              <a:defRPr/>
            </a:pPr>
            <a:r>
              <a:rPr lang="en-US" dirty="0" smtClean="0"/>
              <a:t>Includes revenues &amp; expenses</a:t>
            </a:r>
          </a:p>
          <a:p>
            <a:pPr lvl="1" eaLnBrk="1" hangingPunct="1">
              <a:defRPr/>
            </a:pPr>
            <a:r>
              <a:rPr lang="en-US" dirty="0" smtClean="0"/>
              <a:t>Should know what part of your business is a cash cow, what is self-sustaining and what is loosing as these various financial states should help guide decision making within the organization</a:t>
            </a:r>
          </a:p>
          <a:p>
            <a:pPr lvl="1" eaLnBrk="1" hangingPunct="1">
              <a:defRPr/>
            </a:pPr>
            <a:r>
              <a:rPr lang="en-US" dirty="0" smtClean="0"/>
              <a:t>Unveils tough decisions that may need to be made </a:t>
            </a:r>
          </a:p>
          <a:p>
            <a:pPr lvl="1" eaLnBrk="1" hangingPunct="1">
              <a:defRPr/>
            </a:pPr>
            <a:r>
              <a:rPr lang="en-US" dirty="0" smtClean="0"/>
              <a:t>Enables </a:t>
            </a:r>
            <a:r>
              <a:rPr lang="en-US" i="1" u="sng" dirty="0" smtClean="0"/>
              <a:t>mission vs. margin</a:t>
            </a:r>
            <a:r>
              <a:rPr lang="en-US" dirty="0" smtClean="0"/>
              <a:t> discussions</a:t>
            </a:r>
          </a:p>
          <a:p>
            <a:pPr lvl="1" eaLnBrk="1" hangingPunct="1">
              <a:defRPr/>
            </a:pPr>
            <a:r>
              <a:rPr lang="en-US" dirty="0" smtClean="0"/>
              <a:t>Can help set short and long-term strategies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05600" cy="781050"/>
          </a:xfrm>
        </p:spPr>
        <p:txBody>
          <a:bodyPr/>
          <a:lstStyle/>
          <a:p>
            <a:pPr>
              <a:defRPr/>
            </a:pPr>
            <a:r>
              <a:rPr lang="en-US" dirty="0" smtClean="0"/>
              <a:t>Worst Practices in EMS</a:t>
            </a:r>
            <a:endParaRPr lang="en-US" dirty="0"/>
          </a:p>
        </p:txBody>
      </p:sp>
      <p:sp>
        <p:nvSpPr>
          <p:cNvPr id="3" name="Content Placeholder 2"/>
          <p:cNvSpPr>
            <a:spLocks noGrp="1"/>
          </p:cNvSpPr>
          <p:nvPr>
            <p:ph idx="1"/>
          </p:nvPr>
        </p:nvSpPr>
        <p:spPr>
          <a:xfrm>
            <a:off x="1981200" y="1219200"/>
            <a:ext cx="6934200" cy="5029200"/>
          </a:xfrm>
        </p:spPr>
        <p:txBody>
          <a:bodyPr/>
          <a:lstStyle/>
          <a:p>
            <a:pPr>
              <a:defRPr/>
            </a:pPr>
            <a:r>
              <a:rPr lang="en-US" sz="2400" dirty="0" smtClean="0"/>
              <a:t>Not understanding that we have seen the peak of reimbursement dollars which will now continue to decline under the current reimbursement systems and schemas</a:t>
            </a:r>
          </a:p>
          <a:p>
            <a:pPr lvl="1">
              <a:defRPr/>
            </a:pPr>
            <a:r>
              <a:rPr lang="en-US" sz="2000" dirty="0" smtClean="0"/>
              <a:t>We must work to reform NOT maintain</a:t>
            </a:r>
          </a:p>
          <a:p>
            <a:pPr lvl="1">
              <a:defRPr/>
            </a:pPr>
            <a:r>
              <a:rPr lang="en-US" sz="2000" dirty="0" smtClean="0"/>
              <a:t>CMS based EMERGENCY medical necessity audits are already here!</a:t>
            </a:r>
          </a:p>
          <a:p>
            <a:pPr>
              <a:defRPr/>
            </a:pPr>
            <a:r>
              <a:rPr lang="en-US" sz="2400" dirty="0" smtClean="0"/>
              <a:t>Waiting for federal reimbursement policies to drive innovation and change in private reimbursement policies</a:t>
            </a:r>
          </a:p>
          <a:p>
            <a:pPr lvl="1">
              <a:defRPr/>
            </a:pPr>
            <a:r>
              <a:rPr lang="en-US" sz="2000" dirty="0" smtClean="0"/>
              <a:t>Private sector will innovate before the government (they already are)</a:t>
            </a:r>
          </a:p>
          <a:p>
            <a:pPr lvl="1">
              <a:defRPr/>
            </a:pPr>
            <a:r>
              <a:rPr lang="en-US" sz="2000" dirty="0" smtClean="0"/>
              <a:t>Field of golden opportunities if you have the organizational agility and intestinal fortitude</a:t>
            </a:r>
            <a:endParaRPr lang="en-US" sz="2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05600" cy="709613"/>
          </a:xfrm>
        </p:spPr>
        <p:txBody>
          <a:bodyPr/>
          <a:lstStyle/>
          <a:p>
            <a:pPr eaLnBrk="1" hangingPunct="1">
              <a:defRPr/>
            </a:pPr>
            <a:r>
              <a:rPr lang="en-US" dirty="0" smtClean="0"/>
              <a:t>Worst Practices in EMS</a:t>
            </a:r>
          </a:p>
        </p:txBody>
      </p:sp>
      <p:sp>
        <p:nvSpPr>
          <p:cNvPr id="3" name="Content Placeholder 2"/>
          <p:cNvSpPr>
            <a:spLocks noGrp="1"/>
          </p:cNvSpPr>
          <p:nvPr>
            <p:ph idx="1"/>
          </p:nvPr>
        </p:nvSpPr>
        <p:spPr>
          <a:xfrm>
            <a:off x="2133600" y="1066800"/>
            <a:ext cx="6705600" cy="5562600"/>
          </a:xfrm>
        </p:spPr>
        <p:txBody>
          <a:bodyPr/>
          <a:lstStyle/>
          <a:p>
            <a:pPr eaLnBrk="1" hangingPunct="1"/>
            <a:r>
              <a:rPr lang="en-US" smtClean="0"/>
              <a:t>Not knowing what you don</a:t>
            </a:r>
            <a:r>
              <a:rPr lang="en-US" altLang="en-US" smtClean="0"/>
              <a:t>’</a:t>
            </a:r>
            <a:r>
              <a:rPr lang="en-US" smtClean="0"/>
              <a:t>t know</a:t>
            </a:r>
          </a:p>
          <a:p>
            <a:pPr lvl="1" eaLnBrk="1" hangingPunct="1"/>
            <a:r>
              <a:rPr lang="en-US" smtClean="0">
                <a:ea typeface="Arial" pitchFamily="34" charset="0"/>
              </a:rPr>
              <a:t>Unconscious incompetence</a:t>
            </a:r>
          </a:p>
          <a:p>
            <a:pPr lvl="1" eaLnBrk="1" hangingPunct="1"/>
            <a:r>
              <a:rPr lang="en-US" smtClean="0">
                <a:ea typeface="Arial" pitchFamily="34" charset="0"/>
              </a:rPr>
              <a:t>None of you fall into this category as you are all here</a:t>
            </a:r>
          </a:p>
          <a:p>
            <a:pPr eaLnBrk="1" hangingPunct="1"/>
            <a:r>
              <a:rPr lang="en-US" smtClean="0"/>
              <a:t>Knowing what you don</a:t>
            </a:r>
            <a:r>
              <a:rPr lang="en-US" altLang="en-US" smtClean="0"/>
              <a:t>’</a:t>
            </a:r>
            <a:r>
              <a:rPr lang="en-US" smtClean="0"/>
              <a:t>t know and then doing nothing about it</a:t>
            </a:r>
          </a:p>
          <a:p>
            <a:pPr lvl="1" eaLnBrk="1" hangingPunct="1"/>
            <a:r>
              <a:rPr lang="en-US" smtClean="0">
                <a:ea typeface="Arial" pitchFamily="34" charset="0"/>
              </a:rPr>
              <a:t>Conscious incompetence</a:t>
            </a:r>
          </a:p>
          <a:p>
            <a:pPr lvl="1" eaLnBrk="1" hangingPunct="1"/>
            <a:r>
              <a:rPr lang="en-US" smtClean="0">
                <a:ea typeface="Arial" pitchFamily="34" charset="0"/>
              </a:rPr>
              <a:t>Don</a:t>
            </a:r>
            <a:r>
              <a:rPr lang="en-US" altLang="en-US" smtClean="0">
                <a:ea typeface="Arial" pitchFamily="34" charset="0"/>
              </a:rPr>
              <a:t>’</a:t>
            </a:r>
            <a:r>
              <a:rPr lang="en-US" smtClean="0">
                <a:ea typeface="Arial" pitchFamily="34" charset="0"/>
              </a:rPr>
              <a:t>t end up here, when you go home, take action!</a:t>
            </a:r>
          </a:p>
          <a:p>
            <a:pPr lvl="1" eaLnBrk="1" hangingPunct="1"/>
            <a:r>
              <a:rPr lang="en-US" smtClean="0">
                <a:ea typeface="Arial" pitchFamily="34" charset="0"/>
              </a:rPr>
              <a:t>Remember that the definition of insanity is doing the same thing over and over and expecting different results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33400"/>
            <a:ext cx="6705600" cy="64519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Questions?</a:t>
            </a:r>
            <a:endPar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Content Placeholder 3"/>
          <p:cNvPicPr>
            <a:picLocks noGrp="1" noChangeAspect="1"/>
          </p:cNvPicPr>
          <p:nvPr>
            <p:ph idx="1"/>
          </p:nvPr>
        </p:nvPicPr>
        <p:blipFill>
          <a:blip r:embed="rId2" cstate="screen"/>
          <a:srcRect/>
          <a:stretch>
            <a:fillRect/>
          </a:stretch>
        </p:blipFill>
        <p:spPr>
          <a:xfrm>
            <a:off x="3729038" y="1457325"/>
            <a:ext cx="3443287" cy="2581275"/>
          </a:xfrm>
        </p:spPr>
      </p:pic>
      <p:sp>
        <p:nvSpPr>
          <p:cNvPr id="92163" name="TextBox 2"/>
          <p:cNvSpPr txBox="1">
            <a:spLocks noChangeArrowheads="1"/>
          </p:cNvSpPr>
          <p:nvPr/>
        </p:nvSpPr>
        <p:spPr bwMode="auto">
          <a:xfrm>
            <a:off x="2673350" y="4425950"/>
            <a:ext cx="5708650" cy="984250"/>
          </a:xfrm>
          <a:prstGeom prst="rect">
            <a:avLst/>
          </a:prstGeom>
          <a:noFill/>
          <a:ln w="9525">
            <a:noFill/>
            <a:miter lim="800000"/>
            <a:headEnd/>
            <a:tailEnd/>
          </a:ln>
        </p:spPr>
        <p:txBody>
          <a:bodyPr>
            <a:spAutoFit/>
          </a:bodyPr>
          <a:lstStyle/>
          <a:p>
            <a:pPr algn="ctr"/>
            <a:r>
              <a:rPr lang="en-US" sz="1600" b="1"/>
              <a:t>Paul Power, EMT-P</a:t>
            </a:r>
          </a:p>
          <a:p>
            <a:pPr algn="ctr"/>
            <a:r>
              <a:rPr lang="en-US" sz="1400"/>
              <a:t>Assistant Director of Operations</a:t>
            </a:r>
          </a:p>
          <a:p>
            <a:pPr algn="ctr"/>
            <a:r>
              <a:rPr lang="en-US" sz="1400"/>
              <a:t>North Shore – LIJ Center for EMS</a:t>
            </a:r>
          </a:p>
          <a:p>
            <a:pPr algn="ctr"/>
            <a:r>
              <a:rPr lang="en-US" sz="1400">
                <a:hlinkClick r:id="rId3"/>
              </a:rPr>
              <a:t>ppower@nshs.edu</a:t>
            </a:r>
            <a:r>
              <a:rPr lang="en-US" sz="1400"/>
              <a:t> | 516-719-5033</a:t>
            </a:r>
          </a:p>
        </p:txBody>
      </p:sp>
      <p:sp>
        <p:nvSpPr>
          <p:cNvPr id="92164" name="TextBox 4"/>
          <p:cNvSpPr txBox="1">
            <a:spLocks noChangeArrowheads="1"/>
          </p:cNvSpPr>
          <p:nvPr/>
        </p:nvSpPr>
        <p:spPr bwMode="auto">
          <a:xfrm>
            <a:off x="2667000" y="5568950"/>
            <a:ext cx="5708650" cy="984250"/>
          </a:xfrm>
          <a:prstGeom prst="rect">
            <a:avLst/>
          </a:prstGeom>
          <a:noFill/>
          <a:ln w="9525">
            <a:noFill/>
            <a:miter lim="800000"/>
            <a:headEnd/>
            <a:tailEnd/>
          </a:ln>
        </p:spPr>
        <p:txBody>
          <a:bodyPr>
            <a:spAutoFit/>
          </a:bodyPr>
          <a:lstStyle/>
          <a:p>
            <a:pPr algn="ctr"/>
            <a:r>
              <a:rPr lang="en-US" sz="1600" b="1"/>
              <a:t>Jonathan D. Washko, BS-EMSA, NREMT-P, AEMD</a:t>
            </a:r>
          </a:p>
          <a:p>
            <a:pPr algn="ctr"/>
            <a:r>
              <a:rPr lang="en-US" sz="1400"/>
              <a:t>Asst. Vice President of Operations</a:t>
            </a:r>
          </a:p>
          <a:p>
            <a:pPr algn="ctr"/>
            <a:r>
              <a:rPr lang="en-US" sz="1400"/>
              <a:t>North Shore – LIJ Center for EMS</a:t>
            </a:r>
          </a:p>
          <a:p>
            <a:pPr algn="ctr"/>
            <a:r>
              <a:rPr lang="en-US" sz="1400">
                <a:hlinkClick r:id="rId3"/>
              </a:rPr>
              <a:t>jwashko@nshs.edu</a:t>
            </a:r>
            <a:r>
              <a:rPr lang="en-US" sz="1400"/>
              <a:t> | 516-719-5042</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6183313" cy="1143000"/>
          </a:xfrm>
        </p:spPr>
        <p:txBody>
          <a:bodyPr/>
          <a:lstStyle/>
          <a:p>
            <a:pPr eaLnBrk="1" hangingPunct="1">
              <a:defRPr/>
            </a:pPr>
            <a:r>
              <a:rPr lang="en-US" dirty="0" smtClean="0"/>
              <a:t>Why Does EMS </a:t>
            </a:r>
            <a:br>
              <a:rPr lang="en-US" dirty="0" smtClean="0"/>
            </a:br>
            <a:r>
              <a:rPr lang="en-US" dirty="0" smtClean="0"/>
              <a:t>Need Best Practices?</a:t>
            </a:r>
            <a:endParaRPr lang="en-US" dirty="0"/>
          </a:p>
        </p:txBody>
      </p:sp>
      <p:sp>
        <p:nvSpPr>
          <p:cNvPr id="3" name="Content Placeholder 2"/>
          <p:cNvSpPr>
            <a:spLocks noGrp="1"/>
          </p:cNvSpPr>
          <p:nvPr>
            <p:ph idx="1"/>
          </p:nvPr>
        </p:nvSpPr>
        <p:spPr>
          <a:xfrm>
            <a:off x="2063750" y="1951038"/>
            <a:ext cx="6864350" cy="3382962"/>
          </a:xfrm>
        </p:spPr>
        <p:txBody>
          <a:bodyPr/>
          <a:lstStyle/>
          <a:p>
            <a:pPr>
              <a:defRPr/>
            </a:pPr>
            <a:r>
              <a:rPr lang="en-US" dirty="0" smtClean="0"/>
              <a:t>Service delivery model variations / inconsistencies</a:t>
            </a:r>
            <a:endParaRPr lang="en-US" sz="2400" dirty="0" smtClean="0"/>
          </a:p>
          <a:p>
            <a:pPr>
              <a:defRPr/>
            </a:pPr>
            <a:r>
              <a:rPr lang="en-US" dirty="0" smtClean="0"/>
              <a:t>Lack of commonly accepted operational standards (like NFPA for Fire Service)</a:t>
            </a:r>
            <a:endParaRPr lang="en-US" sz="2400" dirty="0" smtClean="0"/>
          </a:p>
          <a:p>
            <a:pPr>
              <a:defRPr/>
            </a:pPr>
            <a:r>
              <a:rPr lang="en-US" dirty="0" smtClean="0"/>
              <a:t>Mix of public / private / government ownership</a:t>
            </a:r>
            <a:endParaRPr lang="en-US" sz="2400" dirty="0" smtClean="0"/>
          </a:p>
          <a:p>
            <a:pPr>
              <a:defRPr/>
            </a:pPr>
            <a:r>
              <a:rPr lang="en-US" dirty="0" smtClean="0"/>
              <a:t>Mix of for profit / non-profit models</a:t>
            </a:r>
          </a:p>
          <a:p>
            <a:pPr>
              <a:defRPr/>
            </a:pPr>
            <a:r>
              <a:rPr lang="en-US" dirty="0" smtClean="0"/>
              <a:t>No single lead federal agency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57200"/>
            <a:ext cx="6800850" cy="1143000"/>
          </a:xfrm>
        </p:spPr>
        <p:txBody>
          <a:bodyPr/>
          <a:lstStyle/>
          <a:p>
            <a:pPr eaLnBrk="1" hangingPunct="1">
              <a:defRPr/>
            </a:pPr>
            <a:r>
              <a:rPr lang="en-US" dirty="0" smtClean="0"/>
              <a:t>Why Does EMS</a:t>
            </a:r>
            <a:br>
              <a:rPr lang="en-US" dirty="0" smtClean="0"/>
            </a:br>
            <a:r>
              <a:rPr lang="en-US" dirty="0" smtClean="0"/>
              <a:t> Need Best Practices?</a:t>
            </a:r>
            <a:endParaRPr lang="en-US" dirty="0"/>
          </a:p>
        </p:txBody>
      </p:sp>
      <p:sp>
        <p:nvSpPr>
          <p:cNvPr id="3" name="Content Placeholder 2"/>
          <p:cNvSpPr>
            <a:spLocks noGrp="1"/>
          </p:cNvSpPr>
          <p:nvPr>
            <p:ph idx="1"/>
          </p:nvPr>
        </p:nvSpPr>
        <p:spPr>
          <a:xfrm>
            <a:off x="2051050" y="1981200"/>
            <a:ext cx="6864350" cy="3382963"/>
          </a:xfrm>
        </p:spPr>
        <p:txBody>
          <a:bodyPr/>
          <a:lstStyle/>
          <a:p>
            <a:pPr>
              <a:defRPr/>
            </a:pPr>
            <a:r>
              <a:rPr lang="en-US" dirty="0" smtClean="0"/>
              <a:t>Lack of standardized advanced managerial education platform</a:t>
            </a:r>
            <a:endParaRPr lang="en-US" sz="2400" dirty="0" smtClean="0"/>
          </a:p>
          <a:p>
            <a:pPr>
              <a:defRPr/>
            </a:pPr>
            <a:r>
              <a:rPr lang="en-US" dirty="0" smtClean="0"/>
              <a:t>Industry has attempted to bridge educational gap with limited success</a:t>
            </a:r>
            <a:endParaRPr lang="en-US" sz="2400" dirty="0" smtClean="0"/>
          </a:p>
          <a:p>
            <a:pPr>
              <a:defRPr/>
            </a:pPr>
            <a:r>
              <a:rPr lang="en-US" dirty="0" smtClean="0"/>
              <a:t>Success lies in sharing some clinical &amp; billing best practices but not operational ones</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rajan Pro"/>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5349</TotalTime>
  <Words>3671</Words>
  <Application>Microsoft Office PowerPoint</Application>
  <PresentationFormat>On-screen Show (4:3)</PresentationFormat>
  <Paragraphs>479</Paragraphs>
  <Slides>78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78</vt:i4>
      </vt:variant>
    </vt:vector>
  </HeadingPairs>
  <TitlesOfParts>
    <vt:vector size="85" baseType="lpstr">
      <vt:lpstr>Arial</vt:lpstr>
      <vt:lpstr>ＭＳ Ｐゴシック</vt:lpstr>
      <vt:lpstr>Calibri</vt:lpstr>
      <vt:lpstr>Trajan Pro</vt:lpstr>
      <vt:lpstr>Wingdings</vt:lpstr>
      <vt:lpstr>Default Design</vt:lpstr>
      <vt:lpstr>Custom Design</vt:lpstr>
      <vt:lpstr>Slide 1</vt:lpstr>
      <vt:lpstr>Best Practices in EMS</vt:lpstr>
      <vt:lpstr>About Us…</vt:lpstr>
      <vt:lpstr>About Us…</vt:lpstr>
      <vt:lpstr>About Us…</vt:lpstr>
      <vt:lpstr>Best Practices in EMS Beyond the Basics</vt:lpstr>
      <vt:lpstr>What is a Best Practice</vt:lpstr>
      <vt:lpstr>Why Does EMS  Need Best Practices?</vt:lpstr>
      <vt:lpstr>Why Does EMS  Need Best Practices?</vt:lpstr>
      <vt:lpstr>Why Does EMS Need Best Practices</vt:lpstr>
      <vt:lpstr>BP’s are part of the “EMS Success Triad”</vt:lpstr>
      <vt:lpstr>Slide 12</vt:lpstr>
      <vt:lpstr>NEMSAC Finance Committee</vt:lpstr>
      <vt:lpstr>Importance of NEMSAC Finance Committee Report</vt:lpstr>
      <vt:lpstr>NEMSAC Conclusions</vt:lpstr>
      <vt:lpstr>NEMSAC Conclusions</vt:lpstr>
      <vt:lpstr>NEMSAC Conclusions</vt:lpstr>
      <vt:lpstr>NEMSAC Recommendations</vt:lpstr>
      <vt:lpstr>Slide 19</vt:lpstr>
      <vt:lpstr>Slide 20</vt:lpstr>
      <vt:lpstr>Slide 21</vt:lpstr>
      <vt:lpstr>Logistics &amp; Safety BP’s</vt:lpstr>
      <vt:lpstr>Logistics &amp; Safety BP’s</vt:lpstr>
      <vt:lpstr>Logistical &amp; Safety BP’s</vt:lpstr>
      <vt:lpstr>Slide 25</vt:lpstr>
      <vt:lpstr>CEMS Innovation Genesis</vt:lpstr>
      <vt:lpstr>What Would You Do?</vt:lpstr>
      <vt:lpstr>CEMS Specific Innovations</vt:lpstr>
      <vt:lpstr>CEMS Specific Innovations</vt:lpstr>
      <vt:lpstr>CEMS Specific Innovations</vt:lpstr>
      <vt:lpstr>CEMS Specific Innovations</vt:lpstr>
      <vt:lpstr>Specific Innovations</vt:lpstr>
      <vt:lpstr>CEMS Specific Innovations</vt:lpstr>
      <vt:lpstr>Specific Innovations</vt:lpstr>
      <vt:lpstr>Emerging BP’s from last year NOW today’s reality</vt:lpstr>
      <vt:lpstr>Emerging BP’s from last year NOW today’s reality</vt:lpstr>
      <vt:lpstr>Emerging BP’s from last year NOW today’s reality</vt:lpstr>
      <vt:lpstr>Emerging BP’s from last year NOW today’s reality</vt:lpstr>
      <vt:lpstr>Population Based Reimbursement</vt:lpstr>
      <vt:lpstr>Population Based Reimbursement Background</vt:lpstr>
      <vt:lpstr>Population Based Reimbursement</vt:lpstr>
      <vt:lpstr>Slide 42</vt:lpstr>
      <vt:lpstr>Slide 43</vt:lpstr>
      <vt:lpstr>Emerging &amp; Future BP Predictions</vt:lpstr>
      <vt:lpstr>Emerging and Future BP Predictions</vt:lpstr>
      <vt:lpstr>Emerging BP’s &amp; Future BP Predictions</vt:lpstr>
      <vt:lpstr>Continuum of Care Integration</vt:lpstr>
      <vt:lpstr>Innovative EMS Care Pathways</vt:lpstr>
      <vt:lpstr>The 5 R’s</vt:lpstr>
      <vt:lpstr>Some Early Wisdom….</vt:lpstr>
      <vt:lpstr>Some Early Wisdom…</vt:lpstr>
      <vt:lpstr>Some Early Wisdom…</vt:lpstr>
      <vt:lpstr>Remember…</vt:lpstr>
      <vt:lpstr>Why Does EMS Need Best Practices</vt:lpstr>
      <vt:lpstr>Urban EMS Call of the Future</vt:lpstr>
      <vt:lpstr>EMS Technology Innovations</vt:lpstr>
      <vt:lpstr>EMS Technology Innovations</vt:lpstr>
      <vt:lpstr>Slide 58</vt:lpstr>
      <vt:lpstr>Slide 59</vt:lpstr>
      <vt:lpstr>Slide 60</vt:lpstr>
      <vt:lpstr>Slide 61</vt:lpstr>
      <vt:lpstr>Slide 62</vt:lpstr>
      <vt:lpstr>Slide 63</vt:lpstr>
      <vt:lpstr>A Recent Visit to Ferno’s  Customer Experience Center</vt:lpstr>
      <vt:lpstr>A Recent Visit to Ferno’s  Customer Experience Center…</vt:lpstr>
      <vt:lpstr>A Recent Visit to Ferno’s  Customer Experience Center…</vt:lpstr>
      <vt:lpstr>Slide 67</vt:lpstr>
      <vt:lpstr>Slide 68</vt:lpstr>
      <vt:lpstr>Slide 69</vt:lpstr>
      <vt:lpstr>Seamless Integration of Old &amp; New</vt:lpstr>
      <vt:lpstr>PTT iPhone Application</vt:lpstr>
      <vt:lpstr>Life EMS &amp; AEV</vt:lpstr>
      <vt:lpstr>Worst Practices in EMS</vt:lpstr>
      <vt:lpstr>Worst Practices in EMS</vt:lpstr>
      <vt:lpstr>Worst Practices in EMS</vt:lpstr>
      <vt:lpstr>Worst Practices in EMS</vt:lpstr>
      <vt:lpstr>Worst Practices in EMS</vt:lpstr>
      <vt:lpstr>Questions?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dheilmann</dc:creator>
  <cp:lastModifiedBy>Spere</cp:lastModifiedBy>
  <cp:revision>112</cp:revision>
  <dcterms:created xsi:type="dcterms:W3CDTF">2012-08-24T15:05:21Z</dcterms:created>
  <dcterms:modified xsi:type="dcterms:W3CDTF">2012-12-15T21:23:14Z</dcterms:modified>
</cp:coreProperties>
</file>