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74" r:id="rId5"/>
    <p:sldId id="260" r:id="rId6"/>
    <p:sldId id="263" r:id="rId7"/>
    <p:sldId id="265" r:id="rId8"/>
    <p:sldId id="266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0" autoAdjust="0"/>
    <p:restoredTop sz="86422" autoAdjust="0"/>
  </p:normalViewPr>
  <p:slideViewPr>
    <p:cSldViewPr>
      <p:cViewPr varScale="1">
        <p:scale>
          <a:sx n="80" d="100"/>
          <a:sy n="80" d="100"/>
        </p:scale>
        <p:origin x="-4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7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.host\Shared%20Folders\Washko\Washko%20&amp;%20Associates\Client%20Data\EMSA\Jan%2008%20Bid\Tulsa%20Demand%20and%20Staffig%20Graphs%20(Jan-08)%20WO%20Downtim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dirty="0" smtClean="0"/>
              <a:t>Saturday </a:t>
            </a:r>
            <a:r>
              <a:rPr lang="en-US" dirty="0"/>
              <a:t>Staffing Vs. Demand</a:t>
            </a:r>
          </a:p>
        </c:rich>
      </c:tx>
      <c:layout>
        <c:manualLayout>
          <c:xMode val="edge"/>
          <c:yMode val="edge"/>
          <c:x val="0.36900780379041298"/>
          <c:y val="1.9639934533551555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3.9018952062430348E-2"/>
          <c:y val="0.14729950900163671"/>
          <c:w val="0.92865105908584233"/>
          <c:h val="0.71358428805237317"/>
        </c:manualLayout>
      </c:layout>
      <c:areaChart>
        <c:grouping val="standard"/>
        <c:ser>
          <c:idx val="0"/>
          <c:order val="1"/>
          <c:tx>
            <c:v>All Calls</c:v>
          </c:tx>
          <c:spPr>
            <a:solidFill>
              <a:srgbClr val="FFFF99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'Tulsa Data'!$B$69:$Y$69</c:f>
              <c:numCache>
                <c:formatCode>0</c:formatCode>
                <c:ptCount val="24"/>
                <c:pt idx="0">
                  <c:v>17</c:v>
                </c:pt>
                <c:pt idx="1">
                  <c:v>14</c:v>
                </c:pt>
                <c:pt idx="2">
                  <c:v>15</c:v>
                </c:pt>
                <c:pt idx="3">
                  <c:v>14</c:v>
                </c:pt>
                <c:pt idx="4">
                  <c:v>10</c:v>
                </c:pt>
                <c:pt idx="5">
                  <c:v>11</c:v>
                </c:pt>
                <c:pt idx="6">
                  <c:v>11</c:v>
                </c:pt>
                <c:pt idx="7">
                  <c:v>10</c:v>
                </c:pt>
                <c:pt idx="8">
                  <c:v>14</c:v>
                </c:pt>
                <c:pt idx="9">
                  <c:v>15</c:v>
                </c:pt>
                <c:pt idx="10">
                  <c:v>17</c:v>
                </c:pt>
                <c:pt idx="11">
                  <c:v>17</c:v>
                </c:pt>
                <c:pt idx="12">
                  <c:v>17</c:v>
                </c:pt>
                <c:pt idx="13">
                  <c:v>19</c:v>
                </c:pt>
                <c:pt idx="14">
                  <c:v>17</c:v>
                </c:pt>
                <c:pt idx="15">
                  <c:v>20</c:v>
                </c:pt>
                <c:pt idx="16">
                  <c:v>20</c:v>
                </c:pt>
                <c:pt idx="17">
                  <c:v>20</c:v>
                </c:pt>
                <c:pt idx="18">
                  <c:v>21</c:v>
                </c:pt>
                <c:pt idx="19">
                  <c:v>19</c:v>
                </c:pt>
                <c:pt idx="20">
                  <c:v>19</c:v>
                </c:pt>
                <c:pt idx="21">
                  <c:v>19</c:v>
                </c:pt>
                <c:pt idx="22">
                  <c:v>20</c:v>
                </c:pt>
                <c:pt idx="23">
                  <c:v>20</c:v>
                </c:pt>
              </c:numCache>
            </c:numRef>
          </c:val>
        </c:ser>
        <c:axId val="71382528"/>
        <c:axId val="71384448"/>
      </c:areaChart>
      <c:barChart>
        <c:barDir val="col"/>
        <c:grouping val="clustered"/>
        <c:ser>
          <c:idx val="2"/>
          <c:order val="0"/>
          <c:tx>
            <c:strRef>
              <c:f>'Tulsa Data'!$A$70</c:f>
              <c:strCache>
                <c:ptCount val="1"/>
                <c:pt idx="0">
                  <c:v>Staffing june 07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cat>
            <c:numRef>
              <c:f>'Tulsa Data'!$B$38:$Y$38</c:f>
              <c:numCache>
                <c:formatCode>h:mm</c:formatCode>
                <c:ptCount val="24"/>
                <c:pt idx="0">
                  <c:v>0</c:v>
                </c:pt>
                <c:pt idx="1">
                  <c:v>4.1666666666666699E-2</c:v>
                </c:pt>
                <c:pt idx="2">
                  <c:v>8.3333333333333301E-2</c:v>
                </c:pt>
                <c:pt idx="3">
                  <c:v>0.125</c:v>
                </c:pt>
                <c:pt idx="4">
                  <c:v>0.16666666666666699</c:v>
                </c:pt>
                <c:pt idx="5">
                  <c:v>0.20833333333333301</c:v>
                </c:pt>
                <c:pt idx="6">
                  <c:v>0.25</c:v>
                </c:pt>
                <c:pt idx="7">
                  <c:v>0.29166666666666702</c:v>
                </c:pt>
                <c:pt idx="8">
                  <c:v>0.33333333333333298</c:v>
                </c:pt>
                <c:pt idx="9">
                  <c:v>0.375</c:v>
                </c:pt>
                <c:pt idx="10">
                  <c:v>0.41666666666666702</c:v>
                </c:pt>
                <c:pt idx="11">
                  <c:v>0.45833333333333298</c:v>
                </c:pt>
                <c:pt idx="12">
                  <c:v>0.5</c:v>
                </c:pt>
                <c:pt idx="13">
                  <c:v>0.54166666666666696</c:v>
                </c:pt>
                <c:pt idx="14">
                  <c:v>0.58333333333333304</c:v>
                </c:pt>
                <c:pt idx="15">
                  <c:v>0.625</c:v>
                </c:pt>
                <c:pt idx="16">
                  <c:v>0.66666666666666696</c:v>
                </c:pt>
                <c:pt idx="17">
                  <c:v>0.70833333333333304</c:v>
                </c:pt>
                <c:pt idx="18">
                  <c:v>0.75</c:v>
                </c:pt>
                <c:pt idx="19">
                  <c:v>0.79166666666666696</c:v>
                </c:pt>
                <c:pt idx="20">
                  <c:v>0.83333333333333304</c:v>
                </c:pt>
                <c:pt idx="21">
                  <c:v>0.875</c:v>
                </c:pt>
                <c:pt idx="22">
                  <c:v>0.91666666666666696</c:v>
                </c:pt>
                <c:pt idx="23">
                  <c:v>0.95833333333333304</c:v>
                </c:pt>
              </c:numCache>
            </c:numRef>
          </c:cat>
          <c:val>
            <c:numRef>
              <c:f>'Tulsa Data'!$B$70:$Y$70</c:f>
              <c:numCache>
                <c:formatCode>0</c:formatCode>
                <c:ptCount val="24"/>
                <c:pt idx="0">
                  <c:v>15</c:v>
                </c:pt>
                <c:pt idx="1">
                  <c:v>14.5</c:v>
                </c:pt>
                <c:pt idx="2">
                  <c:v>14</c:v>
                </c:pt>
                <c:pt idx="3">
                  <c:v>13.25</c:v>
                </c:pt>
                <c:pt idx="4">
                  <c:v>10.75</c:v>
                </c:pt>
                <c:pt idx="5">
                  <c:v>12.25</c:v>
                </c:pt>
                <c:pt idx="6">
                  <c:v>11.75</c:v>
                </c:pt>
                <c:pt idx="7">
                  <c:v>10.5</c:v>
                </c:pt>
                <c:pt idx="8">
                  <c:v>12</c:v>
                </c:pt>
                <c:pt idx="9">
                  <c:v>14.25</c:v>
                </c:pt>
                <c:pt idx="10">
                  <c:v>15</c:v>
                </c:pt>
                <c:pt idx="11">
                  <c:v>15.25</c:v>
                </c:pt>
                <c:pt idx="12">
                  <c:v>16</c:v>
                </c:pt>
                <c:pt idx="13">
                  <c:v>16.5</c:v>
                </c:pt>
                <c:pt idx="14">
                  <c:v>18</c:v>
                </c:pt>
                <c:pt idx="15">
                  <c:v>18</c:v>
                </c:pt>
                <c:pt idx="16">
                  <c:v>20.5</c:v>
                </c:pt>
                <c:pt idx="17">
                  <c:v>19.5</c:v>
                </c:pt>
                <c:pt idx="18">
                  <c:v>20.5</c:v>
                </c:pt>
                <c:pt idx="19">
                  <c:v>20.5</c:v>
                </c:pt>
                <c:pt idx="20">
                  <c:v>19</c:v>
                </c:pt>
                <c:pt idx="21">
                  <c:v>16.75</c:v>
                </c:pt>
                <c:pt idx="22">
                  <c:v>16</c:v>
                </c:pt>
                <c:pt idx="23">
                  <c:v>15.75</c:v>
                </c:pt>
              </c:numCache>
            </c:numRef>
          </c:val>
        </c:ser>
        <c:axId val="71382528"/>
        <c:axId val="71384448"/>
      </c:barChart>
      <c:lineChart>
        <c:grouping val="standard"/>
        <c:ser>
          <c:idx val="1"/>
          <c:order val="2"/>
          <c:tx>
            <c:v>New Bid w/o downtime</c:v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</c:spPr>
          </c:marker>
          <c:val>
            <c:numRef>
              <c:f>'Tulsa Data'!$B$93:$Y$93</c:f>
              <c:numCache>
                <c:formatCode>General</c:formatCode>
                <c:ptCount val="24"/>
                <c:pt idx="0">
                  <c:v>16</c:v>
                </c:pt>
                <c:pt idx="1">
                  <c:v>15</c:v>
                </c:pt>
                <c:pt idx="2">
                  <c:v>15</c:v>
                </c:pt>
                <c:pt idx="3">
                  <c:v>14.25</c:v>
                </c:pt>
                <c:pt idx="4">
                  <c:v>11.5</c:v>
                </c:pt>
                <c:pt idx="5">
                  <c:v>12.75</c:v>
                </c:pt>
                <c:pt idx="6">
                  <c:v>10.25</c:v>
                </c:pt>
                <c:pt idx="7">
                  <c:v>10</c:v>
                </c:pt>
                <c:pt idx="8">
                  <c:v>11.5</c:v>
                </c:pt>
                <c:pt idx="9">
                  <c:v>14.75</c:v>
                </c:pt>
                <c:pt idx="10">
                  <c:v>16</c:v>
                </c:pt>
                <c:pt idx="11">
                  <c:v>16.25</c:v>
                </c:pt>
                <c:pt idx="12">
                  <c:v>18</c:v>
                </c:pt>
                <c:pt idx="13">
                  <c:v>19</c:v>
                </c:pt>
                <c:pt idx="14">
                  <c:v>19</c:v>
                </c:pt>
                <c:pt idx="15">
                  <c:v>20</c:v>
                </c:pt>
                <c:pt idx="16">
                  <c:v>22.5</c:v>
                </c:pt>
                <c:pt idx="17">
                  <c:v>19.75</c:v>
                </c:pt>
                <c:pt idx="18">
                  <c:v>20.25</c:v>
                </c:pt>
                <c:pt idx="19">
                  <c:v>22.75</c:v>
                </c:pt>
                <c:pt idx="20">
                  <c:v>21.5</c:v>
                </c:pt>
                <c:pt idx="21">
                  <c:v>18.25</c:v>
                </c:pt>
                <c:pt idx="22">
                  <c:v>17</c:v>
                </c:pt>
                <c:pt idx="23">
                  <c:v>16.75</c:v>
                </c:pt>
              </c:numCache>
            </c:numRef>
          </c:val>
        </c:ser>
        <c:ser>
          <c:idx val="3"/>
          <c:order val="3"/>
          <c:tx>
            <c:v>New Bid w downtime</c:v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7"/>
            <c:spPr>
              <a:ln>
                <a:solidFill>
                  <a:srgbClr val="FF0000"/>
                </a:solidFill>
              </a:ln>
            </c:spPr>
          </c:marker>
          <c:val>
            <c:numRef>
              <c:f>'Tulsa Data'!$B$102:$Y$102</c:f>
              <c:numCache>
                <c:formatCode>General</c:formatCode>
                <c:ptCount val="24"/>
                <c:pt idx="0">
                  <c:v>15</c:v>
                </c:pt>
                <c:pt idx="1">
                  <c:v>15</c:v>
                </c:pt>
                <c:pt idx="2">
                  <c:v>14.75</c:v>
                </c:pt>
                <c:pt idx="3">
                  <c:v>11.5</c:v>
                </c:pt>
                <c:pt idx="4">
                  <c:v>8.75</c:v>
                </c:pt>
                <c:pt idx="5">
                  <c:v>8</c:v>
                </c:pt>
                <c:pt idx="6">
                  <c:v>9</c:v>
                </c:pt>
                <c:pt idx="7">
                  <c:v>8.25</c:v>
                </c:pt>
                <c:pt idx="8">
                  <c:v>10.5</c:v>
                </c:pt>
                <c:pt idx="9">
                  <c:v>14</c:v>
                </c:pt>
                <c:pt idx="10">
                  <c:v>16</c:v>
                </c:pt>
                <c:pt idx="11">
                  <c:v>16</c:v>
                </c:pt>
                <c:pt idx="12">
                  <c:v>17.5</c:v>
                </c:pt>
                <c:pt idx="13">
                  <c:v>19</c:v>
                </c:pt>
                <c:pt idx="14">
                  <c:v>19</c:v>
                </c:pt>
                <c:pt idx="15">
                  <c:v>19.25</c:v>
                </c:pt>
                <c:pt idx="16">
                  <c:v>18.5</c:v>
                </c:pt>
                <c:pt idx="17">
                  <c:v>17.5</c:v>
                </c:pt>
                <c:pt idx="18">
                  <c:v>18.5</c:v>
                </c:pt>
                <c:pt idx="19">
                  <c:v>19.75</c:v>
                </c:pt>
                <c:pt idx="20">
                  <c:v>19</c:v>
                </c:pt>
                <c:pt idx="21">
                  <c:v>17</c:v>
                </c:pt>
                <c:pt idx="22">
                  <c:v>17</c:v>
                </c:pt>
                <c:pt idx="23">
                  <c:v>15.5</c:v>
                </c:pt>
              </c:numCache>
            </c:numRef>
          </c:val>
        </c:ser>
        <c:marker val="1"/>
        <c:axId val="71382528"/>
        <c:axId val="71384448"/>
      </c:lineChart>
      <c:catAx>
        <c:axId val="71382528"/>
        <c:scaling>
          <c:orientation val="minMax"/>
        </c:scaling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h:mm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84448"/>
        <c:crosses val="autoZero"/>
        <c:auto val="1"/>
        <c:lblAlgn val="ctr"/>
        <c:lblOffset val="100"/>
        <c:tickLblSkip val="1"/>
        <c:tickMarkSkip val="1"/>
      </c:catAx>
      <c:valAx>
        <c:axId val="71384448"/>
        <c:scaling>
          <c:orientation val="minMax"/>
          <c:max val="26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382528"/>
        <c:crosses val="autoZero"/>
        <c:crossBetween val="between"/>
        <c:majorUnit val="2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6690920579372023"/>
          <c:y val="0.95306481336366933"/>
          <c:w val="0.66279596321362955"/>
          <c:h val="3.5302052055277054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BAFD-8B07-4257-85B6-9BC4B198A0D3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5AEF-D9F4-4083-870C-1DD649E08C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BAFD-8B07-4257-85B6-9BC4B198A0D3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5AEF-D9F4-4083-870C-1DD649E08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BAFD-8B07-4257-85B6-9BC4B198A0D3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5AEF-D9F4-4083-870C-1DD649E08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BAFD-8B07-4257-85B6-9BC4B198A0D3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5AEF-D9F4-4083-870C-1DD649E08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BAFD-8B07-4257-85B6-9BC4B198A0D3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5AEF-D9F4-4083-870C-1DD649E08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BAFD-8B07-4257-85B6-9BC4B198A0D3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5AEF-D9F4-4083-870C-1DD649E08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BAFD-8B07-4257-85B6-9BC4B198A0D3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5AEF-D9F4-4083-870C-1DD649E08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BAFD-8B07-4257-85B6-9BC4B198A0D3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5AEF-D9F4-4083-870C-1DD649E08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BAFD-8B07-4257-85B6-9BC4B198A0D3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5AEF-D9F4-4083-870C-1DD649E08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CBAFD-8B07-4257-85B6-9BC4B198A0D3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55AEF-D9F4-4083-870C-1DD649E08C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21CBAFD-8B07-4257-85B6-9BC4B198A0D3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F55AEF-D9F4-4083-870C-1DD649E08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21CBAFD-8B07-4257-85B6-9BC4B198A0D3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F55AEF-D9F4-4083-870C-1DD649E08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High Performance</a:t>
            </a:r>
            <a:r>
              <a:rPr lang="en-US" baseline="0" dirty="0" smtClean="0"/>
              <a:t> EMS Concepts for Healthcare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Adopting High Performance EMS Concepts in Healthcare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Before</a:t>
            </a:r>
            <a:r>
              <a:rPr lang="en-US" baseline="0" dirty="0" smtClean="0"/>
              <a:t> Admission Processes</a:t>
            </a:r>
          </a:p>
          <a:p>
            <a:pPr lvl="1"/>
            <a:r>
              <a:rPr lang="en-US" dirty="0" smtClean="0"/>
              <a:t>Triage</a:t>
            </a:r>
          </a:p>
          <a:p>
            <a:pPr lvl="1"/>
            <a:r>
              <a:rPr lang="en-US" dirty="0" smtClean="0"/>
              <a:t>Registration</a:t>
            </a:r>
          </a:p>
          <a:p>
            <a:pPr lvl="1"/>
            <a:r>
              <a:rPr lang="en-US" dirty="0" smtClean="0"/>
              <a:t>Waiting Queue</a:t>
            </a:r>
          </a:p>
          <a:p>
            <a:pPr lvl="1"/>
            <a:r>
              <a:rPr lang="en-US" dirty="0" smtClean="0"/>
              <a:t>Room</a:t>
            </a:r>
            <a:r>
              <a:rPr lang="en-US" baseline="0" dirty="0" smtClean="0"/>
              <a:t> Assignment</a:t>
            </a:r>
          </a:p>
          <a:p>
            <a:pPr lvl="1"/>
            <a:r>
              <a:rPr lang="en-US" baseline="0" dirty="0" smtClean="0"/>
              <a:t>Primary Assessment RN</a:t>
            </a:r>
          </a:p>
          <a:p>
            <a:pPr lvl="1"/>
            <a:r>
              <a:rPr lang="en-US" baseline="0" dirty="0" smtClean="0"/>
              <a:t>Primary Assessment MD / PA</a:t>
            </a:r>
          </a:p>
          <a:p>
            <a:pPr lvl="1"/>
            <a:r>
              <a:rPr lang="en-US" baseline="0" dirty="0" smtClean="0"/>
              <a:t>Testing</a:t>
            </a:r>
          </a:p>
          <a:p>
            <a:pPr lvl="1"/>
            <a:r>
              <a:rPr lang="en-US" baseline="0" dirty="0" smtClean="0"/>
              <a:t>Treatment</a:t>
            </a:r>
          </a:p>
          <a:p>
            <a:pPr lvl="1"/>
            <a:r>
              <a:rPr lang="en-US" baseline="0" dirty="0" smtClean="0"/>
              <a:t>Reassessment (More Treatment / Testing Possible)</a:t>
            </a:r>
          </a:p>
          <a:p>
            <a:pPr lvl="1"/>
            <a:r>
              <a:rPr lang="en-US" baseline="0" dirty="0" smtClean="0"/>
              <a:t>Disposition Decision (Discharge / Admit)</a:t>
            </a:r>
          </a:p>
          <a:p>
            <a:pPr lvl="1"/>
            <a:r>
              <a:rPr lang="en-US" baseline="0" dirty="0" smtClean="0"/>
              <a:t>Discharge Patient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Adopting High Performance EMS Concepts in Healthcare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aseline="0" dirty="0" smtClean="0"/>
              <a:t>After Admission Processes</a:t>
            </a:r>
            <a:endParaRPr lang="en-US" dirty="0" smtClean="0"/>
          </a:p>
          <a:p>
            <a:pPr lvl="1"/>
            <a:r>
              <a:rPr lang="en-US" dirty="0" smtClean="0"/>
              <a:t>Room Status / Availability / Cleanliness</a:t>
            </a:r>
          </a:p>
          <a:p>
            <a:pPr lvl="1"/>
            <a:r>
              <a:rPr lang="en-US" dirty="0" smtClean="0"/>
              <a:t>RN Report ED to Floor</a:t>
            </a:r>
          </a:p>
          <a:p>
            <a:pPr lvl="1"/>
            <a:r>
              <a:rPr lang="en-US" dirty="0" smtClean="0"/>
              <a:t>Patient Transport</a:t>
            </a:r>
          </a:p>
          <a:p>
            <a:pPr lvl="1"/>
            <a:r>
              <a:rPr lang="en-US" dirty="0" smtClean="0"/>
              <a:t>RN</a:t>
            </a:r>
            <a:r>
              <a:rPr lang="en-US" baseline="0" dirty="0" smtClean="0"/>
              <a:t> Assessment</a:t>
            </a:r>
          </a:p>
          <a:p>
            <a:pPr lvl="1"/>
            <a:r>
              <a:rPr lang="en-US" baseline="0" dirty="0" smtClean="0"/>
              <a:t>MD Assessment</a:t>
            </a:r>
          </a:p>
          <a:p>
            <a:pPr lvl="1"/>
            <a:r>
              <a:rPr lang="en-US" dirty="0" smtClean="0"/>
              <a:t>Orders</a:t>
            </a:r>
          </a:p>
          <a:p>
            <a:pPr lvl="1"/>
            <a:r>
              <a:rPr lang="en-US" dirty="0" smtClean="0"/>
              <a:t>Testing</a:t>
            </a:r>
            <a:endParaRPr lang="en-US" baseline="0" dirty="0" smtClean="0"/>
          </a:p>
          <a:p>
            <a:pPr lvl="1"/>
            <a:r>
              <a:rPr lang="en-US" baseline="0" dirty="0" smtClean="0"/>
              <a:t>Nutrition</a:t>
            </a:r>
          </a:p>
          <a:p>
            <a:pPr lvl="1"/>
            <a:r>
              <a:rPr lang="en-US" dirty="0" smtClean="0"/>
              <a:t>Other Ancillary Services (Medical &amp; Customer Service)</a:t>
            </a:r>
            <a:endParaRPr lang="en-US" baseline="0" dirty="0" smtClean="0"/>
          </a:p>
          <a:p>
            <a:pPr lvl="1"/>
            <a:r>
              <a:rPr lang="en-US" baseline="0" dirty="0" smtClean="0"/>
              <a:t>Reassessment (MD / RN)</a:t>
            </a:r>
          </a:p>
          <a:p>
            <a:pPr lvl="1"/>
            <a:r>
              <a:rPr lang="en-US" dirty="0" smtClean="0"/>
              <a:t>Disposition Decision (Stay, Transfer, Discharge)</a:t>
            </a:r>
          </a:p>
          <a:p>
            <a:pPr lvl="1"/>
            <a:r>
              <a:rPr lang="en-US" dirty="0" smtClean="0"/>
              <a:t>Discharge Patient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Adopting High Performance EMS Concepts in Healthcare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Adoptable</a:t>
            </a:r>
            <a:r>
              <a:rPr lang="en-US" baseline="0" dirty="0" smtClean="0"/>
              <a:t> Best Practices</a:t>
            </a:r>
          </a:p>
          <a:p>
            <a:pPr lvl="1"/>
            <a:r>
              <a:rPr lang="en-US" dirty="0" smtClean="0"/>
              <a:t>Setting Service Reliability Standards</a:t>
            </a:r>
            <a:endParaRPr lang="en-US" baseline="0" dirty="0" smtClean="0"/>
          </a:p>
          <a:p>
            <a:pPr lvl="1"/>
            <a:r>
              <a:rPr lang="en-US" dirty="0" smtClean="0"/>
              <a:t>Temporal Demand Analysis</a:t>
            </a:r>
          </a:p>
          <a:p>
            <a:pPr lvl="1"/>
            <a:r>
              <a:rPr lang="en-US" dirty="0" smtClean="0"/>
              <a:t>Peak Load Staffing</a:t>
            </a:r>
          </a:p>
          <a:p>
            <a:pPr lvl="1"/>
            <a:r>
              <a:rPr lang="en-US" dirty="0" smtClean="0"/>
              <a:t>Centralized Command &amp; Control</a:t>
            </a:r>
          </a:p>
          <a:p>
            <a:pPr lvl="1"/>
            <a:r>
              <a:rPr lang="en-US" dirty="0" smtClean="0"/>
              <a:t>Centralized Data</a:t>
            </a:r>
            <a:r>
              <a:rPr lang="en-US" baseline="0" dirty="0" smtClean="0"/>
              <a:t> Collection &amp; Analysis</a:t>
            </a:r>
          </a:p>
          <a:p>
            <a:pPr lvl="1"/>
            <a:r>
              <a:rPr lang="en-US" baseline="0" dirty="0" smtClean="0"/>
              <a:t>Real-time System Reactivity</a:t>
            </a:r>
          </a:p>
          <a:p>
            <a:pPr lvl="1"/>
            <a:r>
              <a:rPr lang="en-US" dirty="0" smtClean="0"/>
              <a:t>Bi-annual Adjustments to Demand / Efficiency</a:t>
            </a:r>
          </a:p>
          <a:p>
            <a:pPr lvl="1"/>
            <a:r>
              <a:rPr lang="en-US" dirty="0" smtClean="0"/>
              <a:t>“Push Based” Systems Engineering of </a:t>
            </a:r>
            <a:r>
              <a:rPr lang="en-US" dirty="0" smtClean="0"/>
              <a:t>Practices</a:t>
            </a:r>
          </a:p>
          <a:p>
            <a:pPr lvl="1"/>
            <a:r>
              <a:rPr lang="en-US" dirty="0" smtClean="0"/>
              <a:t>Utilizing APL </a:t>
            </a:r>
            <a:r>
              <a:rPr lang="en-US" dirty="0" err="1" smtClean="0"/>
              <a:t>vs</a:t>
            </a:r>
            <a:r>
              <a:rPr lang="en-US" dirty="0" smtClean="0"/>
              <a:t> AVL Systems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Adopting High Performance EMS Concepts in</a:t>
            </a:r>
            <a:r>
              <a:rPr lang="en-US" baseline="0" dirty="0" smtClean="0"/>
              <a:t> Healthcare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Dramatically Improved Throughput </a:t>
            </a:r>
            <a:r>
              <a:rPr lang="en-US" dirty="0"/>
              <a:t>U</a:t>
            </a:r>
            <a:r>
              <a:rPr lang="en-US" dirty="0" smtClean="0"/>
              <a:t>sing </a:t>
            </a:r>
            <a:r>
              <a:rPr lang="en-US" dirty="0"/>
              <a:t>S</a:t>
            </a:r>
            <a:r>
              <a:rPr lang="en-US" dirty="0" smtClean="0"/>
              <a:t>ame or Less </a:t>
            </a:r>
            <a:r>
              <a:rPr lang="en-US" dirty="0"/>
              <a:t>S</a:t>
            </a:r>
            <a:r>
              <a:rPr lang="en-US" dirty="0" smtClean="0"/>
              <a:t>taffing</a:t>
            </a:r>
          </a:p>
          <a:p>
            <a:pPr lvl="1"/>
            <a:r>
              <a:rPr lang="en-US" dirty="0" smtClean="0"/>
              <a:t>Improved Customer Satisfaction</a:t>
            </a:r>
          </a:p>
          <a:p>
            <a:pPr lvl="1"/>
            <a:r>
              <a:rPr lang="en-US" dirty="0" smtClean="0"/>
              <a:t>Efficient and Effective Delivery of Care</a:t>
            </a:r>
          </a:p>
          <a:p>
            <a:pPr lvl="1"/>
            <a:r>
              <a:rPr lang="en-US" dirty="0" smtClean="0"/>
              <a:t>Improved Margins via Cost Reductions, Capitalizing on Lost Opportunity Revenue &amp; Revenue Improvement Through Increased Patient Volumes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Adopting High Performance EMS Concepts in</a:t>
            </a:r>
            <a:r>
              <a:rPr lang="en-US" baseline="0" dirty="0" smtClean="0"/>
              <a:t> Healthcare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Pitfalls</a:t>
            </a:r>
          </a:p>
          <a:p>
            <a:pPr lvl="1"/>
            <a:r>
              <a:rPr lang="en-US" dirty="0" smtClean="0"/>
              <a:t>Significant Change</a:t>
            </a:r>
          </a:p>
          <a:p>
            <a:pPr lvl="1"/>
            <a:r>
              <a:rPr lang="en-US" dirty="0" smtClean="0"/>
              <a:t>MD / RN Rejections of:</a:t>
            </a:r>
          </a:p>
          <a:p>
            <a:pPr lvl="2"/>
            <a:r>
              <a:rPr lang="en-US" dirty="0" smtClean="0"/>
              <a:t>Schedules</a:t>
            </a:r>
          </a:p>
          <a:p>
            <a:pPr lvl="2"/>
            <a:r>
              <a:rPr lang="en-US" dirty="0" smtClean="0"/>
              <a:t>Command &amp; Control</a:t>
            </a:r>
          </a:p>
          <a:p>
            <a:pPr lvl="2"/>
            <a:r>
              <a:rPr lang="en-US" dirty="0" smtClean="0"/>
              <a:t>Perceived Loss of Control</a:t>
            </a:r>
          </a:p>
          <a:p>
            <a:pPr lvl="1"/>
            <a:r>
              <a:rPr lang="en-US" dirty="0" smtClean="0"/>
              <a:t>Must be Combined With Clinical Standards That Balance Competing Interests</a:t>
            </a:r>
          </a:p>
          <a:p>
            <a:pPr lvl="1"/>
            <a:r>
              <a:rPr lang="en-US" dirty="0" smtClean="0"/>
              <a:t>Capital Layouts</a:t>
            </a:r>
          </a:p>
          <a:p>
            <a:pPr lvl="2"/>
            <a:r>
              <a:rPr lang="en-US" dirty="0" smtClean="0"/>
              <a:t>Software &amp; Hardware Must Be Created / Modified / Adapted</a:t>
            </a:r>
          </a:p>
          <a:p>
            <a:pPr lvl="2"/>
            <a:r>
              <a:rPr lang="en-US" dirty="0" smtClean="0"/>
              <a:t>Physical Plant Changes / Updates May be Necessary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aseline="0" dirty="0" smtClean="0"/>
              <a:t>Understanding High Performance 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Production Model Science &amp; Theory</a:t>
            </a:r>
            <a:r>
              <a:rPr lang="en-US" baseline="0" dirty="0" smtClean="0"/>
              <a:t> Applied to a Service </a:t>
            </a:r>
            <a:r>
              <a:rPr lang="en-US" baseline="0" dirty="0" smtClean="0"/>
              <a:t>Industry</a:t>
            </a:r>
          </a:p>
          <a:p>
            <a:r>
              <a:rPr lang="en-US" baseline="0" dirty="0" smtClean="0"/>
              <a:t>Enables Balancing of Patient Care, Employee Wellbeing &amp; Financial Stability in a Poor Economic Environment</a:t>
            </a:r>
            <a:endParaRPr lang="en-US" baseline="0" dirty="0" smtClean="0"/>
          </a:p>
          <a:p>
            <a:r>
              <a:rPr lang="en-US" dirty="0" smtClean="0"/>
              <a:t>Production Model EMS Theory:</a:t>
            </a:r>
          </a:p>
          <a:p>
            <a:pPr lvl="1"/>
            <a:r>
              <a:rPr lang="en-US" dirty="0" smtClean="0"/>
              <a:t>Service Demands ARE Predictable</a:t>
            </a:r>
          </a:p>
          <a:p>
            <a:pPr lvl="2"/>
            <a:r>
              <a:rPr lang="en-US" dirty="0" smtClean="0"/>
              <a:t>Temporal (When is the Demand - Time of Day and Day of Week)</a:t>
            </a:r>
          </a:p>
          <a:p>
            <a:pPr lvl="2"/>
            <a:r>
              <a:rPr lang="en-US" dirty="0" smtClean="0"/>
              <a:t>Geospatial (Where is the Demand)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</a:t>
            </a:r>
            <a:r>
              <a:rPr lang="en-US" baseline="0" dirty="0" smtClean="0"/>
              <a:t> High Performance 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Our “Product / Widget” is a Unit Hour</a:t>
            </a:r>
          </a:p>
          <a:p>
            <a:pPr lvl="1"/>
            <a:r>
              <a:rPr lang="en-US" dirty="0" smtClean="0"/>
              <a:t>Ambulance Available for One Hour</a:t>
            </a:r>
          </a:p>
          <a:p>
            <a:pPr lvl="2"/>
            <a:r>
              <a:rPr lang="en-US" dirty="0" smtClean="0"/>
              <a:t>Medical Staff</a:t>
            </a:r>
          </a:p>
          <a:p>
            <a:pPr lvl="2"/>
            <a:r>
              <a:rPr lang="en-US" dirty="0" smtClean="0"/>
              <a:t>Vehicles</a:t>
            </a:r>
          </a:p>
          <a:p>
            <a:pPr lvl="2"/>
            <a:r>
              <a:rPr lang="en-US" dirty="0" smtClean="0"/>
              <a:t>Supplies / Hardware</a:t>
            </a:r>
          </a:p>
          <a:p>
            <a:pPr lvl="2"/>
            <a:r>
              <a:rPr lang="en-US" dirty="0" smtClean="0"/>
              <a:t>Support Systems</a:t>
            </a:r>
          </a:p>
          <a:p>
            <a:pPr lvl="2"/>
            <a:r>
              <a:rPr lang="en-US" dirty="0" smtClean="0"/>
              <a:t>Administration</a:t>
            </a:r>
          </a:p>
          <a:p>
            <a:r>
              <a:rPr lang="en-US" dirty="0" smtClean="0"/>
              <a:t>Supply our Unit Hours Using Peak-Load Staffing to Meet Temporal Demand Curves Based on a Service Reliability Standard / </a:t>
            </a:r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Peak Load</a:t>
            </a:r>
            <a:r>
              <a:rPr lang="en-US" baseline="0" dirty="0" smtClean="0"/>
              <a:t> Staffing Model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</a:t>
            </a:r>
            <a:r>
              <a:rPr lang="en-US" baseline="0" dirty="0" smtClean="0"/>
              <a:t> High Performance 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Efficiency &amp; Effectiveness Drives Throughput</a:t>
            </a:r>
          </a:p>
          <a:p>
            <a:pPr lvl="1"/>
            <a:r>
              <a:rPr lang="en-US" dirty="0" smtClean="0"/>
              <a:t>Driven by Task Time / Call</a:t>
            </a:r>
            <a:r>
              <a:rPr lang="en-US" baseline="0" dirty="0" smtClean="0"/>
              <a:t> Segment Timeliness</a:t>
            </a:r>
          </a:p>
          <a:p>
            <a:pPr lvl="2"/>
            <a:r>
              <a:rPr lang="en-US" dirty="0" smtClean="0"/>
              <a:t>Call Processing Times</a:t>
            </a:r>
          </a:p>
          <a:p>
            <a:pPr lvl="2"/>
            <a:r>
              <a:rPr lang="en-US" dirty="0" smtClean="0"/>
              <a:t>Response Times</a:t>
            </a:r>
          </a:p>
          <a:p>
            <a:pPr lvl="2"/>
            <a:r>
              <a:rPr lang="en-US" dirty="0" smtClean="0"/>
              <a:t>On Scene Times</a:t>
            </a:r>
          </a:p>
          <a:p>
            <a:pPr lvl="2"/>
            <a:r>
              <a:rPr lang="en-US" dirty="0" smtClean="0"/>
              <a:t>Transport Times</a:t>
            </a:r>
          </a:p>
          <a:p>
            <a:pPr lvl="2"/>
            <a:r>
              <a:rPr lang="en-US" dirty="0" smtClean="0"/>
              <a:t>At Destination Times</a:t>
            </a:r>
          </a:p>
          <a:p>
            <a:pPr lvl="1"/>
            <a:r>
              <a:rPr lang="en-US" dirty="0" smtClean="0"/>
              <a:t>The Longer it Takes to Run an EMS Call The More Resources You Need to Meet a Service Reliability Standard</a:t>
            </a:r>
          </a:p>
          <a:p>
            <a:pPr lvl="1"/>
            <a:r>
              <a:rPr lang="en-US" dirty="0" smtClean="0"/>
              <a:t>The Shorter it Takes to Run an EMS Call the Less Resources You Need to Meet a Service Reliability Standard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High Performance 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Functions Performed Under a “Command</a:t>
            </a:r>
            <a:r>
              <a:rPr lang="en-US" baseline="0" dirty="0" smtClean="0"/>
              <a:t> &amp; Control” Structure using “Push Engineering”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“Pull Engineering”</a:t>
            </a:r>
          </a:p>
          <a:p>
            <a:pPr lvl="1"/>
            <a:r>
              <a:rPr lang="en-US" dirty="0" smtClean="0"/>
              <a:t>Controllers (Dispatchers) Make Key Process Decisions Regarding Resource Allocation and Usage and Collect Key Data for Metrics and Benchmarking</a:t>
            </a:r>
          </a:p>
          <a:p>
            <a:pPr lvl="1"/>
            <a:r>
              <a:rPr lang="en-US" dirty="0" smtClean="0"/>
              <a:t>Information Systems Used to Gauge Performance</a:t>
            </a:r>
            <a:r>
              <a:rPr lang="en-US" baseline="0" dirty="0" smtClean="0"/>
              <a:t> in Real Time</a:t>
            </a:r>
            <a:endParaRPr lang="en-US" dirty="0" smtClean="0"/>
          </a:p>
          <a:p>
            <a:pPr lvl="1"/>
            <a:r>
              <a:rPr lang="en-US" dirty="0" smtClean="0"/>
              <a:t>Clinicians Make All Clinical and Pathway Decisions</a:t>
            </a:r>
          </a:p>
          <a:p>
            <a:pPr lvl="1"/>
            <a:r>
              <a:rPr lang="en-US" dirty="0" smtClean="0"/>
              <a:t>Very Different then Fire or PD Model (Location of Command &amp; Control)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High Performance 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Collected is Used to Improve Efficiency and Effectiveness for ALL Processes and Sub-Processes in the System and is “Re-assessed” Every 6 Months in Order to Adapt to Changes in Demand or Improvements in Efficiency</a:t>
            </a:r>
          </a:p>
          <a:p>
            <a:pPr lvl="1"/>
            <a:r>
              <a:rPr lang="en-US" dirty="0" smtClean="0"/>
              <a:t>Supply Chain Adjustments</a:t>
            </a:r>
          </a:p>
          <a:p>
            <a:pPr lvl="2"/>
            <a:r>
              <a:rPr lang="en-US" dirty="0" smtClean="0"/>
              <a:t>Temporal</a:t>
            </a:r>
          </a:p>
          <a:p>
            <a:pPr lvl="2"/>
            <a:r>
              <a:rPr lang="en-US" dirty="0" smtClean="0"/>
              <a:t>Geospatial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Adopting High Performance EMS Concepts in Healthcare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Strong Similarities in Most Key </a:t>
            </a:r>
            <a:r>
              <a:rPr lang="en-US" dirty="0" smtClean="0"/>
              <a:t>Areas</a:t>
            </a:r>
            <a:endParaRPr lang="en-US" dirty="0" smtClean="0"/>
          </a:p>
          <a:p>
            <a:r>
              <a:rPr lang="en-US" dirty="0" smtClean="0"/>
              <a:t>Strong Evidence That ER Demand is Predictable and Follows EMS Demand Curves</a:t>
            </a:r>
          </a:p>
          <a:p>
            <a:r>
              <a:rPr lang="en-US" dirty="0" smtClean="0"/>
              <a:t>Allows us to Hypothesize That Other Patient Service Demands are Also Predictable Based on ER Demand Patterns and Admitted Patient Census :</a:t>
            </a:r>
          </a:p>
          <a:p>
            <a:pPr lvl="1"/>
            <a:r>
              <a:rPr lang="en-US" dirty="0" smtClean="0"/>
              <a:t>Lab</a:t>
            </a:r>
          </a:p>
          <a:p>
            <a:pPr lvl="1"/>
            <a:r>
              <a:rPr lang="en-US" dirty="0" smtClean="0"/>
              <a:t>X-Ray / CT</a:t>
            </a:r>
          </a:p>
          <a:p>
            <a:pPr lvl="1"/>
            <a:r>
              <a:rPr lang="en-US" dirty="0" smtClean="0"/>
              <a:t>Consulting Medical Groups</a:t>
            </a:r>
          </a:p>
          <a:p>
            <a:pPr lvl="1"/>
            <a:r>
              <a:rPr lang="en-US" dirty="0" smtClean="0"/>
              <a:t>Food Services</a:t>
            </a:r>
          </a:p>
          <a:p>
            <a:pPr lvl="1"/>
            <a:r>
              <a:rPr lang="en-US" dirty="0" smtClean="0"/>
              <a:t>Housekeeping</a:t>
            </a:r>
          </a:p>
          <a:p>
            <a:pPr lvl="0"/>
            <a:r>
              <a:rPr lang="en-US" dirty="0" smtClean="0"/>
              <a:t>Substantial “Push” Based System Design Improvement Opportunities</a:t>
            </a:r>
          </a:p>
          <a:p>
            <a:pPr lvl="0"/>
            <a:r>
              <a:rPr lang="en-US" dirty="0" smtClean="0"/>
              <a:t>No Command &amp; Control / Processes </a:t>
            </a:r>
            <a:r>
              <a:rPr lang="en-US" dirty="0" err="1" smtClean="0"/>
              <a:t>Siloed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Adopting High</a:t>
            </a:r>
            <a:r>
              <a:rPr lang="en-US" baseline="0" dirty="0" smtClean="0"/>
              <a:t> Performance EMS Concepts in Healthcare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Patient Clinical Pathway Dictates Approach:</a:t>
            </a:r>
          </a:p>
          <a:p>
            <a:pPr lvl="1"/>
            <a:r>
              <a:rPr lang="en-US" dirty="0" smtClean="0"/>
              <a:t>ER Walk In/EMS Admission: Discharged from ED</a:t>
            </a:r>
          </a:p>
          <a:p>
            <a:pPr lvl="1"/>
            <a:r>
              <a:rPr lang="en-US" dirty="0" smtClean="0"/>
              <a:t>ER Walk In/EMS Admission: Admitted</a:t>
            </a:r>
          </a:p>
          <a:p>
            <a:pPr lvl="1"/>
            <a:r>
              <a:rPr lang="en-US" dirty="0" smtClean="0"/>
              <a:t>ED / Direct Patient Transfer:</a:t>
            </a:r>
            <a:r>
              <a:rPr lang="en-US" baseline="0" dirty="0" smtClean="0"/>
              <a:t> Admitted</a:t>
            </a:r>
          </a:p>
          <a:p>
            <a:pPr lvl="1"/>
            <a:r>
              <a:rPr lang="en-US" dirty="0" smtClean="0"/>
              <a:t>ED Patient Transfer: Discharged</a:t>
            </a:r>
          </a:p>
          <a:p>
            <a:r>
              <a:rPr lang="en-US" dirty="0" smtClean="0"/>
              <a:t>Pathway Processes</a:t>
            </a:r>
          </a:p>
          <a:p>
            <a:pPr lvl="1"/>
            <a:r>
              <a:rPr lang="en-US" dirty="0" smtClean="0"/>
              <a:t>Before Admission (Registration / ER)</a:t>
            </a:r>
          </a:p>
          <a:p>
            <a:pPr lvl="2"/>
            <a:r>
              <a:rPr lang="en-US" dirty="0" smtClean="0"/>
              <a:t>Highly Contained &amp; Limited Span of Control</a:t>
            </a:r>
          </a:p>
          <a:p>
            <a:pPr lvl="2"/>
            <a:r>
              <a:rPr lang="en-US" dirty="0" smtClean="0"/>
              <a:t>Minimal Silo Effect</a:t>
            </a:r>
          </a:p>
          <a:p>
            <a:pPr lvl="1"/>
            <a:r>
              <a:rPr lang="en-US" dirty="0" smtClean="0"/>
              <a:t>After Admission (Admissions / Floor / Unit)</a:t>
            </a:r>
          </a:p>
          <a:p>
            <a:pPr lvl="2"/>
            <a:r>
              <a:rPr lang="en-US" baseline="0" dirty="0" smtClean="0"/>
              <a:t>Poorly Contained &amp; Large Span of Control</a:t>
            </a:r>
          </a:p>
          <a:p>
            <a:pPr lvl="2"/>
            <a:r>
              <a:rPr lang="en-US" dirty="0" smtClean="0"/>
              <a:t>Substantial Silo Effect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313</TotalTime>
  <Words>713</Words>
  <Application>Microsoft Office PowerPoint</Application>
  <PresentationFormat>On-screen Show (4:3)</PresentationFormat>
  <Paragraphs>119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High Performance EMS Concepts for Healthcare</vt:lpstr>
      <vt:lpstr>Understanding High Performance EMS </vt:lpstr>
      <vt:lpstr>Understanding High Performance EMS</vt:lpstr>
      <vt:lpstr>Peak Load Staffing Model</vt:lpstr>
      <vt:lpstr>Understanding High Performance EMS</vt:lpstr>
      <vt:lpstr>Understanding High Performance EMS</vt:lpstr>
      <vt:lpstr>Understanding High Performance EMS</vt:lpstr>
      <vt:lpstr>Adopting High Performance EMS Concepts in Healthcare</vt:lpstr>
      <vt:lpstr>Adopting High Performance EMS Concepts in Healthcare</vt:lpstr>
      <vt:lpstr>Adopting High Performance EMS Concepts in Healthcare</vt:lpstr>
      <vt:lpstr>Adopting High Performance EMS Concepts in Healthcare</vt:lpstr>
      <vt:lpstr>Adopting High Performance EMS Concepts in Healthcare</vt:lpstr>
      <vt:lpstr>Adopting High Performance EMS Concepts in Healthcare</vt:lpstr>
      <vt:lpstr>Adopting High Performance EMS Concepts in Healthcare</vt:lpstr>
    </vt:vector>
  </TitlesOfParts>
  <Company>Washko &amp; Associates,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Performance EMS Concepts for Healthcare</dc:title>
  <dc:creator>Jonathan D. Washko</dc:creator>
  <cp:lastModifiedBy>Jonathan D. Washko</cp:lastModifiedBy>
  <cp:revision>16</cp:revision>
  <dcterms:created xsi:type="dcterms:W3CDTF">2008-10-13T18:53:42Z</dcterms:created>
  <dcterms:modified xsi:type="dcterms:W3CDTF">2008-10-14T00:18:03Z</dcterms:modified>
</cp:coreProperties>
</file>