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sldIdLst>
    <p:sldId id="256" r:id="rId3"/>
    <p:sldId id="289" r:id="rId4"/>
    <p:sldId id="290" r:id="rId5"/>
    <p:sldId id="291" r:id="rId6"/>
    <p:sldId id="315" r:id="rId7"/>
    <p:sldId id="257" r:id="rId8"/>
    <p:sldId id="258" r:id="rId9"/>
    <p:sldId id="259" r:id="rId10"/>
    <p:sldId id="270" r:id="rId11"/>
    <p:sldId id="260" r:id="rId12"/>
    <p:sldId id="311" r:id="rId13"/>
    <p:sldId id="316" r:id="rId14"/>
    <p:sldId id="271" r:id="rId15"/>
    <p:sldId id="272" r:id="rId16"/>
    <p:sldId id="273" r:id="rId17"/>
    <p:sldId id="274" r:id="rId18"/>
    <p:sldId id="275" r:id="rId19"/>
    <p:sldId id="276" r:id="rId20"/>
    <p:sldId id="277" r:id="rId21"/>
    <p:sldId id="281" r:id="rId22"/>
    <p:sldId id="331" r:id="rId23"/>
    <p:sldId id="310" r:id="rId24"/>
    <p:sldId id="312" r:id="rId25"/>
    <p:sldId id="313" r:id="rId26"/>
    <p:sldId id="278" r:id="rId27"/>
    <p:sldId id="300" r:id="rId28"/>
    <p:sldId id="282" r:id="rId29"/>
    <p:sldId id="284" r:id="rId30"/>
    <p:sldId id="285" r:id="rId31"/>
    <p:sldId id="332" r:id="rId32"/>
    <p:sldId id="268" r:id="rId33"/>
    <p:sldId id="333" r:id="rId34"/>
    <p:sldId id="295" r:id="rId35"/>
    <p:sldId id="287" r:id="rId36"/>
    <p:sldId id="288" r:id="rId37"/>
    <p:sldId id="286" r:id="rId38"/>
    <p:sldId id="293" r:id="rId39"/>
    <p:sldId id="294" r:id="rId40"/>
    <p:sldId id="296" r:id="rId41"/>
    <p:sldId id="297" r:id="rId42"/>
    <p:sldId id="292" r:id="rId43"/>
    <p:sldId id="298" r:id="rId44"/>
    <p:sldId id="299" r:id="rId45"/>
    <p:sldId id="267" r:id="rId46"/>
    <p:sldId id="301" r:id="rId47"/>
    <p:sldId id="302" r:id="rId48"/>
    <p:sldId id="319" r:id="rId49"/>
    <p:sldId id="320" r:id="rId50"/>
    <p:sldId id="317" r:id="rId51"/>
    <p:sldId id="318" r:id="rId52"/>
    <p:sldId id="321" r:id="rId53"/>
    <p:sldId id="283" r:id="rId54"/>
    <p:sldId id="303" r:id="rId55"/>
    <p:sldId id="304" r:id="rId56"/>
    <p:sldId id="322" r:id="rId57"/>
    <p:sldId id="323" r:id="rId58"/>
    <p:sldId id="324" r:id="rId59"/>
    <p:sldId id="325" r:id="rId60"/>
    <p:sldId id="326" r:id="rId61"/>
    <p:sldId id="262" r:id="rId62"/>
    <p:sldId id="305" r:id="rId63"/>
    <p:sldId id="307" r:id="rId64"/>
    <p:sldId id="308" r:id="rId65"/>
    <p:sldId id="327" r:id="rId66"/>
    <p:sldId id="309" r:id="rId67"/>
    <p:sldId id="328" r:id="rId68"/>
    <p:sldId id="329" r:id="rId69"/>
    <p:sldId id="263" r:id="rId70"/>
    <p:sldId id="330" r:id="rId7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1" autoAdjust="0"/>
    <p:restoredTop sz="86385" autoAdjust="0"/>
  </p:normalViewPr>
  <p:slideViewPr>
    <p:cSldViewPr>
      <p:cViewPr varScale="1">
        <p:scale>
          <a:sx n="77" d="100"/>
          <a:sy n="77" d="100"/>
        </p:scale>
        <p:origin x="-1152" y="-84"/>
      </p:cViewPr>
      <p:guideLst>
        <p:guide orient="horz" pos="2160"/>
        <p:guide pos="2880"/>
      </p:guideLst>
    </p:cSldViewPr>
  </p:slideViewPr>
  <p:outlineViewPr>
    <p:cViewPr>
      <p:scale>
        <a:sx n="33" d="100"/>
        <a:sy n="33" d="100"/>
      </p:scale>
      <p:origin x="0" y="4382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90374C-FE49-4AEC-9594-D8253E0B069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D1BC68-F5CF-4B30-B2FA-FE46B1C1143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15AF26-F82C-49FD-9A63-A1120E66D89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54E53B-F878-4540-A1FC-5828E9B9FBB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828BC1-09B6-439D-8C81-8DBDFA2CD84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C643BE-824A-47C4-9DCD-7D9EC15CF8D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2743200"/>
            <a:ext cx="40767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2743200"/>
            <a:ext cx="4076700" cy="3382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955094-1E55-4028-AC7C-3AF7E42F228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61FAB2-7CED-4D8D-889F-2816470C56B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A49E428-4F5B-4881-967E-2BF79E6C0E2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A0FF000-8960-452E-8D60-67DFC9BD5FC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6D0502-723A-453C-8B6E-5C670E38673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2E843B-BF41-4DC9-8E04-0EDF1D0D82B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E4C0AFD-CADD-492C-BBFA-7C2B6E4BB03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6D8D73-4F4F-4712-B65B-B0B061DE0EF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447800"/>
            <a:ext cx="2076450" cy="4678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447800"/>
            <a:ext cx="6076950" cy="4678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FB1E4-92D3-4A8A-9F8A-1F077CC152A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26854A-0163-41B3-9E62-EA7A11187C0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12AC96-EC6E-4D5B-84A0-B4498467E9A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DFB1C56-E300-4161-B796-4A2F255FA5A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7B7EC31-FC56-4923-A591-F5AD0DDA565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381C509-3245-4FA0-8C4F-BA566EE5478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7D4495-846F-4F34-8F96-402188C4FE2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0F6197-718E-494C-B51C-107197DD518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8976469-61A2-4BD3-AA8B-B987D506ED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381000" y="1447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381000" y="2743200"/>
            <a:ext cx="8305800" cy="3382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3822B65-56A7-4B59-8FB7-7F27618780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hyperlink" Target="mailto:jwashko@nshs.edu"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ctrTitle"/>
          </p:nvPr>
        </p:nvSpPr>
        <p:spPr>
          <a:xfrm>
            <a:off x="838200" y="2720975"/>
            <a:ext cx="7772400" cy="1470025"/>
          </a:xfrm>
        </p:spPr>
        <p:txBody>
          <a:bodyPr/>
          <a:lstStyle/>
          <a:p>
            <a:pPr eaLnBrk="1" hangingPunct="1"/>
            <a:r>
              <a:rPr lang="en-US" smtClean="0"/>
              <a:t>Best Practices in EMS</a:t>
            </a:r>
          </a:p>
        </p:txBody>
      </p:sp>
      <p:sp>
        <p:nvSpPr>
          <p:cNvPr id="25602" name="Rectangle 3"/>
          <p:cNvSpPr>
            <a:spLocks noGrp="1" noChangeArrowheads="1"/>
          </p:cNvSpPr>
          <p:nvPr>
            <p:ph type="subTitle" idx="1"/>
          </p:nvPr>
        </p:nvSpPr>
        <p:spPr>
          <a:xfrm>
            <a:off x="914400" y="3733800"/>
            <a:ext cx="7315200" cy="685800"/>
          </a:xfrm>
        </p:spPr>
        <p:txBody>
          <a:bodyPr/>
          <a:lstStyle/>
          <a:p>
            <a:pPr eaLnBrk="1" hangingPunct="1"/>
            <a:r>
              <a:rPr lang="en-US" sz="2800" smtClean="0"/>
              <a:t>Part Duex – In High Definition</a:t>
            </a:r>
          </a:p>
        </p:txBody>
      </p:sp>
      <p:sp>
        <p:nvSpPr>
          <p:cNvPr id="25603" name="TextBox 5"/>
          <p:cNvSpPr txBox="1">
            <a:spLocks noChangeArrowheads="1"/>
          </p:cNvSpPr>
          <p:nvPr/>
        </p:nvSpPr>
        <p:spPr bwMode="auto">
          <a:xfrm>
            <a:off x="1447800" y="4648200"/>
            <a:ext cx="6989763" cy="1477963"/>
          </a:xfrm>
          <a:prstGeom prst="rect">
            <a:avLst/>
          </a:prstGeom>
          <a:noFill/>
          <a:ln w="9525">
            <a:noFill/>
            <a:miter lim="800000"/>
            <a:headEnd/>
            <a:tailEnd/>
          </a:ln>
        </p:spPr>
        <p:txBody>
          <a:bodyPr wrap="none">
            <a:spAutoFit/>
          </a:bodyPr>
          <a:lstStyle/>
          <a:p>
            <a:pPr algn="ctr"/>
            <a:r>
              <a:rPr lang="en-US" b="1"/>
              <a:t>Jonathan D. Washko, BS-EMSA, NREMT-P, AEMD</a:t>
            </a:r>
          </a:p>
          <a:p>
            <a:pPr algn="ctr"/>
            <a:r>
              <a:rPr lang="en-US"/>
              <a:t>Assistant Vice President – Center for Emergency Medical Services</a:t>
            </a:r>
          </a:p>
          <a:p>
            <a:pPr algn="ctr"/>
            <a:r>
              <a:rPr lang="en-US"/>
              <a:t>North Shore – LIJ Health System</a:t>
            </a:r>
          </a:p>
          <a:p>
            <a:pPr algn="ctr"/>
            <a:r>
              <a:rPr lang="en-US"/>
              <a:t>President &amp; CEO – Washko &amp; Associates, LLC</a:t>
            </a:r>
          </a:p>
          <a:p>
            <a:pPr algn="ctr"/>
            <a:r>
              <a:rPr lang="en-US"/>
              <a:t>Partner &amp; Shareholder – FirstWatch, LLC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76200" y="838200"/>
            <a:ext cx="8229600" cy="1143000"/>
          </a:xfrm>
        </p:spPr>
        <p:txBody>
          <a:bodyPr/>
          <a:lstStyle/>
          <a:p>
            <a:pPr eaLnBrk="1" hangingPunct="1"/>
            <a:r>
              <a:rPr lang="en-US" smtClean="0"/>
              <a:t>Best Practices – Shared</a:t>
            </a:r>
          </a:p>
        </p:txBody>
      </p:sp>
      <p:sp>
        <p:nvSpPr>
          <p:cNvPr id="34818" name="Content Placeholder 2"/>
          <p:cNvSpPr>
            <a:spLocks noGrp="1"/>
          </p:cNvSpPr>
          <p:nvPr>
            <p:ph idx="1"/>
          </p:nvPr>
        </p:nvSpPr>
        <p:spPr>
          <a:xfrm>
            <a:off x="381000" y="1905000"/>
            <a:ext cx="8305800" cy="4144963"/>
          </a:xfrm>
        </p:spPr>
        <p:txBody>
          <a:bodyPr/>
          <a:lstStyle/>
          <a:p>
            <a:pPr eaLnBrk="1" hangingPunct="1"/>
            <a:r>
              <a:rPr lang="en-US" sz="2800" smtClean="0"/>
              <a:t>Successful EMS Agency Common Denominators</a:t>
            </a:r>
          </a:p>
          <a:p>
            <a:pPr lvl="1" eaLnBrk="1" hangingPunct="1"/>
            <a:r>
              <a:rPr lang="en-US" sz="2400" smtClean="0"/>
              <a:t>Customer Service</a:t>
            </a:r>
          </a:p>
          <a:p>
            <a:pPr lvl="1" eaLnBrk="1" hangingPunct="1"/>
            <a:r>
              <a:rPr lang="en-US" sz="2400" smtClean="0"/>
              <a:t>Employee Well-being</a:t>
            </a:r>
          </a:p>
          <a:p>
            <a:pPr eaLnBrk="1" hangingPunct="1"/>
            <a:r>
              <a:rPr lang="en-US" sz="2800" smtClean="0"/>
              <a:t>Safety &amp; Risk Management</a:t>
            </a:r>
          </a:p>
          <a:p>
            <a:pPr eaLnBrk="1" hangingPunct="1"/>
            <a:r>
              <a:rPr lang="en-US" sz="2800" smtClean="0"/>
              <a:t>Human Resources</a:t>
            </a:r>
          </a:p>
          <a:p>
            <a:pPr eaLnBrk="1" hangingPunct="1"/>
            <a:r>
              <a:rPr lang="en-US" sz="2800" smtClean="0"/>
              <a:t>Information Technology (my favorite and always something new to talk about)</a:t>
            </a:r>
          </a:p>
        </p:txBody>
      </p:sp>
      <p:pic>
        <p:nvPicPr>
          <p:cNvPr id="34819" name="Picture 3"/>
          <p:cNvPicPr>
            <a:picLocks noChangeAspect="1"/>
          </p:cNvPicPr>
          <p:nvPr/>
        </p:nvPicPr>
        <p:blipFill>
          <a:blip r:embed="rId2"/>
          <a:srcRect/>
          <a:stretch>
            <a:fillRect/>
          </a:stretch>
        </p:blipFill>
        <p:spPr bwMode="auto">
          <a:xfrm>
            <a:off x="5867400" y="2667000"/>
            <a:ext cx="21336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381000" y="2133600"/>
            <a:ext cx="8229600" cy="1143000"/>
          </a:xfrm>
        </p:spPr>
        <p:txBody>
          <a:bodyPr/>
          <a:lstStyle/>
          <a:p>
            <a:pPr eaLnBrk="1" hangingPunct="1"/>
            <a:r>
              <a:rPr lang="en-US" smtClean="0"/>
              <a:t>Successful EMS Agency</a:t>
            </a:r>
            <a:br>
              <a:rPr lang="en-US" smtClean="0"/>
            </a:br>
            <a:r>
              <a:rPr lang="en-US" smtClean="0"/>
              <a:t> Common Denominators</a:t>
            </a:r>
          </a:p>
        </p:txBody>
      </p:sp>
      <p:pic>
        <p:nvPicPr>
          <p:cNvPr id="35842" name="Picture 2"/>
          <p:cNvPicPr>
            <a:picLocks noChangeAspect="1"/>
          </p:cNvPicPr>
          <p:nvPr/>
        </p:nvPicPr>
        <p:blipFill>
          <a:blip r:embed="rId2"/>
          <a:srcRect/>
          <a:stretch>
            <a:fillRect/>
          </a:stretch>
        </p:blipFill>
        <p:spPr bwMode="auto">
          <a:xfrm>
            <a:off x="2895600" y="3733800"/>
            <a:ext cx="3608388"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76200" y="1066800"/>
            <a:ext cx="8229600" cy="1143000"/>
          </a:xfrm>
        </p:spPr>
        <p:txBody>
          <a:bodyPr/>
          <a:lstStyle/>
          <a:p>
            <a:pPr eaLnBrk="1" hangingPunct="1"/>
            <a:r>
              <a:rPr lang="en-US" smtClean="0"/>
              <a:t>Successful EMS Agency Common Denominators</a:t>
            </a:r>
          </a:p>
        </p:txBody>
      </p:sp>
      <p:sp>
        <p:nvSpPr>
          <p:cNvPr id="36866" name="Content Placeholder 2"/>
          <p:cNvSpPr>
            <a:spLocks noGrp="1"/>
          </p:cNvSpPr>
          <p:nvPr>
            <p:ph idx="1"/>
          </p:nvPr>
        </p:nvSpPr>
        <p:spPr>
          <a:xfrm>
            <a:off x="381000" y="2514600"/>
            <a:ext cx="8305800" cy="3382963"/>
          </a:xfrm>
        </p:spPr>
        <p:txBody>
          <a:bodyPr/>
          <a:lstStyle/>
          <a:p>
            <a:pPr eaLnBrk="1" hangingPunct="1"/>
            <a:r>
              <a:rPr lang="en-US" smtClean="0"/>
              <a:t>Leverage many of the pragmatic / tangible programs and methodologies discussed in </a:t>
            </a:r>
            <a:r>
              <a:rPr lang="en-US" b="1" i="1" smtClean="0"/>
              <a:t>Best Practices - Part One </a:t>
            </a:r>
            <a:endParaRPr lang="en-US" smtClean="0"/>
          </a:p>
          <a:p>
            <a:pPr eaLnBrk="1" hangingPunct="1"/>
            <a:r>
              <a:rPr lang="en-US" smtClean="0"/>
              <a:t>Also embrace the concept of the EMS Success Triad</a:t>
            </a:r>
          </a:p>
          <a:p>
            <a:pPr lvl="1" eaLnBrk="1" hangingPunct="1"/>
            <a:r>
              <a:rPr lang="en-US" smtClean="0"/>
              <a:t>Whether you call it this or not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76200" y="533400"/>
            <a:ext cx="8229600" cy="1143000"/>
          </a:xfrm>
        </p:spPr>
        <p:txBody>
          <a:bodyPr/>
          <a:lstStyle/>
          <a:p>
            <a:pPr eaLnBrk="1" hangingPunct="1"/>
            <a:r>
              <a:rPr lang="en-US" smtClean="0"/>
              <a:t>EMS Success Triad</a:t>
            </a:r>
          </a:p>
        </p:txBody>
      </p:sp>
      <p:sp>
        <p:nvSpPr>
          <p:cNvPr id="37890" name="Content Placeholder 2"/>
          <p:cNvSpPr>
            <a:spLocks noGrp="1"/>
          </p:cNvSpPr>
          <p:nvPr>
            <p:ph idx="1"/>
          </p:nvPr>
        </p:nvSpPr>
        <p:spPr>
          <a:xfrm>
            <a:off x="457200" y="1570038"/>
            <a:ext cx="8305800" cy="4830762"/>
          </a:xfrm>
        </p:spPr>
        <p:txBody>
          <a:bodyPr/>
          <a:lstStyle/>
          <a:p>
            <a:pPr eaLnBrk="1" hangingPunct="1"/>
            <a:r>
              <a:rPr lang="en-US" smtClean="0"/>
              <a:t>Balancing of </a:t>
            </a:r>
          </a:p>
          <a:p>
            <a:pPr lvl="1" eaLnBrk="1" hangingPunct="1"/>
            <a:r>
              <a:rPr lang="en-US" b="1" smtClean="0"/>
              <a:t>Patient Care</a:t>
            </a:r>
          </a:p>
          <a:p>
            <a:pPr lvl="2" eaLnBrk="1" hangingPunct="1"/>
            <a:r>
              <a:rPr lang="en-US" smtClean="0"/>
              <a:t>Clinical sophistication</a:t>
            </a:r>
          </a:p>
          <a:p>
            <a:pPr lvl="2" eaLnBrk="1" hangingPunct="1"/>
            <a:r>
              <a:rPr lang="en-US" b="1" i="1" smtClean="0">
                <a:solidFill>
                  <a:srgbClr val="FF0000"/>
                </a:solidFill>
              </a:rPr>
              <a:t>***Customer Service</a:t>
            </a:r>
          </a:p>
          <a:p>
            <a:pPr lvl="1" eaLnBrk="1" hangingPunct="1"/>
            <a:r>
              <a:rPr lang="en-US" b="1" smtClean="0"/>
              <a:t>Employee Well-being</a:t>
            </a:r>
          </a:p>
          <a:p>
            <a:pPr lvl="2" eaLnBrk="1" hangingPunct="1"/>
            <a:r>
              <a:rPr lang="en-US" smtClean="0"/>
              <a:t>Compensation</a:t>
            </a:r>
          </a:p>
          <a:p>
            <a:pPr lvl="2" eaLnBrk="1" hangingPunct="1"/>
            <a:r>
              <a:rPr lang="en-US" b="1" i="1" smtClean="0">
                <a:solidFill>
                  <a:srgbClr val="FF0000"/>
                </a:solidFill>
              </a:rPr>
              <a:t>***Health / safety / welfare</a:t>
            </a:r>
          </a:p>
          <a:p>
            <a:pPr lvl="1" eaLnBrk="1" hangingPunct="1"/>
            <a:r>
              <a:rPr lang="en-US" b="1" smtClean="0"/>
              <a:t>Financial Stability</a:t>
            </a:r>
          </a:p>
          <a:p>
            <a:pPr lvl="2" eaLnBrk="1" hangingPunct="1"/>
            <a:r>
              <a:rPr lang="en-US" smtClean="0"/>
              <a:t>Properly designed service delivery system</a:t>
            </a:r>
          </a:p>
          <a:p>
            <a:pPr lvl="2" eaLnBrk="1" hangingPunct="1"/>
            <a:r>
              <a:rPr lang="en-US" smtClean="0"/>
              <a:t>Revenue maximization</a:t>
            </a:r>
          </a:p>
        </p:txBody>
      </p:sp>
      <p:pic>
        <p:nvPicPr>
          <p:cNvPr id="37891" name="Picture 3"/>
          <p:cNvPicPr>
            <a:picLocks noChangeAspect="1"/>
          </p:cNvPicPr>
          <p:nvPr/>
        </p:nvPicPr>
        <p:blipFill>
          <a:blip r:embed="rId2"/>
          <a:srcRect/>
          <a:stretch>
            <a:fillRect/>
          </a:stretch>
        </p:blipFill>
        <p:spPr bwMode="auto">
          <a:xfrm>
            <a:off x="5926138" y="3119438"/>
            <a:ext cx="2684462" cy="2138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304800" y="609600"/>
            <a:ext cx="8229600" cy="1143000"/>
          </a:xfrm>
        </p:spPr>
        <p:txBody>
          <a:bodyPr/>
          <a:lstStyle/>
          <a:p>
            <a:pPr eaLnBrk="1" hangingPunct="1"/>
            <a:r>
              <a:rPr lang="en-US" smtClean="0"/>
              <a:t>Customer Service</a:t>
            </a:r>
          </a:p>
        </p:txBody>
      </p:sp>
      <p:sp>
        <p:nvSpPr>
          <p:cNvPr id="38914" name="Content Placeholder 2"/>
          <p:cNvSpPr>
            <a:spLocks noGrp="1"/>
          </p:cNvSpPr>
          <p:nvPr>
            <p:ph idx="1"/>
          </p:nvPr>
        </p:nvSpPr>
        <p:spPr>
          <a:xfrm>
            <a:off x="381000" y="1828800"/>
            <a:ext cx="8305800" cy="4191000"/>
          </a:xfrm>
        </p:spPr>
        <p:txBody>
          <a:bodyPr/>
          <a:lstStyle/>
          <a:p>
            <a:pPr eaLnBrk="1" hangingPunct="1"/>
            <a:r>
              <a:rPr lang="en-US" smtClean="0"/>
              <a:t>What do our customers truly care about?</a:t>
            </a:r>
          </a:p>
          <a:p>
            <a:pPr lvl="1" eaLnBrk="1" hangingPunct="1"/>
            <a:r>
              <a:rPr lang="en-US" smtClean="0"/>
              <a:t>On time performance / timeliness</a:t>
            </a:r>
          </a:p>
          <a:p>
            <a:pPr lvl="1" eaLnBrk="1" hangingPunct="1"/>
            <a:r>
              <a:rPr lang="en-US" smtClean="0"/>
              <a:t>Service reliability &amp; consistency</a:t>
            </a:r>
          </a:p>
          <a:p>
            <a:pPr lvl="1" eaLnBrk="1" hangingPunct="1"/>
            <a:r>
              <a:rPr lang="en-US" smtClean="0"/>
              <a:t>Look &amp; feel of providers</a:t>
            </a:r>
          </a:p>
          <a:p>
            <a:pPr lvl="1" eaLnBrk="1" hangingPunct="1"/>
            <a:r>
              <a:rPr lang="en-US" smtClean="0"/>
              <a:t>Professionalism of interaction (bedside manner)</a:t>
            </a:r>
          </a:p>
          <a:p>
            <a:pPr lvl="1" eaLnBrk="1" hangingPunct="1"/>
            <a:r>
              <a:rPr lang="en-US" smtClean="0"/>
              <a:t>Ride comfort in back of ambulance</a:t>
            </a:r>
          </a:p>
          <a:p>
            <a:pPr lvl="1" eaLnBrk="1" hangingPunct="1"/>
            <a:r>
              <a:rPr lang="en-US" smtClean="0"/>
              <a:t>Ambulance cleanliness and organization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381000" y="609600"/>
            <a:ext cx="8229600" cy="1143000"/>
          </a:xfrm>
        </p:spPr>
        <p:txBody>
          <a:bodyPr/>
          <a:lstStyle/>
          <a:p>
            <a:pPr eaLnBrk="1" hangingPunct="1"/>
            <a:r>
              <a:rPr lang="en-US" smtClean="0"/>
              <a:t>Customer Service</a:t>
            </a:r>
          </a:p>
        </p:txBody>
      </p:sp>
      <p:sp>
        <p:nvSpPr>
          <p:cNvPr id="39938" name="Content Placeholder 2"/>
          <p:cNvSpPr>
            <a:spLocks noGrp="1"/>
          </p:cNvSpPr>
          <p:nvPr>
            <p:ph idx="1"/>
          </p:nvPr>
        </p:nvSpPr>
        <p:spPr>
          <a:xfrm>
            <a:off x="381000" y="1752600"/>
            <a:ext cx="8305800" cy="4419600"/>
          </a:xfrm>
        </p:spPr>
        <p:txBody>
          <a:bodyPr/>
          <a:lstStyle/>
          <a:p>
            <a:pPr eaLnBrk="1" hangingPunct="1"/>
            <a:r>
              <a:rPr lang="en-US" smtClean="0"/>
              <a:t>But you forgot clinical…</a:t>
            </a:r>
          </a:p>
          <a:p>
            <a:pPr lvl="1" eaLnBrk="1" hangingPunct="1"/>
            <a:r>
              <a:rPr lang="en-US" smtClean="0"/>
              <a:t>Remember most patients assume they will receive good clinical care</a:t>
            </a:r>
          </a:p>
          <a:p>
            <a:pPr lvl="1" eaLnBrk="1" hangingPunct="1"/>
            <a:r>
              <a:rPr lang="en-US" smtClean="0"/>
              <a:t>Have no other frame of reference other than customer service related experiences</a:t>
            </a:r>
          </a:p>
          <a:p>
            <a:pPr lvl="1" eaLnBrk="1" hangingPunct="1"/>
            <a:r>
              <a:rPr lang="en-US" smtClean="0"/>
              <a:t>We hear about clinical issues when…</a:t>
            </a:r>
          </a:p>
          <a:p>
            <a:pPr lvl="2" eaLnBrk="1" hangingPunct="1"/>
            <a:r>
              <a:rPr lang="en-US" smtClean="0"/>
              <a:t>We do something really - really good</a:t>
            </a:r>
          </a:p>
          <a:p>
            <a:pPr lvl="2" eaLnBrk="1" hangingPunct="1"/>
            <a:r>
              <a:rPr lang="en-US" smtClean="0"/>
              <a:t>We do something really - really bad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609600"/>
            <a:ext cx="8229600" cy="1143000"/>
          </a:xfrm>
        </p:spPr>
        <p:txBody>
          <a:bodyPr/>
          <a:lstStyle/>
          <a:p>
            <a:pPr eaLnBrk="1" hangingPunct="1"/>
            <a:r>
              <a:rPr lang="en-US" smtClean="0"/>
              <a:t>Customer Service</a:t>
            </a:r>
          </a:p>
        </p:txBody>
      </p:sp>
      <p:sp>
        <p:nvSpPr>
          <p:cNvPr id="40962" name="Content Placeholder 2"/>
          <p:cNvSpPr>
            <a:spLocks noGrp="1"/>
          </p:cNvSpPr>
          <p:nvPr>
            <p:ph idx="1"/>
          </p:nvPr>
        </p:nvSpPr>
        <p:spPr>
          <a:xfrm>
            <a:off x="381000" y="1676400"/>
            <a:ext cx="8305800" cy="4724400"/>
          </a:xfrm>
        </p:spPr>
        <p:txBody>
          <a:bodyPr/>
          <a:lstStyle/>
          <a:p>
            <a:pPr eaLnBrk="1" hangingPunct="1"/>
            <a:r>
              <a:rPr lang="en-US" sz="2800" smtClean="0"/>
              <a:t>Common denominators of successful EMS agencies include:</a:t>
            </a:r>
          </a:p>
          <a:p>
            <a:pPr lvl="1" eaLnBrk="1" hangingPunct="1"/>
            <a:r>
              <a:rPr lang="en-US" sz="2400" smtClean="0"/>
              <a:t>Spend more money on uniform quality and durability than others</a:t>
            </a:r>
          </a:p>
          <a:p>
            <a:pPr lvl="1" eaLnBrk="1" hangingPunct="1"/>
            <a:r>
              <a:rPr lang="en-US" sz="2400" smtClean="0"/>
              <a:t>Pay attention to details on ambulance layout, look, restocking, cleanliness and maintenance</a:t>
            </a:r>
          </a:p>
          <a:p>
            <a:pPr lvl="1" eaLnBrk="1" hangingPunct="1"/>
            <a:r>
              <a:rPr lang="en-US" sz="2400" smtClean="0"/>
              <a:t>Provide superior customer service training and organizational culture / focus</a:t>
            </a:r>
          </a:p>
          <a:p>
            <a:pPr lvl="1" eaLnBrk="1" hangingPunct="1"/>
            <a:r>
              <a:rPr lang="en-US" sz="2400" smtClean="0"/>
              <a:t>Have solid clinical &amp; training programs</a:t>
            </a:r>
          </a:p>
          <a:p>
            <a:pPr lvl="1" eaLnBrk="1" hangingPunct="1"/>
            <a:r>
              <a:rPr lang="en-US" sz="2400" smtClean="0"/>
              <a:t>Seek external feedback, validation &amp; benchmarking</a:t>
            </a:r>
          </a:p>
          <a:p>
            <a:pPr lvl="2" eaLnBrk="1" hangingPunct="1"/>
            <a:r>
              <a:rPr lang="en-US" sz="2000" smtClean="0"/>
              <a:t>Accreditation &amp; Surveys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52400" y="685800"/>
            <a:ext cx="8229600" cy="1143000"/>
          </a:xfrm>
        </p:spPr>
        <p:txBody>
          <a:bodyPr/>
          <a:lstStyle/>
          <a:p>
            <a:pPr eaLnBrk="1" hangingPunct="1"/>
            <a:r>
              <a:rPr lang="en-US" smtClean="0"/>
              <a:t>Employee Well-being</a:t>
            </a:r>
          </a:p>
        </p:txBody>
      </p:sp>
      <p:sp>
        <p:nvSpPr>
          <p:cNvPr id="41986" name="Content Placeholder 2"/>
          <p:cNvSpPr>
            <a:spLocks noGrp="1"/>
          </p:cNvSpPr>
          <p:nvPr>
            <p:ph idx="1"/>
          </p:nvPr>
        </p:nvSpPr>
        <p:spPr>
          <a:xfrm>
            <a:off x="381000" y="1722438"/>
            <a:ext cx="8305800" cy="4906962"/>
          </a:xfrm>
        </p:spPr>
        <p:txBody>
          <a:bodyPr/>
          <a:lstStyle/>
          <a:p>
            <a:pPr eaLnBrk="1" hangingPunct="1"/>
            <a:r>
              <a:rPr lang="en-US" sz="2800" smtClean="0"/>
              <a:t>Common denominators of successful EMS agencies include:</a:t>
            </a:r>
          </a:p>
          <a:p>
            <a:pPr lvl="1" eaLnBrk="1" hangingPunct="1"/>
            <a:r>
              <a:rPr lang="en-US" sz="2400" b="1" u="sng" smtClean="0"/>
              <a:t>Truly</a:t>
            </a:r>
            <a:r>
              <a:rPr lang="en-US" sz="2400" smtClean="0"/>
              <a:t> care about what happens with their people</a:t>
            </a:r>
          </a:p>
          <a:p>
            <a:pPr lvl="1" eaLnBrk="1" hangingPunct="1"/>
            <a:r>
              <a:rPr lang="en-US" sz="2400" smtClean="0"/>
              <a:t>Embrace, understand and leverage generational differences</a:t>
            </a:r>
          </a:p>
          <a:p>
            <a:pPr lvl="1" eaLnBrk="1" hangingPunct="1"/>
            <a:r>
              <a:rPr lang="en-US" sz="2400" smtClean="0"/>
              <a:t>Have consistent, intentional contact with management</a:t>
            </a:r>
          </a:p>
          <a:p>
            <a:pPr lvl="2" eaLnBrk="1" hangingPunct="1"/>
            <a:r>
              <a:rPr lang="en-US" sz="2000" smtClean="0"/>
              <a:t>Flow engineering of building</a:t>
            </a:r>
          </a:p>
          <a:p>
            <a:pPr lvl="2" eaLnBrk="1" hangingPunct="1"/>
            <a:r>
              <a:rPr lang="en-US" sz="2000" smtClean="0"/>
              <a:t>Ride-a-longs</a:t>
            </a:r>
          </a:p>
          <a:p>
            <a:pPr lvl="2" eaLnBrk="1" hangingPunct="1"/>
            <a:r>
              <a:rPr lang="en-US" sz="2000" smtClean="0"/>
              <a:t>Team meetings / interactions</a:t>
            </a:r>
          </a:p>
          <a:p>
            <a:pPr lvl="1" eaLnBrk="1" hangingPunct="1"/>
            <a:r>
              <a:rPr lang="en-US" sz="2400" smtClean="0"/>
              <a:t>Employee input is valued, acted upon, compensated for, embraced and sought after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152400" y="609600"/>
            <a:ext cx="8229600" cy="1143000"/>
          </a:xfrm>
        </p:spPr>
        <p:txBody>
          <a:bodyPr/>
          <a:lstStyle/>
          <a:p>
            <a:pPr eaLnBrk="1" hangingPunct="1"/>
            <a:r>
              <a:rPr lang="en-US" smtClean="0"/>
              <a:t>Employee Well-being</a:t>
            </a:r>
          </a:p>
        </p:txBody>
      </p:sp>
      <p:sp>
        <p:nvSpPr>
          <p:cNvPr id="43010" name="Content Placeholder 2"/>
          <p:cNvSpPr>
            <a:spLocks noGrp="1"/>
          </p:cNvSpPr>
          <p:nvPr>
            <p:ph idx="1"/>
          </p:nvPr>
        </p:nvSpPr>
        <p:spPr>
          <a:xfrm>
            <a:off x="381000" y="1676400"/>
            <a:ext cx="8305800" cy="4419600"/>
          </a:xfrm>
        </p:spPr>
        <p:txBody>
          <a:bodyPr/>
          <a:lstStyle/>
          <a:p>
            <a:pPr eaLnBrk="1" hangingPunct="1"/>
            <a:r>
              <a:rPr lang="en-US" smtClean="0"/>
              <a:t>Common denominators of successful EMS agencies include:</a:t>
            </a:r>
          </a:p>
          <a:p>
            <a:pPr lvl="1" eaLnBrk="1" hangingPunct="1"/>
            <a:r>
              <a:rPr lang="en-US" smtClean="0"/>
              <a:t>Supplement employee shortcomings</a:t>
            </a:r>
          </a:p>
          <a:p>
            <a:pPr lvl="2" eaLnBrk="1" hangingPunct="1"/>
            <a:r>
              <a:rPr lang="en-US" smtClean="0"/>
              <a:t>Personal financial management training</a:t>
            </a:r>
          </a:p>
          <a:p>
            <a:pPr lvl="2" eaLnBrk="1" hangingPunct="1"/>
            <a:r>
              <a:rPr lang="en-US" smtClean="0"/>
              <a:t>Coaching / mentoring programs</a:t>
            </a:r>
          </a:p>
          <a:p>
            <a:pPr lvl="2" eaLnBrk="1" hangingPunct="1"/>
            <a:r>
              <a:rPr lang="en-US" smtClean="0"/>
              <a:t>Education beyond clinical opportunities</a:t>
            </a:r>
          </a:p>
          <a:p>
            <a:pPr lvl="2" eaLnBrk="1" hangingPunct="1"/>
            <a:r>
              <a:rPr lang="en-US" smtClean="0"/>
              <a:t>Solid EAP programs / Psychological support</a:t>
            </a:r>
          </a:p>
          <a:p>
            <a:pPr lvl="1" eaLnBrk="1" hangingPunct="1"/>
            <a:r>
              <a:rPr lang="en-US" smtClean="0"/>
              <a:t>Performance improvement</a:t>
            </a:r>
          </a:p>
          <a:p>
            <a:pPr lvl="2" eaLnBrk="1" hangingPunct="1"/>
            <a:r>
              <a:rPr lang="en-US" smtClean="0"/>
              <a:t>Tie performance to shift bid weighting</a:t>
            </a:r>
          </a:p>
          <a:p>
            <a:pPr lvl="2" eaLnBrk="1" hangingPunct="1"/>
            <a:r>
              <a:rPr lang="en-US" smtClean="0"/>
              <a:t>Pay for objectively based performance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152400" y="609600"/>
            <a:ext cx="8229600" cy="1143000"/>
          </a:xfrm>
        </p:spPr>
        <p:txBody>
          <a:bodyPr/>
          <a:lstStyle/>
          <a:p>
            <a:pPr eaLnBrk="1" hangingPunct="1"/>
            <a:r>
              <a:rPr lang="en-US" smtClean="0"/>
              <a:t>Employee Well-being</a:t>
            </a:r>
          </a:p>
        </p:txBody>
      </p:sp>
      <p:sp>
        <p:nvSpPr>
          <p:cNvPr id="44034" name="Content Placeholder 2"/>
          <p:cNvSpPr>
            <a:spLocks noGrp="1"/>
          </p:cNvSpPr>
          <p:nvPr>
            <p:ph idx="1"/>
          </p:nvPr>
        </p:nvSpPr>
        <p:spPr>
          <a:xfrm>
            <a:off x="381000" y="1600200"/>
            <a:ext cx="8305800" cy="4800600"/>
          </a:xfrm>
        </p:spPr>
        <p:txBody>
          <a:bodyPr/>
          <a:lstStyle/>
          <a:p>
            <a:pPr eaLnBrk="1" hangingPunct="1"/>
            <a:r>
              <a:rPr lang="en-US" smtClean="0"/>
              <a:t>Common denominators of successful EMS agencies include:</a:t>
            </a:r>
          </a:p>
          <a:p>
            <a:pPr lvl="1" eaLnBrk="1" hangingPunct="1"/>
            <a:r>
              <a:rPr lang="en-US" smtClean="0"/>
              <a:t>Recognition / reward programs</a:t>
            </a:r>
          </a:p>
          <a:p>
            <a:pPr lvl="2" eaLnBrk="1" hangingPunct="1"/>
            <a:r>
              <a:rPr lang="en-US" smtClean="0"/>
              <a:t>Employee involvement</a:t>
            </a:r>
          </a:p>
          <a:p>
            <a:pPr lvl="2" eaLnBrk="1" hangingPunct="1"/>
            <a:r>
              <a:rPr lang="en-US" smtClean="0"/>
              <a:t>Public recognition on jobs well done</a:t>
            </a:r>
          </a:p>
          <a:p>
            <a:pPr lvl="2" eaLnBrk="1" hangingPunct="1"/>
            <a:r>
              <a:rPr lang="en-US" smtClean="0"/>
              <a:t>Sharing of letters from patients and family</a:t>
            </a:r>
          </a:p>
          <a:p>
            <a:pPr lvl="2" eaLnBrk="1" hangingPunct="1"/>
            <a:r>
              <a:rPr lang="en-US" smtClean="0"/>
              <a:t>Shameless promotion of good stories and outcomes</a:t>
            </a:r>
          </a:p>
          <a:p>
            <a:pPr lvl="1" eaLnBrk="1" hangingPunct="1"/>
            <a:r>
              <a:rPr lang="en-US" smtClean="0"/>
              <a:t>Fairly and consistently applied rules,  regulations and consequences</a:t>
            </a:r>
          </a:p>
          <a:p>
            <a:pPr lvl="2" eaLnBrk="1" hangingPunct="1"/>
            <a:r>
              <a:rPr lang="en-US" smtClean="0"/>
              <a:t>No good ole boy syndrome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52400" y="609600"/>
            <a:ext cx="8229600" cy="1143000"/>
          </a:xfrm>
        </p:spPr>
        <p:txBody>
          <a:bodyPr/>
          <a:lstStyle/>
          <a:p>
            <a:pPr eaLnBrk="1" hangingPunct="1"/>
            <a:r>
              <a:rPr lang="en-US" b="1" smtClean="0"/>
              <a:t>About Us…</a:t>
            </a:r>
          </a:p>
        </p:txBody>
      </p:sp>
      <p:sp>
        <p:nvSpPr>
          <p:cNvPr id="26626" name="Content Placeholder 2"/>
          <p:cNvSpPr>
            <a:spLocks noGrp="1"/>
          </p:cNvSpPr>
          <p:nvPr>
            <p:ph idx="1"/>
          </p:nvPr>
        </p:nvSpPr>
        <p:spPr>
          <a:xfrm>
            <a:off x="381000" y="1798638"/>
            <a:ext cx="5486400" cy="3382962"/>
          </a:xfrm>
        </p:spPr>
        <p:txBody>
          <a:bodyPr/>
          <a:lstStyle/>
          <a:p>
            <a:pPr eaLnBrk="1" hangingPunct="1"/>
            <a:r>
              <a:rPr lang="en-US" sz="2800" smtClean="0"/>
              <a:t>Located in NYC / Long Island Region</a:t>
            </a:r>
          </a:p>
          <a:p>
            <a:pPr eaLnBrk="1" hangingPunct="1"/>
            <a:r>
              <a:rPr lang="en-US" sz="2800" smtClean="0"/>
              <a:t>Highly competitive marketplace</a:t>
            </a:r>
          </a:p>
          <a:p>
            <a:pPr eaLnBrk="1" hangingPunct="1"/>
            <a:r>
              <a:rPr lang="en-US" sz="2800" smtClean="0"/>
              <a:t>600+ Employees and growing</a:t>
            </a:r>
          </a:p>
          <a:p>
            <a:pPr eaLnBrk="1" hangingPunct="1"/>
            <a:r>
              <a:rPr lang="en-US" sz="2800" smtClean="0"/>
              <a:t>100+ Vehicles and growing</a:t>
            </a:r>
          </a:p>
          <a:p>
            <a:pPr eaLnBrk="1" hangingPunct="1"/>
            <a:r>
              <a:rPr lang="en-US" sz="2800" smtClean="0"/>
              <a:t>100,000+ Annual call volume and growing</a:t>
            </a:r>
          </a:p>
          <a:p>
            <a:pPr eaLnBrk="1" hangingPunct="1"/>
            <a:r>
              <a:rPr lang="en-US" sz="2800" smtClean="0"/>
              <a:t>$40M+ Annual budget</a:t>
            </a:r>
          </a:p>
        </p:txBody>
      </p:sp>
      <p:pic>
        <p:nvPicPr>
          <p:cNvPr id="26627" name="Picture 3"/>
          <p:cNvPicPr>
            <a:picLocks noChangeAspect="1"/>
          </p:cNvPicPr>
          <p:nvPr/>
        </p:nvPicPr>
        <p:blipFill>
          <a:blip r:embed="rId2"/>
          <a:srcRect/>
          <a:stretch>
            <a:fillRect/>
          </a:stretch>
        </p:blipFill>
        <p:spPr bwMode="auto">
          <a:xfrm>
            <a:off x="6096000" y="4267200"/>
            <a:ext cx="2438400" cy="1828800"/>
          </a:xfrm>
          <a:prstGeom prst="rect">
            <a:avLst/>
          </a:prstGeom>
          <a:noFill/>
          <a:ln w="9525">
            <a:noFill/>
            <a:miter lim="800000"/>
            <a:headEnd/>
            <a:tailEnd/>
          </a:ln>
        </p:spPr>
      </p:pic>
      <p:pic>
        <p:nvPicPr>
          <p:cNvPr id="26628" name="Picture 4"/>
          <p:cNvPicPr>
            <a:picLocks noChangeAspect="1"/>
          </p:cNvPicPr>
          <p:nvPr/>
        </p:nvPicPr>
        <p:blipFill>
          <a:blip r:embed="rId3"/>
          <a:srcRect/>
          <a:stretch>
            <a:fillRect/>
          </a:stretch>
        </p:blipFill>
        <p:spPr bwMode="auto">
          <a:xfrm>
            <a:off x="6629400" y="1752600"/>
            <a:ext cx="1524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52400" y="609600"/>
            <a:ext cx="8229600" cy="1143000"/>
          </a:xfrm>
        </p:spPr>
        <p:txBody>
          <a:bodyPr/>
          <a:lstStyle/>
          <a:p>
            <a:pPr eaLnBrk="1" hangingPunct="1"/>
            <a:r>
              <a:rPr lang="en-US" smtClean="0"/>
              <a:t>Employee Well-being</a:t>
            </a:r>
          </a:p>
        </p:txBody>
      </p:sp>
      <p:sp>
        <p:nvSpPr>
          <p:cNvPr id="45058" name="Content Placeholder 2"/>
          <p:cNvSpPr>
            <a:spLocks noGrp="1"/>
          </p:cNvSpPr>
          <p:nvPr>
            <p:ph idx="1"/>
          </p:nvPr>
        </p:nvSpPr>
        <p:spPr>
          <a:xfrm>
            <a:off x="381000" y="1752600"/>
            <a:ext cx="8305800" cy="4495800"/>
          </a:xfrm>
        </p:spPr>
        <p:txBody>
          <a:bodyPr/>
          <a:lstStyle/>
          <a:p>
            <a:pPr eaLnBrk="1" hangingPunct="1"/>
            <a:r>
              <a:rPr lang="en-US" smtClean="0"/>
              <a:t>Common denominators of successful EMS agencies include:</a:t>
            </a:r>
          </a:p>
          <a:p>
            <a:pPr lvl="1" eaLnBrk="1" hangingPunct="1"/>
            <a:r>
              <a:rPr lang="en-US" smtClean="0"/>
              <a:t>Workload management and load balancing</a:t>
            </a:r>
          </a:p>
          <a:p>
            <a:pPr lvl="2" eaLnBrk="1" hangingPunct="1"/>
            <a:r>
              <a:rPr lang="en-US" smtClean="0"/>
              <a:t>UHU monitoring</a:t>
            </a:r>
          </a:p>
          <a:p>
            <a:pPr lvl="2" eaLnBrk="1" hangingPunct="1"/>
            <a:r>
              <a:rPr lang="en-US" smtClean="0"/>
              <a:t>Real-time equal distribution of NET</a:t>
            </a:r>
          </a:p>
          <a:p>
            <a:pPr lvl="1" eaLnBrk="1" hangingPunct="1"/>
            <a:r>
              <a:rPr lang="en-US" smtClean="0"/>
              <a:t>UHU “sweet spot” balance governance</a:t>
            </a:r>
          </a:p>
          <a:p>
            <a:pPr lvl="2" eaLnBrk="1" hangingPunct="1"/>
            <a:r>
              <a:rPr lang="en-US" smtClean="0"/>
              <a:t>Once found, stay in the zone</a:t>
            </a:r>
          </a:p>
          <a:p>
            <a:pPr lvl="1" eaLnBrk="1" hangingPunct="1"/>
            <a:r>
              <a:rPr lang="en-US" smtClean="0"/>
              <a:t>EOS late call mitigation strategies</a:t>
            </a:r>
          </a:p>
          <a:p>
            <a:pPr lvl="2" eaLnBrk="1" hangingPunct="1"/>
            <a:r>
              <a:rPr lang="en-US" smtClean="0"/>
              <a:t>Actively monitor, RCA and mitigate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0" y="609600"/>
            <a:ext cx="8229600" cy="1143000"/>
          </a:xfrm>
        </p:spPr>
        <p:txBody>
          <a:bodyPr/>
          <a:lstStyle/>
          <a:p>
            <a:pPr eaLnBrk="1" hangingPunct="1"/>
            <a:r>
              <a:rPr lang="en-US" smtClean="0"/>
              <a:t>Employee Well-being</a:t>
            </a:r>
          </a:p>
        </p:txBody>
      </p:sp>
      <p:sp>
        <p:nvSpPr>
          <p:cNvPr id="46082" name="Content Placeholder 2"/>
          <p:cNvSpPr>
            <a:spLocks noGrp="1"/>
          </p:cNvSpPr>
          <p:nvPr>
            <p:ph idx="1"/>
          </p:nvPr>
        </p:nvSpPr>
        <p:spPr>
          <a:xfrm>
            <a:off x="381000" y="1600200"/>
            <a:ext cx="8305800" cy="3382963"/>
          </a:xfrm>
        </p:spPr>
        <p:txBody>
          <a:bodyPr/>
          <a:lstStyle/>
          <a:p>
            <a:pPr eaLnBrk="1" hangingPunct="1"/>
            <a:r>
              <a:rPr lang="en-US" smtClean="0"/>
              <a:t>Common denominators of successful EMS agencies include:</a:t>
            </a:r>
          </a:p>
          <a:p>
            <a:pPr lvl="1" eaLnBrk="1" hangingPunct="1"/>
            <a:r>
              <a:rPr lang="en-US" smtClean="0"/>
              <a:t>Vehicle cab design</a:t>
            </a:r>
          </a:p>
          <a:p>
            <a:pPr lvl="2" eaLnBrk="1" hangingPunct="1"/>
            <a:r>
              <a:rPr lang="en-US" smtClean="0"/>
              <a:t>Acknowledge employee time spent in vehicle</a:t>
            </a:r>
          </a:p>
          <a:p>
            <a:pPr lvl="2" eaLnBrk="1" hangingPunct="1"/>
            <a:r>
              <a:rPr lang="en-US" smtClean="0"/>
              <a:t>Crew comfort engineered into cab design</a:t>
            </a:r>
          </a:p>
          <a:p>
            <a:pPr lvl="2" eaLnBrk="1" hangingPunct="1"/>
            <a:r>
              <a:rPr lang="en-US" smtClean="0"/>
              <a:t>Safety important consideration</a:t>
            </a:r>
          </a:p>
          <a:p>
            <a:pPr lvl="2" eaLnBrk="1" hangingPunct="1"/>
            <a:r>
              <a:rPr lang="en-US" smtClean="0"/>
              <a:t>Ergonomics</a:t>
            </a:r>
          </a:p>
          <a:p>
            <a:pPr lvl="2" eaLnBrk="1" hangingPunct="1"/>
            <a:r>
              <a:rPr lang="en-US" smtClean="0"/>
              <a:t>Creature comfort needs addressed &amp; met</a:t>
            </a:r>
          </a:p>
          <a:p>
            <a:pPr lvl="3" eaLnBrk="1" hangingPunct="1"/>
            <a:r>
              <a:rPr lang="en-US" smtClean="0"/>
              <a:t>DVD / iPod / AC-DC Power / Internet Access</a:t>
            </a:r>
          </a:p>
          <a:p>
            <a:pPr lvl="2" eaLnBrk="1" hangingPunct="1"/>
            <a:r>
              <a:rPr lang="en-US" smtClean="0"/>
              <a:t>Properly maintained seating / arm rests</a:t>
            </a:r>
          </a:p>
          <a:p>
            <a:pPr lvl="2" eaLnBrk="1" hangingPunct="1"/>
            <a:r>
              <a:rPr lang="en-US" smtClean="0"/>
              <a:t>Cup holders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76200" y="685800"/>
            <a:ext cx="8229600" cy="1143000"/>
          </a:xfrm>
        </p:spPr>
        <p:txBody>
          <a:bodyPr/>
          <a:lstStyle/>
          <a:p>
            <a:pPr eaLnBrk="1" hangingPunct="1"/>
            <a:r>
              <a:rPr lang="en-US" smtClean="0"/>
              <a:t>Employee Well-being</a:t>
            </a:r>
          </a:p>
        </p:txBody>
      </p:sp>
      <p:sp>
        <p:nvSpPr>
          <p:cNvPr id="47106" name="Content Placeholder 2"/>
          <p:cNvSpPr>
            <a:spLocks noGrp="1"/>
          </p:cNvSpPr>
          <p:nvPr>
            <p:ph idx="1"/>
          </p:nvPr>
        </p:nvSpPr>
        <p:spPr>
          <a:xfrm>
            <a:off x="381000" y="1905000"/>
            <a:ext cx="8305800" cy="4572000"/>
          </a:xfrm>
        </p:spPr>
        <p:txBody>
          <a:bodyPr/>
          <a:lstStyle/>
          <a:p>
            <a:pPr eaLnBrk="1" hangingPunct="1"/>
            <a:r>
              <a:rPr lang="en-US" smtClean="0"/>
              <a:t>Common denominators of successful EMS agencies include:</a:t>
            </a:r>
          </a:p>
          <a:p>
            <a:pPr lvl="1" eaLnBrk="1" hangingPunct="1"/>
            <a:r>
              <a:rPr lang="en-US" smtClean="0"/>
              <a:t>Flexible schedules that minimize days worked</a:t>
            </a:r>
          </a:p>
          <a:p>
            <a:pPr lvl="2" eaLnBrk="1" hangingPunct="1"/>
            <a:r>
              <a:rPr lang="en-US" smtClean="0"/>
              <a:t>3 day work weeks</a:t>
            </a:r>
          </a:p>
          <a:p>
            <a:pPr lvl="2" eaLnBrk="1" hangingPunct="1"/>
            <a:r>
              <a:rPr lang="en-US" smtClean="0"/>
              <a:t>Many in EMS have “B” or secondary jobs</a:t>
            </a:r>
          </a:p>
          <a:p>
            <a:pPr lvl="2" eaLnBrk="1" hangingPunct="1"/>
            <a:r>
              <a:rPr lang="en-US" smtClean="0"/>
              <a:t>Consider work from home programs with A/R staff</a:t>
            </a:r>
          </a:p>
          <a:p>
            <a:pPr lvl="1" eaLnBrk="1" hangingPunct="1"/>
            <a:r>
              <a:rPr lang="en-US" smtClean="0"/>
              <a:t>Routine employee appreciation “events”</a:t>
            </a:r>
          </a:p>
          <a:p>
            <a:pPr lvl="2" eaLnBrk="1" hangingPunct="1"/>
            <a:r>
              <a:rPr lang="en-US" smtClean="0"/>
              <a:t>Cook-outs / socials / holidays</a:t>
            </a:r>
          </a:p>
          <a:p>
            <a:pPr lvl="2" eaLnBrk="1" hangingPunct="1"/>
            <a:r>
              <a:rPr lang="en-US" smtClean="0"/>
              <a:t>Gift cards (Food, Drinks, iTunes)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0" y="685800"/>
            <a:ext cx="8229600" cy="1143000"/>
          </a:xfrm>
        </p:spPr>
        <p:txBody>
          <a:bodyPr/>
          <a:lstStyle/>
          <a:p>
            <a:pPr eaLnBrk="1" hangingPunct="1"/>
            <a:r>
              <a:rPr lang="en-US" smtClean="0"/>
              <a:t>Employee Well-being</a:t>
            </a:r>
          </a:p>
        </p:txBody>
      </p:sp>
      <p:sp>
        <p:nvSpPr>
          <p:cNvPr id="48130" name="Content Placeholder 2"/>
          <p:cNvSpPr>
            <a:spLocks noGrp="1"/>
          </p:cNvSpPr>
          <p:nvPr>
            <p:ph idx="1"/>
          </p:nvPr>
        </p:nvSpPr>
        <p:spPr>
          <a:xfrm>
            <a:off x="381000" y="1752600"/>
            <a:ext cx="8305800" cy="4572000"/>
          </a:xfrm>
        </p:spPr>
        <p:txBody>
          <a:bodyPr/>
          <a:lstStyle/>
          <a:p>
            <a:pPr eaLnBrk="1" hangingPunct="1"/>
            <a:r>
              <a:rPr lang="en-US" smtClean="0"/>
              <a:t>Common denominators of successful EMS agencies include:</a:t>
            </a:r>
          </a:p>
          <a:p>
            <a:pPr lvl="1" eaLnBrk="1" hangingPunct="1"/>
            <a:r>
              <a:rPr lang="en-US" smtClean="0"/>
              <a:t>Family involvement &amp; recognition of needs</a:t>
            </a:r>
          </a:p>
          <a:p>
            <a:pPr lvl="2" eaLnBrk="1" hangingPunct="1"/>
            <a:r>
              <a:rPr lang="en-US" smtClean="0"/>
              <a:t>Active military family support</a:t>
            </a:r>
          </a:p>
          <a:p>
            <a:pPr lvl="2" eaLnBrk="1" hangingPunct="1"/>
            <a:r>
              <a:rPr lang="en-US" smtClean="0"/>
              <a:t>Invitation to participate in company events</a:t>
            </a:r>
          </a:p>
          <a:p>
            <a:pPr lvl="2" eaLnBrk="1" hangingPunct="1"/>
            <a:r>
              <a:rPr lang="en-US" smtClean="0"/>
              <a:t>Flexibility in dealing with family emergencies</a:t>
            </a:r>
          </a:p>
          <a:p>
            <a:pPr lvl="2" eaLnBrk="1" hangingPunct="1"/>
            <a:r>
              <a:rPr lang="en-US" smtClean="0"/>
              <a:t>Acknowledgement of life-altering events</a:t>
            </a:r>
          </a:p>
          <a:p>
            <a:pPr lvl="3" eaLnBrk="1" hangingPunct="1"/>
            <a:r>
              <a:rPr lang="en-US" smtClean="0"/>
              <a:t>Births / deaths / marriages / divorces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76200" y="609600"/>
            <a:ext cx="8229600" cy="1143000"/>
          </a:xfrm>
        </p:spPr>
        <p:txBody>
          <a:bodyPr/>
          <a:lstStyle/>
          <a:p>
            <a:pPr eaLnBrk="1" hangingPunct="1"/>
            <a:r>
              <a:rPr lang="en-US" smtClean="0"/>
              <a:t>Employee Well-being</a:t>
            </a:r>
          </a:p>
        </p:txBody>
      </p:sp>
      <p:sp>
        <p:nvSpPr>
          <p:cNvPr id="49154" name="Content Placeholder 2"/>
          <p:cNvSpPr>
            <a:spLocks noGrp="1"/>
          </p:cNvSpPr>
          <p:nvPr>
            <p:ph idx="1"/>
          </p:nvPr>
        </p:nvSpPr>
        <p:spPr>
          <a:xfrm>
            <a:off x="381000" y="1722438"/>
            <a:ext cx="8305800" cy="4830762"/>
          </a:xfrm>
        </p:spPr>
        <p:txBody>
          <a:bodyPr/>
          <a:lstStyle/>
          <a:p>
            <a:pPr eaLnBrk="1" hangingPunct="1"/>
            <a:r>
              <a:rPr lang="en-US" smtClean="0"/>
              <a:t>Common denominators of successful EMS agencies include:</a:t>
            </a:r>
          </a:p>
          <a:p>
            <a:pPr lvl="1" eaLnBrk="1" hangingPunct="1"/>
            <a:r>
              <a:rPr lang="en-US" smtClean="0"/>
              <a:t>Employee Health</a:t>
            </a:r>
          </a:p>
          <a:p>
            <a:pPr lvl="2" eaLnBrk="1" hangingPunct="1"/>
            <a:r>
              <a:rPr lang="en-US" smtClean="0"/>
              <a:t>Tie financial rewards to entice healthier lifestyles, risk assessments and preventative treatments </a:t>
            </a:r>
          </a:p>
          <a:p>
            <a:pPr lvl="3" eaLnBrk="1" hangingPunct="1"/>
            <a:r>
              <a:rPr lang="en-US" smtClean="0"/>
              <a:t>Per pay period benefit rebate for anti-smoking, annual physical, flu shots (it works)</a:t>
            </a:r>
          </a:p>
          <a:p>
            <a:pPr lvl="2" eaLnBrk="1" hangingPunct="1"/>
            <a:r>
              <a:rPr lang="en-US" smtClean="0"/>
              <a:t>Weight mitigation</a:t>
            </a:r>
          </a:p>
          <a:p>
            <a:pPr lvl="3" eaLnBrk="1" hangingPunct="1"/>
            <a:r>
              <a:rPr lang="en-US" smtClean="0"/>
              <a:t>Biggest looser / weight watchers</a:t>
            </a:r>
          </a:p>
          <a:p>
            <a:pPr lvl="3" eaLnBrk="1" hangingPunct="1"/>
            <a:r>
              <a:rPr lang="en-US" smtClean="0"/>
              <a:t>Support / tools / education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152400" y="533400"/>
            <a:ext cx="8229600" cy="1143000"/>
          </a:xfrm>
        </p:spPr>
        <p:txBody>
          <a:bodyPr/>
          <a:lstStyle/>
          <a:p>
            <a:pPr eaLnBrk="1" hangingPunct="1"/>
            <a:r>
              <a:rPr lang="en-US" smtClean="0"/>
              <a:t>Employee Well-being</a:t>
            </a:r>
          </a:p>
        </p:txBody>
      </p:sp>
      <p:sp>
        <p:nvSpPr>
          <p:cNvPr id="50178" name="Content Placeholder 2"/>
          <p:cNvSpPr>
            <a:spLocks noGrp="1"/>
          </p:cNvSpPr>
          <p:nvPr>
            <p:ph idx="1"/>
          </p:nvPr>
        </p:nvSpPr>
        <p:spPr>
          <a:xfrm>
            <a:off x="381000" y="1600200"/>
            <a:ext cx="8305800" cy="4953000"/>
          </a:xfrm>
        </p:spPr>
        <p:txBody>
          <a:bodyPr/>
          <a:lstStyle/>
          <a:p>
            <a:pPr eaLnBrk="1" hangingPunct="1"/>
            <a:r>
              <a:rPr lang="en-US" smtClean="0"/>
              <a:t>Biggest challenge with no easy solution…</a:t>
            </a:r>
          </a:p>
          <a:p>
            <a:pPr lvl="1" eaLnBrk="1" hangingPunct="1"/>
            <a:r>
              <a:rPr lang="en-US" smtClean="0"/>
              <a:t>Communications with staff in a 24x7 geographically dispersed environment</a:t>
            </a:r>
          </a:p>
          <a:p>
            <a:pPr lvl="2" eaLnBrk="1" hangingPunct="1"/>
            <a:r>
              <a:rPr lang="en-US" smtClean="0"/>
              <a:t>Email communication not accepted by younger generation</a:t>
            </a:r>
          </a:p>
          <a:p>
            <a:pPr lvl="2" eaLnBrk="1" hangingPunct="1"/>
            <a:r>
              <a:rPr lang="en-US" smtClean="0"/>
              <a:t>Social media has some potential to bridge gap</a:t>
            </a:r>
          </a:p>
          <a:p>
            <a:pPr lvl="2" eaLnBrk="1" hangingPunct="1"/>
            <a:r>
              <a:rPr lang="en-US" smtClean="0"/>
              <a:t>“AIMS” may be a piece of the solution (more on this later)</a:t>
            </a:r>
          </a:p>
          <a:p>
            <a:pPr lvl="2" eaLnBrk="1" hangingPunct="1"/>
            <a:r>
              <a:rPr lang="en-US" smtClean="0"/>
              <a:t>Multi-media / multi-sourced approaches</a:t>
            </a:r>
          </a:p>
          <a:p>
            <a:pPr lvl="3" eaLnBrk="1" hangingPunct="1"/>
            <a:r>
              <a:rPr lang="en-US" smtClean="0"/>
              <a:t>??? results</a:t>
            </a:r>
          </a:p>
          <a:p>
            <a:pPr lvl="2" eaLnBrk="1" hangingPunct="1"/>
            <a:r>
              <a:rPr lang="en-US" smtClean="0"/>
              <a:t>Always on lookout for “Best Practices”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4572000"/>
            <a:ext cx="8229600" cy="1143000"/>
          </a:xfrm>
        </p:spPr>
        <p:txBody>
          <a:bodyPr/>
          <a:lstStyle/>
          <a:p>
            <a:pPr eaLnBrk="1" hangingPunct="1"/>
            <a:r>
              <a:rPr lang="en-US" smtClean="0"/>
              <a:t>Safety &amp; Risk</a:t>
            </a:r>
            <a:br>
              <a:rPr lang="en-US" smtClean="0"/>
            </a:br>
            <a:r>
              <a:rPr lang="en-US" smtClean="0"/>
              <a:t>Management / Mitigation</a:t>
            </a:r>
          </a:p>
        </p:txBody>
      </p:sp>
      <p:pic>
        <p:nvPicPr>
          <p:cNvPr id="51202" name="Picture 2"/>
          <p:cNvPicPr>
            <a:picLocks noChangeAspect="1"/>
          </p:cNvPicPr>
          <p:nvPr/>
        </p:nvPicPr>
        <p:blipFill>
          <a:blip r:embed="rId2"/>
          <a:srcRect/>
          <a:stretch>
            <a:fillRect/>
          </a:stretch>
        </p:blipFill>
        <p:spPr bwMode="auto">
          <a:xfrm>
            <a:off x="2362200" y="1371600"/>
            <a:ext cx="41910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304800" y="762000"/>
            <a:ext cx="8229600" cy="1143000"/>
          </a:xfrm>
        </p:spPr>
        <p:txBody>
          <a:bodyPr/>
          <a:lstStyle/>
          <a:p>
            <a:pPr eaLnBrk="1" hangingPunct="1"/>
            <a:r>
              <a:rPr lang="en-US" smtClean="0"/>
              <a:t>Safety &amp; Risk </a:t>
            </a:r>
            <a:br>
              <a:rPr lang="en-US" smtClean="0"/>
            </a:br>
            <a:r>
              <a:rPr lang="en-US" smtClean="0"/>
              <a:t>Management / Mitigation</a:t>
            </a:r>
          </a:p>
        </p:txBody>
      </p:sp>
      <p:sp>
        <p:nvSpPr>
          <p:cNvPr id="52226" name="Content Placeholder 2"/>
          <p:cNvSpPr>
            <a:spLocks noGrp="1"/>
          </p:cNvSpPr>
          <p:nvPr>
            <p:ph idx="1"/>
          </p:nvPr>
        </p:nvSpPr>
        <p:spPr>
          <a:xfrm>
            <a:off x="381000" y="2179638"/>
            <a:ext cx="6934200" cy="3382962"/>
          </a:xfrm>
        </p:spPr>
        <p:txBody>
          <a:bodyPr/>
          <a:lstStyle/>
          <a:p>
            <a:pPr eaLnBrk="1" hangingPunct="1"/>
            <a:r>
              <a:rPr lang="en-US" smtClean="0"/>
              <a:t>Embracing healthcare based safety systems in EMS</a:t>
            </a:r>
          </a:p>
          <a:p>
            <a:pPr lvl="1" eaLnBrk="1" hangingPunct="1"/>
            <a:r>
              <a:rPr lang="en-US" smtClean="0"/>
              <a:t>National Center for Patient Safety</a:t>
            </a:r>
          </a:p>
          <a:p>
            <a:pPr lvl="2" eaLnBrk="1" hangingPunct="1"/>
            <a:r>
              <a:rPr lang="en-US" smtClean="0"/>
              <a:t>Prevention and mitigation strategies</a:t>
            </a:r>
          </a:p>
          <a:p>
            <a:pPr lvl="1" eaLnBrk="1" hangingPunct="1"/>
            <a:r>
              <a:rPr lang="en-US" smtClean="0"/>
              <a:t>TeamSTEPPS</a:t>
            </a:r>
          </a:p>
          <a:p>
            <a:pPr lvl="2" eaLnBrk="1" hangingPunct="1"/>
            <a:r>
              <a:rPr lang="en-US" smtClean="0"/>
              <a:t>Aviation based Crew Resource Management (CRM) but designed for Healthcare</a:t>
            </a:r>
          </a:p>
          <a:p>
            <a:pPr lvl="2" eaLnBrk="1" hangingPunct="1"/>
            <a:r>
              <a:rPr lang="en-US" smtClean="0"/>
              <a:t>Developed by Dept. of HHS</a:t>
            </a:r>
          </a:p>
        </p:txBody>
      </p:sp>
      <p:pic>
        <p:nvPicPr>
          <p:cNvPr id="52227" name="Picture 2" descr="TeamSTEPPS Logo. The logo is a triangle that has 4 blocks inside a circle entitled Patient Care Team.  The words Knowledge, Attitudes, and Performance appear in each point of the triangle and point through the Patient Care Team circle to the Skills blocks entitled Leadership, Communication, Situation Monitoring, and Mutual Support."/>
          <p:cNvPicPr>
            <a:picLocks noChangeAspect="1" noChangeArrowheads="1"/>
          </p:cNvPicPr>
          <p:nvPr/>
        </p:nvPicPr>
        <p:blipFill>
          <a:blip r:embed="rId2"/>
          <a:srcRect/>
          <a:stretch>
            <a:fillRect/>
          </a:stretch>
        </p:blipFill>
        <p:spPr bwMode="auto">
          <a:xfrm>
            <a:off x="6553200" y="4251325"/>
            <a:ext cx="2382838" cy="192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228600" y="685800"/>
            <a:ext cx="8229600" cy="1143000"/>
          </a:xfrm>
        </p:spPr>
        <p:txBody>
          <a:bodyPr/>
          <a:lstStyle/>
          <a:p>
            <a:pPr eaLnBrk="1" hangingPunct="1"/>
            <a:r>
              <a:rPr lang="en-US" smtClean="0"/>
              <a:t>Safety &amp; Risk </a:t>
            </a:r>
            <a:br>
              <a:rPr lang="en-US" smtClean="0"/>
            </a:br>
            <a:r>
              <a:rPr lang="en-US" smtClean="0"/>
              <a:t>Management / Mitigation</a:t>
            </a:r>
          </a:p>
        </p:txBody>
      </p:sp>
      <p:sp>
        <p:nvSpPr>
          <p:cNvPr id="53250" name="Content Placeholder 2"/>
          <p:cNvSpPr>
            <a:spLocks noGrp="1"/>
          </p:cNvSpPr>
          <p:nvPr>
            <p:ph idx="1"/>
          </p:nvPr>
        </p:nvSpPr>
        <p:spPr>
          <a:xfrm>
            <a:off x="381000" y="1981200"/>
            <a:ext cx="8305800" cy="4114800"/>
          </a:xfrm>
        </p:spPr>
        <p:txBody>
          <a:bodyPr/>
          <a:lstStyle/>
          <a:p>
            <a:pPr eaLnBrk="1" hangingPunct="1"/>
            <a:r>
              <a:rPr lang="en-US" sz="2800" smtClean="0"/>
              <a:t>Situation:</a:t>
            </a:r>
          </a:p>
          <a:p>
            <a:pPr lvl="1" eaLnBrk="1" hangingPunct="1"/>
            <a:r>
              <a:rPr lang="en-US" sz="2400" smtClean="0"/>
              <a:t>On routine inter-facility transport of a voluntary psychiatric commitment patient, EMS crew and bystanders (who stopped to assist the crew) were viciously assaulted by the patient</a:t>
            </a:r>
          </a:p>
          <a:p>
            <a:pPr lvl="1" eaLnBrk="1" hangingPunct="1"/>
            <a:r>
              <a:rPr lang="en-US" sz="2400" smtClean="0"/>
              <a:t>Attack was completely unprovoked and unanticipated</a:t>
            </a:r>
          </a:p>
          <a:p>
            <a:pPr lvl="1" eaLnBrk="1" hangingPunct="1"/>
            <a:r>
              <a:rPr lang="en-US" sz="2400" smtClean="0"/>
              <a:t>Paramedic was beaten with ePCR Panasonic Tough Book and patient fists</a:t>
            </a:r>
          </a:p>
          <a:p>
            <a:pPr lvl="1" eaLnBrk="1" hangingPunct="1"/>
            <a:r>
              <a:rPr lang="en-US" sz="2400" smtClean="0"/>
              <a:t>Patient then stole a car of off-duty police officer and was later apprehended after crashing vehicle in NYC</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0" y="990600"/>
            <a:ext cx="8229600" cy="1143000"/>
          </a:xfrm>
        </p:spPr>
        <p:txBody>
          <a:bodyPr/>
          <a:lstStyle/>
          <a:p>
            <a:pPr eaLnBrk="1" hangingPunct="1"/>
            <a:r>
              <a:rPr lang="en-US" sz="3600" smtClean="0"/>
              <a:t>How would EMS traditionally </a:t>
            </a:r>
            <a:br>
              <a:rPr lang="en-US" sz="3600" smtClean="0"/>
            </a:br>
            <a:r>
              <a:rPr lang="en-US" sz="3600" smtClean="0"/>
              <a:t>react to a situation like this?</a:t>
            </a:r>
          </a:p>
        </p:txBody>
      </p:sp>
      <p:sp>
        <p:nvSpPr>
          <p:cNvPr id="54274" name="Content Placeholder 2"/>
          <p:cNvSpPr>
            <a:spLocks noGrp="1"/>
          </p:cNvSpPr>
          <p:nvPr>
            <p:ph idx="1"/>
          </p:nvPr>
        </p:nvSpPr>
        <p:spPr>
          <a:xfrm>
            <a:off x="381000" y="2286000"/>
            <a:ext cx="8305800" cy="3382963"/>
          </a:xfrm>
        </p:spPr>
        <p:txBody>
          <a:bodyPr/>
          <a:lstStyle/>
          <a:p>
            <a:pPr eaLnBrk="1" hangingPunct="1"/>
            <a:r>
              <a:rPr lang="en-US" smtClean="0"/>
              <a:t>Investigate</a:t>
            </a:r>
          </a:p>
          <a:p>
            <a:pPr lvl="1" eaLnBrk="1" hangingPunct="1"/>
            <a:r>
              <a:rPr lang="en-US" smtClean="0"/>
              <a:t>Extremely low probability situation</a:t>
            </a:r>
          </a:p>
          <a:p>
            <a:pPr lvl="1" eaLnBrk="1" hangingPunct="1"/>
            <a:r>
              <a:rPr lang="en-US" smtClean="0"/>
              <a:t>No fault / not predictable</a:t>
            </a:r>
          </a:p>
          <a:p>
            <a:pPr eaLnBrk="1" hangingPunct="1"/>
            <a:r>
              <a:rPr lang="en-US" smtClean="0"/>
              <a:t>Reaction</a:t>
            </a:r>
          </a:p>
          <a:p>
            <a:pPr lvl="1" eaLnBrk="1" hangingPunct="1"/>
            <a:r>
              <a:rPr lang="en-US" smtClean="0"/>
              <a:t>Possibly provide additional training</a:t>
            </a:r>
          </a:p>
          <a:p>
            <a:pPr lvl="1" eaLnBrk="1" hangingPunct="1"/>
            <a:r>
              <a:rPr lang="en-US" smtClean="0"/>
              <a:t>Policy / procedural changes</a:t>
            </a:r>
          </a:p>
          <a:p>
            <a:pPr lvl="1" eaLnBrk="1" hangingPunct="1"/>
            <a:r>
              <a:rPr lang="en-US" smtClean="0"/>
              <a:t>Ignore and do nothing but mourn situation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76200" y="533400"/>
            <a:ext cx="8229600" cy="1143000"/>
          </a:xfrm>
        </p:spPr>
        <p:txBody>
          <a:bodyPr/>
          <a:lstStyle/>
          <a:p>
            <a:pPr eaLnBrk="1" hangingPunct="1"/>
            <a:r>
              <a:rPr lang="en-US" smtClean="0"/>
              <a:t>About Us…</a:t>
            </a:r>
          </a:p>
        </p:txBody>
      </p:sp>
      <p:sp>
        <p:nvSpPr>
          <p:cNvPr id="27650" name="Content Placeholder 2"/>
          <p:cNvSpPr>
            <a:spLocks noGrp="1"/>
          </p:cNvSpPr>
          <p:nvPr>
            <p:ph idx="1"/>
          </p:nvPr>
        </p:nvSpPr>
        <p:spPr>
          <a:xfrm>
            <a:off x="381000" y="1600200"/>
            <a:ext cx="8305800" cy="4800600"/>
          </a:xfrm>
        </p:spPr>
        <p:txBody>
          <a:bodyPr/>
          <a:lstStyle/>
          <a:p>
            <a:pPr eaLnBrk="1" hangingPunct="1"/>
            <a:r>
              <a:rPr lang="en-US" sz="2800" smtClean="0"/>
              <a:t>9-1-1 Programs (FDNY &amp; Municipal)</a:t>
            </a:r>
          </a:p>
          <a:p>
            <a:pPr eaLnBrk="1" hangingPunct="1"/>
            <a:r>
              <a:rPr lang="en-US" sz="2800" smtClean="0"/>
              <a:t>Inter-facility / CCT-SCT / Private Emergency</a:t>
            </a:r>
          </a:p>
          <a:p>
            <a:pPr eaLnBrk="1" hangingPunct="1"/>
            <a:r>
              <a:rPr lang="en-US" sz="2800" smtClean="0"/>
              <a:t>Training / Command &amp; Control / Billing / PI</a:t>
            </a:r>
          </a:p>
          <a:p>
            <a:pPr eaLnBrk="1" hangingPunct="1"/>
            <a:r>
              <a:rPr lang="en-US" sz="2800" smtClean="0"/>
              <a:t>Multiple deployment centers throughout region</a:t>
            </a:r>
          </a:p>
          <a:p>
            <a:pPr eaLnBrk="1" hangingPunct="1"/>
            <a:r>
              <a:rPr lang="en-US" sz="2800" smtClean="0"/>
              <a:t>Defining a new category of EMS system design</a:t>
            </a:r>
          </a:p>
          <a:p>
            <a:pPr lvl="1" eaLnBrk="1" hangingPunct="1"/>
            <a:r>
              <a:rPr lang="en-US" sz="2400" smtClean="0"/>
              <a:t>“Healthcare System” Based EMS Agency</a:t>
            </a:r>
          </a:p>
          <a:p>
            <a:pPr lvl="1" eaLnBrk="1" hangingPunct="1"/>
            <a:r>
              <a:rPr lang="en-US" sz="2400" smtClean="0"/>
              <a:t>On the bleeding edge of “Systems” of care based healthcare under ACA / HCR</a:t>
            </a:r>
          </a:p>
          <a:p>
            <a:pPr lvl="1" eaLnBrk="1" hangingPunct="1"/>
            <a:r>
              <a:rPr lang="en-US" sz="2400" smtClean="0"/>
              <a:t>Coordinated network management of patients</a:t>
            </a:r>
          </a:p>
          <a:p>
            <a:pPr lvl="1" eaLnBrk="1" hangingPunct="1"/>
            <a:r>
              <a:rPr lang="en-US" sz="2400" smtClean="0"/>
              <a:t>Have a seat at the table (untraditional)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304800" y="685800"/>
            <a:ext cx="8229600" cy="1143000"/>
          </a:xfrm>
        </p:spPr>
        <p:txBody>
          <a:bodyPr/>
          <a:lstStyle/>
          <a:p>
            <a:pPr eaLnBrk="1" hangingPunct="1"/>
            <a:r>
              <a:rPr lang="en-US" smtClean="0"/>
              <a:t>How Healthcare </a:t>
            </a:r>
            <a:br>
              <a:rPr lang="en-US" smtClean="0"/>
            </a:br>
            <a:r>
              <a:rPr lang="en-US" smtClean="0"/>
              <a:t>Would Respond</a:t>
            </a:r>
          </a:p>
        </p:txBody>
      </p:sp>
      <p:sp>
        <p:nvSpPr>
          <p:cNvPr id="55298" name="Content Placeholder 2"/>
          <p:cNvSpPr>
            <a:spLocks noGrp="1"/>
          </p:cNvSpPr>
          <p:nvPr>
            <p:ph idx="1"/>
          </p:nvPr>
        </p:nvSpPr>
        <p:spPr>
          <a:xfrm>
            <a:off x="381000" y="1981200"/>
            <a:ext cx="8305800" cy="3382963"/>
          </a:xfrm>
        </p:spPr>
        <p:txBody>
          <a:bodyPr/>
          <a:lstStyle/>
          <a:p>
            <a:pPr eaLnBrk="1" hangingPunct="1"/>
            <a:r>
              <a:rPr lang="en-US" sz="2800" smtClean="0"/>
              <a:t>Initiate an independent root cause analysis (RCA) of the situation</a:t>
            </a:r>
          </a:p>
          <a:p>
            <a:pPr eaLnBrk="1" hangingPunct="1"/>
            <a:r>
              <a:rPr lang="en-US" sz="2800" smtClean="0"/>
              <a:t>Entire “system” of care involved in analysis from start to finish</a:t>
            </a:r>
          </a:p>
          <a:p>
            <a:pPr eaLnBrk="1" hangingPunct="1"/>
            <a:r>
              <a:rPr lang="en-US" sz="2800" smtClean="0"/>
              <a:t>Cause &amp; Effect determined</a:t>
            </a:r>
          </a:p>
          <a:p>
            <a:pPr eaLnBrk="1" hangingPunct="1"/>
            <a:r>
              <a:rPr lang="en-US" sz="2800" smtClean="0"/>
              <a:t>Look how best to fix</a:t>
            </a:r>
          </a:p>
          <a:p>
            <a:pPr eaLnBrk="1" hangingPunct="1"/>
            <a:r>
              <a:rPr lang="en-US" sz="2800" smtClean="0"/>
              <a:t>Make necessary changes to prevent recurrence </a:t>
            </a:r>
          </a:p>
          <a:p>
            <a:pPr eaLnBrk="1" hangingPunct="1"/>
            <a:r>
              <a:rPr lang="en-US" sz="2800" smtClean="0"/>
              <a:t>Measure outcomes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C:\DOCUME~1\jwashko\LOCALS~1\Temp\enhtmlclip\ScreenClip(1).png"/>
          <p:cNvPicPr>
            <a:picLocks noChangeAspect="1" noChangeArrowheads="1"/>
          </p:cNvPicPr>
          <p:nvPr/>
        </p:nvPicPr>
        <p:blipFill>
          <a:blip r:embed="rId2"/>
          <a:srcRect/>
          <a:stretch>
            <a:fillRect/>
          </a:stretch>
        </p:blipFill>
        <p:spPr bwMode="auto">
          <a:xfrm>
            <a:off x="685800" y="1417638"/>
            <a:ext cx="6858000" cy="4906962"/>
          </a:xfrm>
          <a:prstGeom prst="rect">
            <a:avLst/>
          </a:prstGeom>
          <a:noFill/>
          <a:ln w="9525">
            <a:noFill/>
            <a:miter lim="800000"/>
            <a:headEnd/>
            <a:tailEnd/>
          </a:ln>
        </p:spPr>
      </p:pic>
      <p:sp>
        <p:nvSpPr>
          <p:cNvPr id="56322" name="TextBox 4"/>
          <p:cNvSpPr txBox="1">
            <a:spLocks noChangeArrowheads="1"/>
          </p:cNvSpPr>
          <p:nvPr/>
        </p:nvSpPr>
        <p:spPr bwMode="auto">
          <a:xfrm>
            <a:off x="1066800" y="838200"/>
            <a:ext cx="5710238" cy="523875"/>
          </a:xfrm>
          <a:prstGeom prst="rect">
            <a:avLst/>
          </a:prstGeom>
          <a:noFill/>
          <a:ln w="9525">
            <a:noFill/>
            <a:miter lim="800000"/>
            <a:headEnd/>
            <a:tailEnd/>
          </a:ln>
        </p:spPr>
        <p:txBody>
          <a:bodyPr wrap="none">
            <a:spAutoFit/>
          </a:bodyPr>
          <a:lstStyle/>
          <a:p>
            <a:r>
              <a:rPr lang="en-US" sz="2800" b="1"/>
              <a:t>How Healthcare Would Respond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304800" y="533400"/>
            <a:ext cx="8229600" cy="1143000"/>
          </a:xfrm>
        </p:spPr>
        <p:txBody>
          <a:bodyPr/>
          <a:lstStyle/>
          <a:p>
            <a:pPr eaLnBrk="1" hangingPunct="1"/>
            <a:r>
              <a:rPr lang="en-US" sz="4000" smtClean="0"/>
              <a:t>RCA Cause &amp; Effect</a:t>
            </a:r>
          </a:p>
        </p:txBody>
      </p:sp>
      <p:pic>
        <p:nvPicPr>
          <p:cNvPr id="57346" name="Picture 4" descr="RCA Redacted.jpg.jpg"/>
          <p:cNvPicPr>
            <a:picLocks noChangeAspect="1"/>
          </p:cNvPicPr>
          <p:nvPr/>
        </p:nvPicPr>
        <p:blipFill>
          <a:blip r:embed="rId2"/>
          <a:srcRect/>
          <a:stretch>
            <a:fillRect/>
          </a:stretch>
        </p:blipFill>
        <p:spPr bwMode="auto">
          <a:xfrm>
            <a:off x="738188" y="1752600"/>
            <a:ext cx="8024812"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228600" y="533400"/>
            <a:ext cx="8229600" cy="1143000"/>
          </a:xfrm>
        </p:spPr>
        <p:txBody>
          <a:bodyPr/>
          <a:lstStyle/>
          <a:p>
            <a:pPr eaLnBrk="1" hangingPunct="1"/>
            <a:r>
              <a:rPr lang="en-US" smtClean="0"/>
              <a:t>Our Epiphany</a:t>
            </a:r>
          </a:p>
        </p:txBody>
      </p:sp>
      <p:sp>
        <p:nvSpPr>
          <p:cNvPr id="58370" name="Content Placeholder 2"/>
          <p:cNvSpPr>
            <a:spLocks noGrp="1"/>
          </p:cNvSpPr>
          <p:nvPr>
            <p:ph idx="1"/>
          </p:nvPr>
        </p:nvSpPr>
        <p:spPr>
          <a:xfrm>
            <a:off x="381000" y="1676400"/>
            <a:ext cx="8305800" cy="4038600"/>
          </a:xfrm>
        </p:spPr>
        <p:txBody>
          <a:bodyPr/>
          <a:lstStyle/>
          <a:p>
            <a:pPr eaLnBrk="1" hangingPunct="1"/>
            <a:r>
              <a:rPr lang="en-US" sz="2800" smtClean="0"/>
              <a:t>Most psychiatric patients in hospitals are placed into access controlled rooms, that are “sterile” of medical equipment, cords, etc. of which the patient could hurt self or others</a:t>
            </a:r>
          </a:p>
          <a:p>
            <a:pPr eaLnBrk="1" hangingPunct="1"/>
            <a:r>
              <a:rPr lang="en-US" sz="2800" smtClean="0"/>
              <a:t>But when transporting, we place these patients in a cage, with limited exits, with weapons (medical equipment), with our employees in a magic vehicle called an ambulance and believe nothing will ever happen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0" y="838200"/>
            <a:ext cx="8229600" cy="1143000"/>
          </a:xfrm>
        </p:spPr>
        <p:txBody>
          <a:bodyPr/>
          <a:lstStyle/>
          <a:p>
            <a:pPr eaLnBrk="1" hangingPunct="1"/>
            <a:r>
              <a:rPr lang="en-US" sz="3600" smtClean="0"/>
              <a:t>How a Healthcare System </a:t>
            </a:r>
            <a:br>
              <a:rPr lang="en-US" sz="3600" smtClean="0"/>
            </a:br>
            <a:r>
              <a:rPr lang="en-US" sz="3600" smtClean="0"/>
              <a:t>based EMS Agency did respond…</a:t>
            </a:r>
          </a:p>
        </p:txBody>
      </p:sp>
      <p:sp>
        <p:nvSpPr>
          <p:cNvPr id="59394" name="Content Placeholder 6"/>
          <p:cNvSpPr>
            <a:spLocks noGrp="1"/>
          </p:cNvSpPr>
          <p:nvPr>
            <p:ph idx="1"/>
          </p:nvPr>
        </p:nvSpPr>
        <p:spPr>
          <a:xfrm>
            <a:off x="838200" y="2819400"/>
            <a:ext cx="5867400" cy="2209800"/>
          </a:xfrm>
        </p:spPr>
        <p:txBody>
          <a:bodyPr/>
          <a:lstStyle/>
          <a:p>
            <a:pPr eaLnBrk="1" hangingPunct="1"/>
            <a:r>
              <a:rPr lang="en-US" smtClean="0"/>
              <a:t>De-escalation training</a:t>
            </a:r>
          </a:p>
          <a:p>
            <a:pPr eaLnBrk="1" hangingPunct="1"/>
            <a:r>
              <a:rPr lang="en-US" smtClean="0"/>
              <a:t>Self defense training</a:t>
            </a:r>
          </a:p>
          <a:p>
            <a:pPr eaLnBrk="1" hangingPunct="1"/>
            <a:r>
              <a:rPr lang="en-US" smtClean="0"/>
              <a:t>TeamSTEPPS training</a:t>
            </a:r>
          </a:p>
          <a:p>
            <a:pPr eaLnBrk="1" hangingPunct="1"/>
            <a:r>
              <a:rPr lang="en-US" smtClean="0"/>
              <a:t>New policy &amp; procedure</a:t>
            </a:r>
          </a:p>
        </p:txBody>
      </p:sp>
      <p:pic>
        <p:nvPicPr>
          <p:cNvPr id="59395" name="Picture 4" descr="C:\DOCUME~1\jwashko\LOCALS~1\Temp\enhtmlclip\ScreenClip(6).png"/>
          <p:cNvPicPr>
            <a:picLocks noChangeAspect="1" noChangeArrowheads="1"/>
          </p:cNvPicPr>
          <p:nvPr/>
        </p:nvPicPr>
        <p:blipFill>
          <a:blip r:embed="rId2"/>
          <a:srcRect/>
          <a:stretch>
            <a:fillRect/>
          </a:stretch>
        </p:blipFill>
        <p:spPr bwMode="auto">
          <a:xfrm>
            <a:off x="6172200" y="3276600"/>
            <a:ext cx="1828800" cy="82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76200" y="990600"/>
            <a:ext cx="8229600" cy="1143000"/>
          </a:xfrm>
        </p:spPr>
        <p:txBody>
          <a:bodyPr/>
          <a:lstStyle/>
          <a:p>
            <a:pPr eaLnBrk="1" hangingPunct="1"/>
            <a:r>
              <a:rPr lang="en-US" sz="3600" smtClean="0"/>
              <a:t>How a Healthcare System </a:t>
            </a:r>
            <a:br>
              <a:rPr lang="en-US" sz="3600" smtClean="0"/>
            </a:br>
            <a:r>
              <a:rPr lang="en-US" sz="3600" smtClean="0"/>
              <a:t>based EMS Agency did respond</a:t>
            </a:r>
          </a:p>
        </p:txBody>
      </p:sp>
      <p:sp>
        <p:nvSpPr>
          <p:cNvPr id="60418" name="Content Placeholder 2"/>
          <p:cNvSpPr>
            <a:spLocks noGrp="1"/>
          </p:cNvSpPr>
          <p:nvPr>
            <p:ph idx="1"/>
          </p:nvPr>
        </p:nvSpPr>
        <p:spPr>
          <a:xfrm>
            <a:off x="381000" y="2667000"/>
            <a:ext cx="8305800" cy="3382963"/>
          </a:xfrm>
        </p:spPr>
        <p:txBody>
          <a:bodyPr/>
          <a:lstStyle/>
          <a:p>
            <a:pPr eaLnBrk="1" hangingPunct="1"/>
            <a:r>
              <a:rPr lang="en-US" smtClean="0"/>
              <a:t>Pre-transport “huddle” by sending transport clinicians and EMS staff</a:t>
            </a:r>
          </a:p>
          <a:p>
            <a:pPr eaLnBrk="1" hangingPunct="1"/>
            <a:r>
              <a:rPr lang="en-US" smtClean="0"/>
              <a:t>Use of standardized risk assessment scripts / tools at intake &amp; bedside</a:t>
            </a:r>
          </a:p>
        </p:txBody>
      </p:sp>
      <p:pic>
        <p:nvPicPr>
          <p:cNvPr id="60419" name="Picture 2" descr="C:\DOCUME~1\jwashko\LOCALS~1\Temp\enhtmlclip\ScreenClip(7).png"/>
          <p:cNvPicPr>
            <a:picLocks noChangeAspect="1" noChangeArrowheads="1"/>
          </p:cNvPicPr>
          <p:nvPr/>
        </p:nvPicPr>
        <p:blipFill>
          <a:blip r:embed="rId2"/>
          <a:srcRect/>
          <a:stretch>
            <a:fillRect/>
          </a:stretch>
        </p:blipFill>
        <p:spPr bwMode="auto">
          <a:xfrm>
            <a:off x="7010400" y="5181600"/>
            <a:ext cx="1885950" cy="81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0" y="838200"/>
            <a:ext cx="8229600" cy="1143000"/>
          </a:xfrm>
        </p:spPr>
        <p:txBody>
          <a:bodyPr/>
          <a:lstStyle/>
          <a:p>
            <a:pPr eaLnBrk="1" hangingPunct="1"/>
            <a:r>
              <a:rPr lang="en-US" sz="3600" smtClean="0"/>
              <a:t>How a Healthcare System </a:t>
            </a:r>
            <a:br>
              <a:rPr lang="en-US" sz="3600" smtClean="0"/>
            </a:br>
            <a:r>
              <a:rPr lang="en-US" sz="3600" smtClean="0"/>
              <a:t>based EMS Agency did respond…</a:t>
            </a:r>
          </a:p>
        </p:txBody>
      </p:sp>
      <p:pic>
        <p:nvPicPr>
          <p:cNvPr id="61442" name="Picture 4" descr="C:\DOCUME~1\jwashko\LOCALS~1\Temp\enhtmlclip\ScreenClip(2).png"/>
          <p:cNvPicPr>
            <a:picLocks noChangeAspect="1" noChangeArrowheads="1"/>
          </p:cNvPicPr>
          <p:nvPr/>
        </p:nvPicPr>
        <p:blipFill>
          <a:blip r:embed="rId2"/>
          <a:srcRect/>
          <a:stretch>
            <a:fillRect/>
          </a:stretch>
        </p:blipFill>
        <p:spPr bwMode="auto">
          <a:xfrm>
            <a:off x="268288" y="3733800"/>
            <a:ext cx="2551112" cy="1828800"/>
          </a:xfrm>
          <a:prstGeom prst="rect">
            <a:avLst/>
          </a:prstGeom>
          <a:noFill/>
          <a:ln w="9525">
            <a:noFill/>
            <a:miter lim="800000"/>
            <a:headEnd/>
            <a:tailEnd/>
          </a:ln>
        </p:spPr>
      </p:pic>
      <p:pic>
        <p:nvPicPr>
          <p:cNvPr id="61443" name="Picture 6" descr="C:\DOCUME~1\jwashko\LOCALS~1\Temp\enhtmlclip\ScreenClip(3).png"/>
          <p:cNvPicPr>
            <a:picLocks noChangeAspect="1" noChangeArrowheads="1"/>
          </p:cNvPicPr>
          <p:nvPr/>
        </p:nvPicPr>
        <p:blipFill>
          <a:blip r:embed="rId3"/>
          <a:srcRect/>
          <a:stretch>
            <a:fillRect/>
          </a:stretch>
        </p:blipFill>
        <p:spPr bwMode="auto">
          <a:xfrm>
            <a:off x="6324600" y="2819400"/>
            <a:ext cx="2247900" cy="3095625"/>
          </a:xfrm>
          <a:prstGeom prst="rect">
            <a:avLst/>
          </a:prstGeom>
          <a:noFill/>
          <a:ln w="9525">
            <a:noFill/>
            <a:miter lim="800000"/>
            <a:headEnd/>
            <a:tailEnd/>
          </a:ln>
        </p:spPr>
      </p:pic>
      <p:pic>
        <p:nvPicPr>
          <p:cNvPr id="61444" name="Picture 8" descr="C:\DOCUME~1\jwashko\LOCALS~1\Temp\enhtmlclip\ScreenClip(4).png"/>
          <p:cNvPicPr>
            <a:picLocks noChangeAspect="1" noChangeArrowheads="1"/>
          </p:cNvPicPr>
          <p:nvPr/>
        </p:nvPicPr>
        <p:blipFill>
          <a:blip r:embed="rId4"/>
          <a:srcRect/>
          <a:stretch>
            <a:fillRect/>
          </a:stretch>
        </p:blipFill>
        <p:spPr bwMode="auto">
          <a:xfrm>
            <a:off x="3124200" y="2819400"/>
            <a:ext cx="2762250" cy="3084513"/>
          </a:xfrm>
          <a:prstGeom prst="rect">
            <a:avLst/>
          </a:prstGeom>
          <a:noFill/>
          <a:ln w="9525">
            <a:noFill/>
            <a:miter lim="800000"/>
            <a:headEnd/>
            <a:tailEnd/>
          </a:ln>
        </p:spPr>
      </p:pic>
      <p:pic>
        <p:nvPicPr>
          <p:cNvPr id="61445" name="Picture 10" descr="C:\DOCUME~1\jwashko\LOCALS~1\Temp\enhtmlclip\ScreenClip(5).png"/>
          <p:cNvPicPr>
            <a:picLocks noChangeAspect="1" noChangeArrowheads="1"/>
          </p:cNvPicPr>
          <p:nvPr/>
        </p:nvPicPr>
        <p:blipFill>
          <a:blip r:embed="rId5"/>
          <a:srcRect/>
          <a:stretch>
            <a:fillRect/>
          </a:stretch>
        </p:blipFill>
        <p:spPr bwMode="auto">
          <a:xfrm>
            <a:off x="533400" y="2438400"/>
            <a:ext cx="1685925" cy="86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0" y="990600"/>
            <a:ext cx="8229600" cy="1143000"/>
          </a:xfrm>
        </p:spPr>
        <p:txBody>
          <a:bodyPr/>
          <a:lstStyle/>
          <a:p>
            <a:pPr eaLnBrk="1" hangingPunct="1"/>
            <a:r>
              <a:rPr lang="en-US" sz="3600" smtClean="0"/>
              <a:t>How would EMS traditionally </a:t>
            </a:r>
            <a:br>
              <a:rPr lang="en-US" sz="3600" smtClean="0"/>
            </a:br>
            <a:r>
              <a:rPr lang="en-US" sz="3600" smtClean="0"/>
              <a:t>react to a situation like this?</a:t>
            </a:r>
          </a:p>
        </p:txBody>
      </p:sp>
      <p:sp>
        <p:nvSpPr>
          <p:cNvPr id="62466" name="Rectangle 4"/>
          <p:cNvSpPr>
            <a:spLocks noChangeArrowheads="1"/>
          </p:cNvSpPr>
          <p:nvPr/>
        </p:nvSpPr>
        <p:spPr bwMode="auto">
          <a:xfrm>
            <a:off x="838200" y="2967038"/>
            <a:ext cx="7315200" cy="2062162"/>
          </a:xfrm>
          <a:prstGeom prst="rect">
            <a:avLst/>
          </a:prstGeom>
          <a:noFill/>
          <a:ln w="9525">
            <a:noFill/>
            <a:miter lim="800000"/>
            <a:headEnd/>
            <a:tailEnd/>
          </a:ln>
        </p:spPr>
        <p:txBody>
          <a:bodyPr>
            <a:spAutoFit/>
          </a:bodyPr>
          <a:lstStyle/>
          <a:p>
            <a:pPr algn="ctr"/>
            <a:r>
              <a:rPr lang="en-US" sz="3200"/>
              <a:t>Recurrent patient drops due to stretcher hook not catching when removing patient from back of ambulance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0" y="914400"/>
            <a:ext cx="8229600" cy="1143000"/>
          </a:xfrm>
        </p:spPr>
        <p:txBody>
          <a:bodyPr/>
          <a:lstStyle/>
          <a:p>
            <a:pPr eaLnBrk="1" hangingPunct="1"/>
            <a:r>
              <a:rPr lang="en-US" sz="3600" smtClean="0"/>
              <a:t>How would EMS traditionally </a:t>
            </a:r>
            <a:br>
              <a:rPr lang="en-US" sz="3600" smtClean="0"/>
            </a:br>
            <a:r>
              <a:rPr lang="en-US" sz="3600" smtClean="0"/>
              <a:t>react to a situation like this?</a:t>
            </a:r>
          </a:p>
        </p:txBody>
      </p:sp>
      <p:sp>
        <p:nvSpPr>
          <p:cNvPr id="63490" name="Content Placeholder 2"/>
          <p:cNvSpPr>
            <a:spLocks noGrp="1"/>
          </p:cNvSpPr>
          <p:nvPr>
            <p:ph idx="1"/>
          </p:nvPr>
        </p:nvSpPr>
        <p:spPr>
          <a:xfrm>
            <a:off x="381000" y="2286000"/>
            <a:ext cx="8305800" cy="3382963"/>
          </a:xfrm>
        </p:spPr>
        <p:txBody>
          <a:bodyPr/>
          <a:lstStyle/>
          <a:p>
            <a:pPr eaLnBrk="1" hangingPunct="1"/>
            <a:r>
              <a:rPr lang="en-US" smtClean="0"/>
              <a:t>Investigate</a:t>
            </a:r>
          </a:p>
          <a:p>
            <a:pPr lvl="1" eaLnBrk="1" hangingPunct="1"/>
            <a:r>
              <a:rPr lang="en-US" smtClean="0"/>
              <a:t>At fault / predictable situation</a:t>
            </a:r>
          </a:p>
          <a:p>
            <a:pPr lvl="1" eaLnBrk="1" hangingPunct="1"/>
            <a:r>
              <a:rPr lang="en-US" smtClean="0"/>
              <a:t>Moderate risk / frequency</a:t>
            </a:r>
          </a:p>
          <a:p>
            <a:pPr eaLnBrk="1" hangingPunct="1"/>
            <a:r>
              <a:rPr lang="en-US" smtClean="0"/>
              <a:t>Reaction</a:t>
            </a:r>
          </a:p>
          <a:p>
            <a:pPr lvl="1" eaLnBrk="1" hangingPunct="1"/>
            <a:r>
              <a:rPr lang="en-US" smtClean="0"/>
              <a:t>Check equipment (stretcher height)</a:t>
            </a:r>
          </a:p>
          <a:p>
            <a:pPr lvl="1" eaLnBrk="1" hangingPunct="1"/>
            <a:r>
              <a:rPr lang="en-US" smtClean="0"/>
              <a:t>Retraining (provider fault)</a:t>
            </a:r>
          </a:p>
          <a:p>
            <a:pPr lvl="1" eaLnBrk="1" hangingPunct="1"/>
            <a:r>
              <a:rPr lang="en-US" smtClean="0"/>
              <a:t>Hope it doesn’t happen again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descr="C:\DOCUME~1\jwashko\LOCALS~1\Temp\enhtmlclip\ScreenClip(1).png"/>
          <p:cNvPicPr>
            <a:picLocks noChangeAspect="1" noChangeArrowheads="1"/>
          </p:cNvPicPr>
          <p:nvPr/>
        </p:nvPicPr>
        <p:blipFill>
          <a:blip r:embed="rId2"/>
          <a:srcRect/>
          <a:stretch>
            <a:fillRect/>
          </a:stretch>
        </p:blipFill>
        <p:spPr bwMode="auto">
          <a:xfrm>
            <a:off x="685800" y="1417638"/>
            <a:ext cx="6858000" cy="4906962"/>
          </a:xfrm>
          <a:prstGeom prst="rect">
            <a:avLst/>
          </a:prstGeom>
          <a:noFill/>
          <a:ln w="9525">
            <a:noFill/>
            <a:miter lim="800000"/>
            <a:headEnd/>
            <a:tailEnd/>
          </a:ln>
        </p:spPr>
      </p:pic>
      <p:sp>
        <p:nvSpPr>
          <p:cNvPr id="64514" name="TextBox 4"/>
          <p:cNvSpPr txBox="1">
            <a:spLocks noChangeArrowheads="1"/>
          </p:cNvSpPr>
          <p:nvPr/>
        </p:nvSpPr>
        <p:spPr bwMode="auto">
          <a:xfrm>
            <a:off x="1066800" y="838200"/>
            <a:ext cx="5710238" cy="523875"/>
          </a:xfrm>
          <a:prstGeom prst="rect">
            <a:avLst/>
          </a:prstGeom>
          <a:noFill/>
          <a:ln w="9525">
            <a:noFill/>
            <a:miter lim="800000"/>
            <a:headEnd/>
            <a:tailEnd/>
          </a:ln>
        </p:spPr>
        <p:txBody>
          <a:bodyPr wrap="none">
            <a:spAutoFit/>
          </a:bodyPr>
          <a:lstStyle/>
          <a:p>
            <a:r>
              <a:rPr lang="en-US" sz="2800" b="1"/>
              <a:t>How Healthcare Would Respond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76200" y="381000"/>
            <a:ext cx="8229600" cy="1143000"/>
          </a:xfrm>
        </p:spPr>
        <p:txBody>
          <a:bodyPr/>
          <a:lstStyle/>
          <a:p>
            <a:pPr eaLnBrk="1" hangingPunct="1"/>
            <a:r>
              <a:rPr lang="en-US" smtClean="0"/>
              <a:t>About Us…</a:t>
            </a:r>
          </a:p>
        </p:txBody>
      </p:sp>
      <p:sp>
        <p:nvSpPr>
          <p:cNvPr id="28674" name="Content Placeholder 2"/>
          <p:cNvSpPr>
            <a:spLocks noGrp="1"/>
          </p:cNvSpPr>
          <p:nvPr>
            <p:ph idx="1"/>
          </p:nvPr>
        </p:nvSpPr>
        <p:spPr>
          <a:xfrm>
            <a:off x="609600" y="1295400"/>
            <a:ext cx="8305800" cy="5105400"/>
          </a:xfrm>
        </p:spPr>
        <p:txBody>
          <a:bodyPr/>
          <a:lstStyle/>
          <a:p>
            <a:pPr eaLnBrk="1" hangingPunct="1"/>
            <a:r>
              <a:rPr lang="en-US" sz="2800" smtClean="0"/>
              <a:t>Our “Cradle to Grave” Healthcare System</a:t>
            </a:r>
          </a:p>
          <a:p>
            <a:pPr lvl="1" eaLnBrk="1" hangingPunct="1"/>
            <a:r>
              <a:rPr lang="en-US" sz="2400" smtClean="0"/>
              <a:t>4 Tertiary Hospitals</a:t>
            </a:r>
          </a:p>
          <a:p>
            <a:pPr lvl="1" eaLnBrk="1" hangingPunct="1"/>
            <a:r>
              <a:rPr lang="en-US" sz="2400" smtClean="0"/>
              <a:t>11 Community Hospitals</a:t>
            </a:r>
          </a:p>
          <a:p>
            <a:pPr lvl="1" eaLnBrk="1" hangingPunct="1"/>
            <a:r>
              <a:rPr lang="en-US" sz="2400" smtClean="0"/>
              <a:t>1000’s Doctors / Clinics</a:t>
            </a:r>
          </a:p>
          <a:p>
            <a:pPr lvl="1" eaLnBrk="1" hangingPunct="1"/>
            <a:r>
              <a:rPr lang="en-US" sz="2400" smtClean="0"/>
              <a:t>Nursing Homes / Rehabs / Home Care / Hospice</a:t>
            </a:r>
          </a:p>
          <a:p>
            <a:pPr lvl="1" eaLnBrk="1" hangingPunct="1"/>
            <a:r>
              <a:rPr lang="en-US" sz="2400" smtClean="0"/>
              <a:t>Internal and External Pharmacies</a:t>
            </a:r>
          </a:p>
          <a:p>
            <a:pPr lvl="1" eaLnBrk="1" hangingPunct="1"/>
            <a:r>
              <a:rPr lang="en-US" sz="2400" smtClean="0"/>
              <a:t>42,000+ Employees</a:t>
            </a:r>
          </a:p>
          <a:p>
            <a:pPr lvl="1" eaLnBrk="1" hangingPunct="1"/>
            <a:r>
              <a:rPr lang="en-US" sz="2400" smtClean="0"/>
              <a:t>Revenues of $6B+</a:t>
            </a:r>
          </a:p>
          <a:p>
            <a:pPr lvl="1" eaLnBrk="1" hangingPunct="1"/>
            <a:r>
              <a:rPr lang="en-US" sz="2400" smtClean="0"/>
              <a:t>2</a:t>
            </a:r>
            <a:r>
              <a:rPr lang="en-US" sz="2400" baseline="30000" smtClean="0"/>
              <a:t>nd</a:t>
            </a:r>
            <a:r>
              <a:rPr lang="en-US" sz="2400" smtClean="0"/>
              <a:t> Largest Not for Profit Secular Health System in the United States</a:t>
            </a:r>
          </a:p>
          <a:p>
            <a:pPr lvl="1" eaLnBrk="1" hangingPunct="1"/>
            <a:r>
              <a:rPr lang="en-US" sz="2400" smtClean="0"/>
              <a:t>Partially Integrated working towards complete integration</a:t>
            </a:r>
          </a:p>
        </p:txBody>
      </p:sp>
      <p:pic>
        <p:nvPicPr>
          <p:cNvPr id="28675" name="Picture 3"/>
          <p:cNvPicPr>
            <a:picLocks noChangeAspect="1"/>
          </p:cNvPicPr>
          <p:nvPr/>
        </p:nvPicPr>
        <p:blipFill>
          <a:blip r:embed="rId2"/>
          <a:srcRect/>
          <a:stretch>
            <a:fillRect/>
          </a:stretch>
        </p:blipFill>
        <p:spPr bwMode="auto">
          <a:xfrm>
            <a:off x="5880100" y="1981200"/>
            <a:ext cx="1968500" cy="101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0" y="914400"/>
            <a:ext cx="8229600" cy="1143000"/>
          </a:xfrm>
        </p:spPr>
        <p:txBody>
          <a:bodyPr/>
          <a:lstStyle/>
          <a:p>
            <a:pPr eaLnBrk="1" hangingPunct="1"/>
            <a:r>
              <a:rPr lang="en-US" sz="3600" smtClean="0"/>
              <a:t>How would EMS traditionally </a:t>
            </a:r>
            <a:br>
              <a:rPr lang="en-US" sz="3600" smtClean="0"/>
            </a:br>
            <a:r>
              <a:rPr lang="en-US" sz="3600" smtClean="0"/>
              <a:t>react to a situation like this?</a:t>
            </a:r>
          </a:p>
        </p:txBody>
      </p:sp>
      <p:sp>
        <p:nvSpPr>
          <p:cNvPr id="65538" name="Content Placeholder 2"/>
          <p:cNvSpPr>
            <a:spLocks noGrp="1"/>
          </p:cNvSpPr>
          <p:nvPr>
            <p:ph idx="1"/>
          </p:nvPr>
        </p:nvSpPr>
        <p:spPr>
          <a:xfrm>
            <a:off x="381000" y="2286000"/>
            <a:ext cx="8305800" cy="3382963"/>
          </a:xfrm>
        </p:spPr>
        <p:txBody>
          <a:bodyPr/>
          <a:lstStyle/>
          <a:p>
            <a:pPr eaLnBrk="1" hangingPunct="1"/>
            <a:r>
              <a:rPr lang="en-US" smtClean="0"/>
              <a:t>Investigate</a:t>
            </a:r>
          </a:p>
          <a:p>
            <a:pPr lvl="1" eaLnBrk="1" hangingPunct="1"/>
            <a:r>
              <a:rPr lang="en-US" smtClean="0"/>
              <a:t>At fault / predictable situation</a:t>
            </a:r>
          </a:p>
          <a:p>
            <a:pPr lvl="1" eaLnBrk="1" hangingPunct="1"/>
            <a:r>
              <a:rPr lang="en-US" smtClean="0"/>
              <a:t>Moderate risk / frequency</a:t>
            </a:r>
          </a:p>
          <a:p>
            <a:pPr eaLnBrk="1" hangingPunct="1"/>
            <a:r>
              <a:rPr lang="en-US" smtClean="0"/>
              <a:t>Reaction</a:t>
            </a:r>
          </a:p>
          <a:p>
            <a:pPr lvl="1" eaLnBrk="1" hangingPunct="1"/>
            <a:r>
              <a:rPr lang="en-US" smtClean="0"/>
              <a:t>Check equipment</a:t>
            </a:r>
          </a:p>
          <a:p>
            <a:pPr lvl="1" eaLnBrk="1" hangingPunct="1"/>
            <a:r>
              <a:rPr lang="en-US" smtClean="0"/>
              <a:t>Retraining (provider fault)</a:t>
            </a:r>
          </a:p>
          <a:p>
            <a:pPr lvl="1" eaLnBrk="1" hangingPunct="1"/>
            <a:r>
              <a:rPr lang="en-US" smtClean="0"/>
              <a:t>Hope it doesn’t happen again</a:t>
            </a:r>
          </a:p>
          <a:p>
            <a:pPr eaLnBrk="1" hangingPunct="1"/>
            <a:endParaRPr lang="en-US" smtClean="0"/>
          </a:p>
        </p:txBody>
      </p:sp>
      <p:pic>
        <p:nvPicPr>
          <p:cNvPr id="65539" name="Picture 4" descr="C:\DOCUME~1\jwashko\LOCALS~1\Temp\enhtmlclip\ScreenClip(6).png"/>
          <p:cNvPicPr>
            <a:picLocks noChangeAspect="1" noChangeArrowheads="1"/>
          </p:cNvPicPr>
          <p:nvPr/>
        </p:nvPicPr>
        <p:blipFill>
          <a:blip r:embed="rId2"/>
          <a:srcRect/>
          <a:stretch>
            <a:fillRect/>
          </a:stretch>
        </p:blipFill>
        <p:spPr bwMode="auto">
          <a:xfrm>
            <a:off x="6629400" y="4048125"/>
            <a:ext cx="1828800" cy="828675"/>
          </a:xfrm>
          <a:prstGeom prst="rect">
            <a:avLst/>
          </a:prstGeom>
          <a:noFill/>
          <a:ln w="9525">
            <a:noFill/>
            <a:miter lim="800000"/>
            <a:headEnd/>
            <a:tailEnd/>
          </a:ln>
        </p:spPr>
      </p:pic>
      <p:pic>
        <p:nvPicPr>
          <p:cNvPr id="65540" name="Picture 2" descr="C:\DOCUME~1\jwashko\LOCALS~1\Temp\enhtmlclip\ScreenClip(7).png"/>
          <p:cNvPicPr>
            <a:picLocks noChangeAspect="1" noChangeArrowheads="1"/>
          </p:cNvPicPr>
          <p:nvPr/>
        </p:nvPicPr>
        <p:blipFill>
          <a:blip r:embed="rId3"/>
          <a:srcRect/>
          <a:stretch>
            <a:fillRect/>
          </a:stretch>
        </p:blipFill>
        <p:spPr bwMode="auto">
          <a:xfrm>
            <a:off x="6572250" y="5124450"/>
            <a:ext cx="1885950" cy="81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76200" y="914400"/>
            <a:ext cx="8229600" cy="1143000"/>
          </a:xfrm>
        </p:spPr>
        <p:txBody>
          <a:bodyPr/>
          <a:lstStyle/>
          <a:p>
            <a:pPr eaLnBrk="1" hangingPunct="1"/>
            <a:r>
              <a:rPr lang="en-US" sz="3600" smtClean="0"/>
              <a:t>How a Healthcare System </a:t>
            </a:r>
            <a:br>
              <a:rPr lang="en-US" sz="3600" smtClean="0"/>
            </a:br>
            <a:r>
              <a:rPr lang="en-US" sz="3600" smtClean="0"/>
              <a:t>based EMS Agency did respond… </a:t>
            </a:r>
          </a:p>
        </p:txBody>
      </p:sp>
      <p:pic>
        <p:nvPicPr>
          <p:cNvPr id="66562" name="Picture 2" descr="C:\Dropbox\Photos\NSLIJ\IMG_2464.JPG"/>
          <p:cNvPicPr>
            <a:picLocks noChangeAspect="1" noChangeArrowheads="1"/>
          </p:cNvPicPr>
          <p:nvPr/>
        </p:nvPicPr>
        <p:blipFill>
          <a:blip r:embed="rId2"/>
          <a:srcRect/>
          <a:stretch>
            <a:fillRect/>
          </a:stretch>
        </p:blipFill>
        <p:spPr bwMode="auto">
          <a:xfrm>
            <a:off x="1219200" y="2362200"/>
            <a:ext cx="5181600" cy="3886200"/>
          </a:xfrm>
          <a:prstGeom prst="rect">
            <a:avLst/>
          </a:prstGeom>
          <a:noFill/>
          <a:ln w="9525">
            <a:noFill/>
            <a:miter lim="800000"/>
            <a:headEnd/>
            <a:tailEnd/>
          </a:ln>
        </p:spPr>
      </p:pic>
      <p:pic>
        <p:nvPicPr>
          <p:cNvPr id="66563" name="Picture 10" descr="C:\DOCUME~1\jwashko\LOCALS~1\Temp\enhtmlclip\ScreenClip(5).png"/>
          <p:cNvPicPr>
            <a:picLocks noChangeAspect="1" noChangeArrowheads="1"/>
          </p:cNvPicPr>
          <p:nvPr/>
        </p:nvPicPr>
        <p:blipFill>
          <a:blip r:embed="rId3"/>
          <a:srcRect/>
          <a:stretch>
            <a:fillRect/>
          </a:stretch>
        </p:blipFill>
        <p:spPr bwMode="auto">
          <a:xfrm>
            <a:off x="7010400" y="3657600"/>
            <a:ext cx="1685925" cy="866775"/>
          </a:xfrm>
          <a:prstGeom prst="rect">
            <a:avLst/>
          </a:prstGeom>
          <a:noFill/>
          <a:ln w="9525">
            <a:noFill/>
            <a:miter lim="800000"/>
            <a:headEnd/>
            <a:tailEnd/>
          </a:ln>
        </p:spPr>
      </p:pic>
      <p:cxnSp>
        <p:nvCxnSpPr>
          <p:cNvPr id="9" name="Straight Arrow Connector 8"/>
          <p:cNvCxnSpPr/>
          <p:nvPr/>
        </p:nvCxnSpPr>
        <p:spPr>
          <a:xfrm rot="16200000" flipH="1">
            <a:off x="2743200" y="2667000"/>
            <a:ext cx="990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152400" y="762000"/>
            <a:ext cx="8229600" cy="1143000"/>
          </a:xfrm>
        </p:spPr>
        <p:txBody>
          <a:bodyPr/>
          <a:lstStyle/>
          <a:p>
            <a:pPr eaLnBrk="1" hangingPunct="1"/>
            <a:r>
              <a:rPr lang="en-US" smtClean="0"/>
              <a:t>Takeaway from </a:t>
            </a:r>
            <a:br>
              <a:rPr lang="en-US" smtClean="0"/>
            </a:br>
            <a:r>
              <a:rPr lang="en-US" smtClean="0"/>
              <a:t>these examples</a:t>
            </a:r>
          </a:p>
        </p:txBody>
      </p:sp>
      <p:sp>
        <p:nvSpPr>
          <p:cNvPr id="67586" name="Content Placeholder 2"/>
          <p:cNvSpPr>
            <a:spLocks noGrp="1"/>
          </p:cNvSpPr>
          <p:nvPr>
            <p:ph idx="1"/>
          </p:nvPr>
        </p:nvSpPr>
        <p:spPr>
          <a:xfrm>
            <a:off x="381000" y="2133600"/>
            <a:ext cx="8305800" cy="3962400"/>
          </a:xfrm>
        </p:spPr>
        <p:txBody>
          <a:bodyPr/>
          <a:lstStyle/>
          <a:p>
            <a:pPr eaLnBrk="1" hangingPunct="1"/>
            <a:r>
              <a:rPr lang="en-US" smtClean="0"/>
              <a:t>I learned something new from another part of healthcare</a:t>
            </a:r>
          </a:p>
          <a:p>
            <a:pPr eaLnBrk="1" hangingPunct="1"/>
            <a:r>
              <a:rPr lang="en-US" smtClean="0"/>
              <a:t>Best practices can be found outside the industry that are applicable to EMS</a:t>
            </a:r>
          </a:p>
          <a:p>
            <a:pPr eaLnBrk="1" hangingPunct="1"/>
            <a:r>
              <a:rPr lang="en-US" smtClean="0"/>
              <a:t>Engineering solutions are stronger than all of the traditional responses to risk events that I have used in the past combined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7200" y="5257800"/>
            <a:ext cx="8229600" cy="1143000"/>
          </a:xfrm>
        </p:spPr>
        <p:txBody>
          <a:bodyPr/>
          <a:lstStyle/>
          <a:p>
            <a:pPr eaLnBrk="1" hangingPunct="1"/>
            <a:r>
              <a:rPr lang="en-US" smtClean="0"/>
              <a:t>Human Resources</a:t>
            </a:r>
          </a:p>
        </p:txBody>
      </p:sp>
      <p:pic>
        <p:nvPicPr>
          <p:cNvPr id="68610" name="Picture 2"/>
          <p:cNvPicPr>
            <a:picLocks noChangeAspect="1"/>
          </p:cNvPicPr>
          <p:nvPr/>
        </p:nvPicPr>
        <p:blipFill>
          <a:blip r:embed="rId2"/>
          <a:srcRect/>
          <a:stretch>
            <a:fillRect/>
          </a:stretch>
        </p:blipFill>
        <p:spPr bwMode="auto">
          <a:xfrm>
            <a:off x="1600200" y="1090613"/>
            <a:ext cx="5511800" cy="4395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152400" y="533400"/>
            <a:ext cx="8229600" cy="1143000"/>
          </a:xfrm>
        </p:spPr>
        <p:txBody>
          <a:bodyPr/>
          <a:lstStyle/>
          <a:p>
            <a:pPr eaLnBrk="1" hangingPunct="1"/>
            <a:r>
              <a:rPr lang="en-US" smtClean="0"/>
              <a:t>Human Resources</a:t>
            </a:r>
          </a:p>
        </p:txBody>
      </p:sp>
      <p:sp>
        <p:nvSpPr>
          <p:cNvPr id="69634" name="Content Placeholder 2"/>
          <p:cNvSpPr>
            <a:spLocks noGrp="1"/>
          </p:cNvSpPr>
          <p:nvPr>
            <p:ph idx="1"/>
          </p:nvPr>
        </p:nvSpPr>
        <p:spPr>
          <a:xfrm>
            <a:off x="457200" y="1676400"/>
            <a:ext cx="8305800" cy="4267200"/>
          </a:xfrm>
        </p:spPr>
        <p:txBody>
          <a:bodyPr/>
          <a:lstStyle/>
          <a:p>
            <a:pPr eaLnBrk="1" hangingPunct="1"/>
            <a:r>
              <a:rPr lang="en-US" smtClean="0"/>
              <a:t>Candidate selection with psychological screening</a:t>
            </a:r>
          </a:p>
          <a:p>
            <a:pPr lvl="1" eaLnBrk="1" hangingPunct="1"/>
            <a:r>
              <a:rPr lang="en-US" smtClean="0"/>
              <a:t>Detect positive and negative behaviors</a:t>
            </a:r>
          </a:p>
          <a:p>
            <a:pPr lvl="1" eaLnBrk="1" hangingPunct="1"/>
            <a:r>
              <a:rPr lang="en-US" smtClean="0"/>
              <a:t>Customer service predisposition</a:t>
            </a:r>
          </a:p>
          <a:p>
            <a:pPr lvl="1" eaLnBrk="1" hangingPunct="1"/>
            <a:r>
              <a:rPr lang="en-US" smtClean="0"/>
              <a:t>Risky behavior predisposition</a:t>
            </a:r>
          </a:p>
          <a:p>
            <a:pPr lvl="1" eaLnBrk="1" hangingPunct="1"/>
            <a:r>
              <a:rPr lang="en-US" smtClean="0"/>
              <a:t>Skills / ability confirmation</a:t>
            </a:r>
          </a:p>
          <a:p>
            <a:pPr lvl="2" eaLnBrk="1" hangingPunct="1"/>
            <a:r>
              <a:rPr lang="en-US" smtClean="0"/>
              <a:t>AVESTA / Crit-i-call</a:t>
            </a:r>
          </a:p>
          <a:p>
            <a:pPr eaLnBrk="1" hangingPunct="1"/>
            <a:r>
              <a:rPr lang="en-US" smtClean="0"/>
              <a:t>Lecture on this topic later by SeniorCare on Wednesday morning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152400" y="685800"/>
            <a:ext cx="8229600" cy="1143000"/>
          </a:xfrm>
        </p:spPr>
        <p:txBody>
          <a:bodyPr/>
          <a:lstStyle/>
          <a:p>
            <a:pPr eaLnBrk="1" hangingPunct="1"/>
            <a:r>
              <a:rPr lang="en-US" smtClean="0"/>
              <a:t>Human Resources</a:t>
            </a:r>
          </a:p>
        </p:txBody>
      </p:sp>
      <p:sp>
        <p:nvSpPr>
          <p:cNvPr id="70658" name="Content Placeholder 2"/>
          <p:cNvSpPr>
            <a:spLocks noGrp="1"/>
          </p:cNvSpPr>
          <p:nvPr>
            <p:ph idx="1"/>
          </p:nvPr>
        </p:nvSpPr>
        <p:spPr>
          <a:xfrm>
            <a:off x="381000" y="1905000"/>
            <a:ext cx="8305800" cy="4114800"/>
          </a:xfrm>
        </p:spPr>
        <p:txBody>
          <a:bodyPr/>
          <a:lstStyle/>
          <a:p>
            <a:pPr eaLnBrk="1" hangingPunct="1"/>
            <a:r>
              <a:rPr lang="en-US" sz="2800" smtClean="0"/>
              <a:t>Reworking of traditional EMS Orientation / FTO Programs</a:t>
            </a:r>
          </a:p>
          <a:p>
            <a:pPr lvl="1" eaLnBrk="1" hangingPunct="1"/>
            <a:r>
              <a:rPr lang="en-US" sz="2400" smtClean="0"/>
              <a:t>Traditional 1 - 2 weeks of class orientation</a:t>
            </a:r>
          </a:p>
          <a:p>
            <a:pPr lvl="1" eaLnBrk="1" hangingPunct="1"/>
            <a:r>
              <a:rPr lang="en-US" sz="2400" smtClean="0"/>
              <a:t>Long FTO Ride-a-long</a:t>
            </a:r>
          </a:p>
          <a:p>
            <a:pPr lvl="1" eaLnBrk="1" hangingPunct="1"/>
            <a:r>
              <a:rPr lang="en-US" sz="2400" smtClean="0"/>
              <a:t>Employee released by FTO to field</a:t>
            </a:r>
          </a:p>
          <a:p>
            <a:pPr eaLnBrk="1" hangingPunct="1"/>
            <a:r>
              <a:rPr lang="en-US" sz="2800" smtClean="0"/>
              <a:t>Problems with this approach</a:t>
            </a:r>
          </a:p>
          <a:p>
            <a:pPr lvl="1" eaLnBrk="1" hangingPunct="1"/>
            <a:r>
              <a:rPr lang="en-US" sz="2400" smtClean="0"/>
              <a:t>Employees don’t receive consistent didactic content</a:t>
            </a:r>
          </a:p>
          <a:p>
            <a:pPr lvl="1" eaLnBrk="1" hangingPunct="1"/>
            <a:r>
              <a:rPr lang="en-US" sz="2400" smtClean="0"/>
              <a:t>Subjective review of field “readiness” based on variably applied criteria </a:t>
            </a:r>
          </a:p>
          <a:p>
            <a:pPr lvl="1" eaLnBrk="1" hangingPunct="1"/>
            <a:r>
              <a:rPr lang="en-US" sz="2400" smtClean="0"/>
              <a:t>Inconsistent results / unreliable throughput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152400" y="685800"/>
            <a:ext cx="8229600" cy="1143000"/>
          </a:xfrm>
        </p:spPr>
        <p:txBody>
          <a:bodyPr/>
          <a:lstStyle/>
          <a:p>
            <a:pPr eaLnBrk="1" hangingPunct="1"/>
            <a:r>
              <a:rPr lang="en-US" smtClean="0"/>
              <a:t>Human Resources</a:t>
            </a:r>
          </a:p>
        </p:txBody>
      </p:sp>
      <p:sp>
        <p:nvSpPr>
          <p:cNvPr id="71682" name="Content Placeholder 2"/>
          <p:cNvSpPr>
            <a:spLocks noGrp="1"/>
          </p:cNvSpPr>
          <p:nvPr>
            <p:ph idx="1"/>
          </p:nvPr>
        </p:nvSpPr>
        <p:spPr>
          <a:xfrm>
            <a:off x="381000" y="1905000"/>
            <a:ext cx="8305800" cy="4114800"/>
          </a:xfrm>
        </p:spPr>
        <p:txBody>
          <a:bodyPr/>
          <a:lstStyle/>
          <a:p>
            <a:pPr eaLnBrk="1" hangingPunct="1"/>
            <a:r>
              <a:rPr lang="en-US" smtClean="0"/>
              <a:t>Training Academy Approach</a:t>
            </a:r>
          </a:p>
          <a:p>
            <a:pPr lvl="1" eaLnBrk="1" hangingPunct="1"/>
            <a:r>
              <a:rPr lang="en-US" smtClean="0"/>
              <a:t>FD/LE/Military based concept</a:t>
            </a:r>
          </a:p>
          <a:p>
            <a:pPr lvl="1" eaLnBrk="1" hangingPunct="1"/>
            <a:r>
              <a:rPr lang="en-US" smtClean="0"/>
              <a:t>Enough classroom time to complete and confirm total didactic competencies (3-4 weeks)</a:t>
            </a:r>
          </a:p>
          <a:p>
            <a:pPr lvl="1" eaLnBrk="1" hangingPunct="1"/>
            <a:r>
              <a:rPr lang="en-US" smtClean="0"/>
              <a:t>Use of simulation to teach and confirm psychomotor skillsets</a:t>
            </a:r>
          </a:p>
          <a:p>
            <a:pPr lvl="1" eaLnBrk="1" hangingPunct="1"/>
            <a:r>
              <a:rPr lang="en-US" smtClean="0"/>
              <a:t>Field time for reality based verification of didactic and psychomotor skills competencies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0" y="762000"/>
            <a:ext cx="8229600" cy="1143000"/>
          </a:xfrm>
        </p:spPr>
        <p:txBody>
          <a:bodyPr/>
          <a:lstStyle/>
          <a:p>
            <a:pPr eaLnBrk="1" hangingPunct="1"/>
            <a:r>
              <a:rPr lang="en-US" smtClean="0"/>
              <a:t>Human Resources</a:t>
            </a:r>
          </a:p>
        </p:txBody>
      </p:sp>
      <p:sp>
        <p:nvSpPr>
          <p:cNvPr id="72706" name="Content Placeholder 2"/>
          <p:cNvSpPr>
            <a:spLocks noGrp="1"/>
          </p:cNvSpPr>
          <p:nvPr>
            <p:ph idx="1"/>
          </p:nvPr>
        </p:nvSpPr>
        <p:spPr>
          <a:xfrm>
            <a:off x="381000" y="1981200"/>
            <a:ext cx="8305800" cy="3382963"/>
          </a:xfrm>
        </p:spPr>
        <p:txBody>
          <a:bodyPr/>
          <a:lstStyle/>
          <a:p>
            <a:pPr eaLnBrk="1" hangingPunct="1"/>
            <a:r>
              <a:rPr lang="en-US" smtClean="0"/>
              <a:t>Advanced Headcount Management</a:t>
            </a:r>
          </a:p>
          <a:p>
            <a:pPr lvl="1" eaLnBrk="1" hangingPunct="1"/>
            <a:r>
              <a:rPr lang="en-US" smtClean="0"/>
              <a:t>Predictive gain / loss analysis process</a:t>
            </a:r>
          </a:p>
          <a:p>
            <a:pPr lvl="1" eaLnBrk="1" hangingPunct="1"/>
            <a:r>
              <a:rPr lang="en-US" smtClean="0"/>
              <a:t>Inclusion of PTO / LOA / Workers Comp Loss</a:t>
            </a:r>
          </a:p>
          <a:p>
            <a:pPr lvl="1" eaLnBrk="1" hangingPunct="1"/>
            <a:r>
              <a:rPr lang="en-US" smtClean="0"/>
              <a:t>PRN / PT weighting in calculations</a:t>
            </a:r>
          </a:p>
          <a:p>
            <a:pPr lvl="1" eaLnBrk="1" hangingPunct="1"/>
            <a:r>
              <a:rPr lang="en-US" smtClean="0"/>
              <a:t>Routine meeting to discuss changes / needs</a:t>
            </a:r>
          </a:p>
          <a:p>
            <a:pPr lvl="1" eaLnBrk="1" hangingPunct="1"/>
            <a:r>
              <a:rPr lang="en-US" smtClean="0"/>
              <a:t>Hire ahead of the anticipated loss curve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Box 4"/>
          <p:cNvSpPr txBox="1">
            <a:spLocks noChangeArrowheads="1"/>
          </p:cNvSpPr>
          <p:nvPr/>
        </p:nvSpPr>
        <p:spPr bwMode="auto">
          <a:xfrm>
            <a:off x="838200" y="1066800"/>
            <a:ext cx="6650038" cy="461963"/>
          </a:xfrm>
          <a:prstGeom prst="rect">
            <a:avLst/>
          </a:prstGeom>
          <a:noFill/>
          <a:ln w="9525">
            <a:noFill/>
            <a:miter lim="800000"/>
            <a:headEnd/>
            <a:tailEnd/>
          </a:ln>
        </p:spPr>
        <p:txBody>
          <a:bodyPr wrap="none">
            <a:spAutoFit/>
          </a:bodyPr>
          <a:lstStyle/>
          <a:p>
            <a:r>
              <a:rPr lang="en-US" sz="2400" b="1"/>
              <a:t>Advanced Headcount Management Example</a:t>
            </a:r>
          </a:p>
        </p:txBody>
      </p:sp>
      <p:pic>
        <p:nvPicPr>
          <p:cNvPr id="73730" name="Picture 4" descr="C:\DOCUME~1\jwashko\LOCALS~1\Temp\enhtmlclip\ScreenClip(9).png"/>
          <p:cNvPicPr>
            <a:picLocks noChangeAspect="1" noChangeArrowheads="1"/>
          </p:cNvPicPr>
          <p:nvPr/>
        </p:nvPicPr>
        <p:blipFill>
          <a:blip r:embed="rId2"/>
          <a:srcRect/>
          <a:stretch>
            <a:fillRect/>
          </a:stretch>
        </p:blipFill>
        <p:spPr bwMode="auto">
          <a:xfrm>
            <a:off x="685800" y="1819275"/>
            <a:ext cx="8077200" cy="435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152400" y="533400"/>
            <a:ext cx="8229600" cy="1143000"/>
          </a:xfrm>
        </p:spPr>
        <p:txBody>
          <a:bodyPr/>
          <a:lstStyle/>
          <a:p>
            <a:pPr eaLnBrk="1" hangingPunct="1"/>
            <a:r>
              <a:rPr lang="en-US" smtClean="0"/>
              <a:t>Human Resources</a:t>
            </a:r>
          </a:p>
        </p:txBody>
      </p:sp>
      <p:sp>
        <p:nvSpPr>
          <p:cNvPr id="74754" name="Content Placeholder 2"/>
          <p:cNvSpPr>
            <a:spLocks noGrp="1"/>
          </p:cNvSpPr>
          <p:nvPr>
            <p:ph idx="1"/>
          </p:nvPr>
        </p:nvSpPr>
        <p:spPr>
          <a:xfrm>
            <a:off x="381000" y="1600200"/>
            <a:ext cx="8305800" cy="4754563"/>
          </a:xfrm>
        </p:spPr>
        <p:txBody>
          <a:bodyPr/>
          <a:lstStyle/>
          <a:p>
            <a:pPr eaLnBrk="1" hangingPunct="1"/>
            <a:r>
              <a:rPr lang="en-US" sz="2800" smtClean="0"/>
              <a:t>Take-a-ways from these programs</a:t>
            </a:r>
          </a:p>
          <a:p>
            <a:pPr lvl="1" eaLnBrk="1" hangingPunct="1"/>
            <a:r>
              <a:rPr lang="en-US" sz="2400" smtClean="0"/>
              <a:t>Traditional EMS orientation models are antiquated and need refreshing</a:t>
            </a:r>
          </a:p>
          <a:p>
            <a:pPr lvl="1" eaLnBrk="1" hangingPunct="1"/>
            <a:r>
              <a:rPr lang="en-US" sz="2400" smtClean="0"/>
              <a:t>Better input process controls yield better output quality</a:t>
            </a:r>
          </a:p>
          <a:p>
            <a:pPr lvl="1" eaLnBrk="1" hangingPunct="1"/>
            <a:r>
              <a:rPr lang="en-US" sz="2400" smtClean="0"/>
              <a:t>Quality of personality traits can be scientifically quantified vs. subjectively guessed at</a:t>
            </a:r>
          </a:p>
          <a:p>
            <a:pPr lvl="1" eaLnBrk="1" hangingPunct="1"/>
            <a:r>
              <a:rPr lang="en-US" sz="2400" smtClean="0"/>
              <a:t>Skills and abilities can be objectively tested and benchmarked against a standard</a:t>
            </a:r>
          </a:p>
          <a:p>
            <a:pPr lvl="1" eaLnBrk="1" hangingPunct="1"/>
            <a:r>
              <a:rPr lang="en-US" sz="2400" smtClean="0"/>
              <a:t>Proactive headcount management improves service reliability, decreases domino effects of loss of staff</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0" y="762000"/>
            <a:ext cx="8229600" cy="1143000"/>
          </a:xfrm>
        </p:spPr>
        <p:txBody>
          <a:bodyPr/>
          <a:lstStyle/>
          <a:p>
            <a:pPr eaLnBrk="1" hangingPunct="1"/>
            <a:r>
              <a:rPr lang="en-US" smtClean="0"/>
              <a:t>Best Practices in EMS</a:t>
            </a:r>
            <a:br>
              <a:rPr lang="en-US" smtClean="0"/>
            </a:br>
            <a:r>
              <a:rPr lang="en-US" sz="2800" smtClean="0"/>
              <a:t>Part Un (The Original)</a:t>
            </a:r>
            <a:endParaRPr lang="en-US" smtClean="0"/>
          </a:p>
        </p:txBody>
      </p:sp>
      <p:sp>
        <p:nvSpPr>
          <p:cNvPr id="29698" name="Content Placeholder 2"/>
          <p:cNvSpPr>
            <a:spLocks noGrp="1"/>
          </p:cNvSpPr>
          <p:nvPr>
            <p:ph idx="1"/>
          </p:nvPr>
        </p:nvSpPr>
        <p:spPr>
          <a:xfrm>
            <a:off x="381000" y="2057400"/>
            <a:ext cx="8305800" cy="4267200"/>
          </a:xfrm>
        </p:spPr>
        <p:txBody>
          <a:bodyPr/>
          <a:lstStyle/>
          <a:p>
            <a:pPr eaLnBrk="1" hangingPunct="1"/>
            <a:r>
              <a:rPr lang="en-US" smtClean="0"/>
              <a:t>In Best Practices Part I </a:t>
            </a:r>
            <a:r>
              <a:rPr lang="en-US" sz="2400" smtClean="0"/>
              <a:t>(In case you missed it)</a:t>
            </a:r>
            <a:endParaRPr lang="en-US" smtClean="0"/>
          </a:p>
          <a:p>
            <a:pPr lvl="1" eaLnBrk="1" hangingPunct="1"/>
            <a:r>
              <a:rPr lang="en-US" smtClean="0"/>
              <a:t>Low Def discussion on: Operations, Deployment, EMS System Design, Fleet Maintenance, Training, Quality Improvement, Billing, Communications, Technology, Administration, Human Resources</a:t>
            </a:r>
          </a:p>
          <a:p>
            <a:pPr lvl="1" eaLnBrk="1" hangingPunct="1"/>
            <a:r>
              <a:rPr lang="en-US" smtClean="0"/>
              <a:t>Part I presentation available at</a:t>
            </a:r>
          </a:p>
          <a:p>
            <a:pPr lvl="2" eaLnBrk="1" hangingPunct="1"/>
            <a:r>
              <a:rPr lang="en-US" b="1" smtClean="0"/>
              <a:t>http://washkoassoc.com/knowledgebase.aspx</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76200" y="609600"/>
            <a:ext cx="8229600" cy="1143000"/>
          </a:xfrm>
        </p:spPr>
        <p:txBody>
          <a:bodyPr/>
          <a:lstStyle/>
          <a:p>
            <a:pPr eaLnBrk="1" hangingPunct="1"/>
            <a:r>
              <a:rPr lang="en-US" smtClean="0"/>
              <a:t>Human Resources</a:t>
            </a:r>
          </a:p>
        </p:txBody>
      </p:sp>
      <p:sp>
        <p:nvSpPr>
          <p:cNvPr id="75778" name="Content Placeholder 2"/>
          <p:cNvSpPr>
            <a:spLocks noGrp="1"/>
          </p:cNvSpPr>
          <p:nvPr>
            <p:ph idx="1"/>
          </p:nvPr>
        </p:nvSpPr>
        <p:spPr>
          <a:xfrm>
            <a:off x="381000" y="1676400"/>
            <a:ext cx="8305800" cy="4572000"/>
          </a:xfrm>
        </p:spPr>
        <p:txBody>
          <a:bodyPr/>
          <a:lstStyle/>
          <a:p>
            <a:pPr eaLnBrk="1" hangingPunct="1"/>
            <a:r>
              <a:rPr lang="en-US" smtClean="0"/>
              <a:t>Program Benefits</a:t>
            </a:r>
          </a:p>
          <a:p>
            <a:pPr lvl="1" eaLnBrk="1" hangingPunct="1"/>
            <a:r>
              <a:rPr lang="en-US" smtClean="0"/>
              <a:t>Reduce turnover</a:t>
            </a:r>
          </a:p>
          <a:p>
            <a:pPr lvl="1" eaLnBrk="1" hangingPunct="1"/>
            <a:r>
              <a:rPr lang="en-US" smtClean="0"/>
              <a:t>Reduce hiring &amp; training expenses</a:t>
            </a:r>
          </a:p>
          <a:p>
            <a:pPr lvl="1" eaLnBrk="1" hangingPunct="1"/>
            <a:r>
              <a:rPr lang="en-US" smtClean="0"/>
              <a:t>Consistency in process / education output</a:t>
            </a:r>
          </a:p>
          <a:p>
            <a:pPr lvl="1" eaLnBrk="1" hangingPunct="1"/>
            <a:r>
              <a:rPr lang="en-US" smtClean="0"/>
              <a:t>Improve educational quality and assured content delivery</a:t>
            </a:r>
          </a:p>
          <a:p>
            <a:pPr lvl="1" eaLnBrk="1" hangingPunct="1"/>
            <a:r>
              <a:rPr lang="en-US" smtClean="0"/>
              <a:t>Reliability / predictability in throughput time-lines</a:t>
            </a:r>
          </a:p>
          <a:p>
            <a:pPr lvl="1" eaLnBrk="1" hangingPunct="1"/>
            <a:r>
              <a:rPr lang="en-US" smtClean="0"/>
              <a:t>Reduce / eliminate staffing related problems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304800" y="1066800"/>
            <a:ext cx="8229600" cy="1143000"/>
          </a:xfrm>
        </p:spPr>
        <p:txBody>
          <a:bodyPr/>
          <a:lstStyle/>
          <a:p>
            <a:pPr eaLnBrk="1" hangingPunct="1"/>
            <a:r>
              <a:rPr lang="en-US" smtClean="0"/>
              <a:t>Technology</a:t>
            </a:r>
          </a:p>
        </p:txBody>
      </p:sp>
      <p:pic>
        <p:nvPicPr>
          <p:cNvPr id="76802" name="Picture 2"/>
          <p:cNvPicPr>
            <a:picLocks noChangeAspect="1"/>
          </p:cNvPicPr>
          <p:nvPr/>
        </p:nvPicPr>
        <p:blipFill>
          <a:blip r:embed="rId2"/>
          <a:srcRect/>
          <a:stretch>
            <a:fillRect/>
          </a:stretch>
        </p:blipFill>
        <p:spPr bwMode="auto">
          <a:xfrm>
            <a:off x="2006600" y="2133600"/>
            <a:ext cx="5080000" cy="360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228600" y="609600"/>
            <a:ext cx="8229600" cy="1143000"/>
          </a:xfrm>
        </p:spPr>
        <p:txBody>
          <a:bodyPr/>
          <a:lstStyle/>
          <a:p>
            <a:pPr eaLnBrk="1" hangingPunct="1"/>
            <a:r>
              <a:rPr lang="en-US" smtClean="0"/>
              <a:t>Technology</a:t>
            </a:r>
          </a:p>
        </p:txBody>
      </p:sp>
      <p:sp>
        <p:nvSpPr>
          <p:cNvPr id="77826" name="Content Placeholder 2"/>
          <p:cNvSpPr>
            <a:spLocks noGrp="1"/>
          </p:cNvSpPr>
          <p:nvPr>
            <p:ph idx="1"/>
          </p:nvPr>
        </p:nvSpPr>
        <p:spPr>
          <a:xfrm>
            <a:off x="381000" y="1798638"/>
            <a:ext cx="8305800" cy="4297362"/>
          </a:xfrm>
        </p:spPr>
        <p:txBody>
          <a:bodyPr/>
          <a:lstStyle/>
          <a:p>
            <a:pPr eaLnBrk="1" hangingPunct="1"/>
            <a:r>
              <a:rPr lang="en-US" smtClean="0"/>
              <a:t>Productivity improvement</a:t>
            </a:r>
          </a:p>
          <a:p>
            <a:pPr lvl="1" eaLnBrk="1" hangingPunct="1"/>
            <a:r>
              <a:rPr lang="en-US" smtClean="0"/>
              <a:t>Rescue Time</a:t>
            </a:r>
          </a:p>
          <a:p>
            <a:pPr lvl="2" eaLnBrk="1" hangingPunct="1"/>
            <a:r>
              <a:rPr lang="en-US" smtClean="0"/>
              <a:t>Real-time monitoring and feedback systems</a:t>
            </a:r>
          </a:p>
          <a:p>
            <a:pPr lvl="2" eaLnBrk="1" hangingPunct="1"/>
            <a:r>
              <a:rPr lang="en-US" smtClean="0"/>
              <a:t>Silently watch and time all computer interactions</a:t>
            </a:r>
          </a:p>
          <a:p>
            <a:pPr lvl="2" eaLnBrk="1" hangingPunct="1"/>
            <a:r>
              <a:rPr lang="en-US" smtClean="0"/>
              <a:t>Categorize activities into blocks of productive and unproductive time</a:t>
            </a:r>
          </a:p>
          <a:p>
            <a:pPr lvl="2" eaLnBrk="1" hangingPunct="1"/>
            <a:r>
              <a:rPr lang="en-US" smtClean="0"/>
              <a:t>Asks what you did when away  </a:t>
            </a:r>
          </a:p>
          <a:p>
            <a:pPr lvl="2" eaLnBrk="1" hangingPunct="1"/>
            <a:r>
              <a:rPr lang="en-US" smtClean="0"/>
              <a:t>Provides feedback through reports, a scoring system, benchmark reporting and reward badges</a:t>
            </a:r>
          </a:p>
        </p:txBody>
      </p:sp>
      <p:pic>
        <p:nvPicPr>
          <p:cNvPr id="77827" name="Picture 3" descr="Rescue Time.jpg"/>
          <p:cNvPicPr>
            <a:picLocks noChangeAspect="1"/>
          </p:cNvPicPr>
          <p:nvPr/>
        </p:nvPicPr>
        <p:blipFill>
          <a:blip r:embed="rId2"/>
          <a:srcRect/>
          <a:stretch>
            <a:fillRect/>
          </a:stretch>
        </p:blipFill>
        <p:spPr bwMode="auto">
          <a:xfrm>
            <a:off x="5943600" y="2133600"/>
            <a:ext cx="27813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457200" y="533400"/>
            <a:ext cx="8229600" cy="1143000"/>
          </a:xfrm>
        </p:spPr>
        <p:txBody>
          <a:bodyPr/>
          <a:lstStyle/>
          <a:p>
            <a:pPr eaLnBrk="1" hangingPunct="1"/>
            <a:r>
              <a:rPr lang="en-US" smtClean="0"/>
              <a:t>Technology</a:t>
            </a:r>
          </a:p>
        </p:txBody>
      </p:sp>
      <p:sp>
        <p:nvSpPr>
          <p:cNvPr id="78850" name="Content Placeholder 2"/>
          <p:cNvSpPr>
            <a:spLocks noGrp="1"/>
          </p:cNvSpPr>
          <p:nvPr>
            <p:ph idx="1"/>
          </p:nvPr>
        </p:nvSpPr>
        <p:spPr>
          <a:xfrm>
            <a:off x="381000" y="1570038"/>
            <a:ext cx="8458200" cy="4678362"/>
          </a:xfrm>
        </p:spPr>
        <p:txBody>
          <a:bodyPr/>
          <a:lstStyle/>
          <a:p>
            <a:pPr eaLnBrk="1" hangingPunct="1"/>
            <a:r>
              <a:rPr lang="en-US" smtClean="0"/>
              <a:t>Productivity improvement success suite</a:t>
            </a:r>
          </a:p>
          <a:p>
            <a:pPr lvl="1" eaLnBrk="1" hangingPunct="1"/>
            <a:r>
              <a:rPr lang="en-US" smtClean="0"/>
              <a:t>Get Things Done (GTD) Methodology</a:t>
            </a:r>
          </a:p>
          <a:p>
            <a:pPr lvl="2" eaLnBrk="1" hangingPunct="1"/>
            <a:r>
              <a:rPr lang="en-US" smtClean="0"/>
              <a:t>David Allen</a:t>
            </a:r>
          </a:p>
          <a:p>
            <a:pPr lvl="1" eaLnBrk="1" hangingPunct="1"/>
            <a:r>
              <a:rPr lang="en-US" smtClean="0"/>
              <a:t>Omnifocus (Mac / iPad / iPhone)</a:t>
            </a:r>
          </a:p>
          <a:p>
            <a:pPr lvl="2" eaLnBrk="1" hangingPunct="1"/>
            <a:r>
              <a:rPr lang="en-US" smtClean="0"/>
              <a:t>GTD Management System</a:t>
            </a:r>
          </a:p>
          <a:p>
            <a:pPr lvl="1" eaLnBrk="1" hangingPunct="1"/>
            <a:r>
              <a:rPr lang="en-US" smtClean="0"/>
              <a:t>Evernote </a:t>
            </a:r>
          </a:p>
          <a:p>
            <a:pPr lvl="2" eaLnBrk="1" hangingPunct="1"/>
            <a:r>
              <a:rPr lang="en-US" smtClean="0"/>
              <a:t>Your life long searchable on-line brain / memory</a:t>
            </a:r>
          </a:p>
          <a:p>
            <a:pPr lvl="1" eaLnBrk="1" hangingPunct="1"/>
            <a:r>
              <a:rPr lang="en-US" smtClean="0"/>
              <a:t>37 Signals Basecamp / Highrise / Campfire</a:t>
            </a:r>
          </a:p>
          <a:p>
            <a:pPr lvl="2" eaLnBrk="1" hangingPunct="1"/>
            <a:r>
              <a:rPr lang="en-US" smtClean="0"/>
              <a:t>Collaborative project management, CRM &amp; communication system</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76200" y="457200"/>
            <a:ext cx="8229600" cy="1143000"/>
          </a:xfrm>
        </p:spPr>
        <p:txBody>
          <a:bodyPr/>
          <a:lstStyle/>
          <a:p>
            <a:pPr eaLnBrk="1" hangingPunct="1"/>
            <a:r>
              <a:rPr lang="en-US" smtClean="0"/>
              <a:t>Technology</a:t>
            </a:r>
          </a:p>
        </p:txBody>
      </p:sp>
      <p:sp>
        <p:nvSpPr>
          <p:cNvPr id="79874" name="Content Placeholder 2"/>
          <p:cNvSpPr>
            <a:spLocks noGrp="1"/>
          </p:cNvSpPr>
          <p:nvPr>
            <p:ph idx="1"/>
          </p:nvPr>
        </p:nvSpPr>
        <p:spPr>
          <a:xfrm>
            <a:off x="381000" y="1493838"/>
            <a:ext cx="8305800" cy="5135562"/>
          </a:xfrm>
        </p:spPr>
        <p:txBody>
          <a:bodyPr/>
          <a:lstStyle/>
          <a:p>
            <a:pPr eaLnBrk="1" hangingPunct="1"/>
            <a:r>
              <a:rPr lang="en-US" smtClean="0"/>
              <a:t>Administrative Information Management Systems (A.I.M.S.)</a:t>
            </a:r>
          </a:p>
          <a:p>
            <a:pPr lvl="1" eaLnBrk="1" hangingPunct="1"/>
            <a:r>
              <a:rPr lang="en-US" smtClean="0"/>
              <a:t>What they are not</a:t>
            </a:r>
          </a:p>
          <a:p>
            <a:pPr lvl="2" eaLnBrk="1" hangingPunct="1"/>
            <a:r>
              <a:rPr lang="en-US" smtClean="0"/>
              <a:t>CAD, Billing, ePCR</a:t>
            </a:r>
          </a:p>
          <a:p>
            <a:pPr lvl="1" eaLnBrk="1" hangingPunct="1"/>
            <a:r>
              <a:rPr lang="en-US" smtClean="0"/>
              <a:t>What they are</a:t>
            </a:r>
          </a:p>
          <a:p>
            <a:pPr lvl="2" eaLnBrk="1" hangingPunct="1"/>
            <a:r>
              <a:rPr lang="en-US" smtClean="0"/>
              <a:t>Pretty much everything else (convergence)</a:t>
            </a:r>
          </a:p>
          <a:p>
            <a:pPr lvl="2" eaLnBrk="1" hangingPunct="1"/>
            <a:r>
              <a:rPr lang="en-US" smtClean="0"/>
              <a:t>Commonly stove-piped systems brought together under one roof</a:t>
            </a:r>
          </a:p>
          <a:p>
            <a:pPr lvl="2" eaLnBrk="1" hangingPunct="1"/>
            <a:r>
              <a:rPr lang="en-US" smtClean="0"/>
              <a:t>Leverage sharing of information databases</a:t>
            </a:r>
          </a:p>
          <a:p>
            <a:pPr lvl="2" eaLnBrk="1" hangingPunct="1"/>
            <a:r>
              <a:rPr lang="en-US" smtClean="0"/>
              <a:t>Next cloud based technology to capture EMS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152400" y="457200"/>
            <a:ext cx="8229600" cy="1143000"/>
          </a:xfrm>
        </p:spPr>
        <p:txBody>
          <a:bodyPr/>
          <a:lstStyle/>
          <a:p>
            <a:pPr eaLnBrk="1" hangingPunct="1"/>
            <a:r>
              <a:rPr lang="en-US" smtClean="0"/>
              <a:t>Technology</a:t>
            </a:r>
          </a:p>
        </p:txBody>
      </p:sp>
      <p:sp>
        <p:nvSpPr>
          <p:cNvPr id="80898" name="Content Placeholder 2"/>
          <p:cNvSpPr>
            <a:spLocks noGrp="1"/>
          </p:cNvSpPr>
          <p:nvPr>
            <p:ph idx="1"/>
          </p:nvPr>
        </p:nvSpPr>
        <p:spPr>
          <a:xfrm>
            <a:off x="381000" y="1676400"/>
            <a:ext cx="8305800" cy="3382963"/>
          </a:xfrm>
        </p:spPr>
        <p:txBody>
          <a:bodyPr/>
          <a:lstStyle/>
          <a:p>
            <a:pPr eaLnBrk="1" hangingPunct="1"/>
            <a:r>
              <a:rPr lang="en-US" smtClean="0"/>
              <a:t>A.I.M.S.</a:t>
            </a:r>
          </a:p>
          <a:p>
            <a:pPr lvl="1" eaLnBrk="1" hangingPunct="1"/>
            <a:r>
              <a:rPr lang="en-US" smtClean="0"/>
              <a:t>Schedule management system</a:t>
            </a:r>
          </a:p>
          <a:p>
            <a:pPr lvl="2" eaLnBrk="1" hangingPunct="1"/>
            <a:r>
              <a:rPr lang="en-US" smtClean="0"/>
              <a:t>Designed to meet EMS scheduling complexity</a:t>
            </a:r>
          </a:p>
          <a:p>
            <a:pPr lvl="2" eaLnBrk="1" hangingPunct="1"/>
            <a:r>
              <a:rPr lang="en-US" smtClean="0"/>
              <a:t>Typically integrate into most payroll systems</a:t>
            </a:r>
          </a:p>
          <a:p>
            <a:pPr lvl="1" eaLnBrk="1" hangingPunct="1"/>
            <a:r>
              <a:rPr lang="en-US" smtClean="0"/>
              <a:t>All aspects of employee information management</a:t>
            </a:r>
          </a:p>
          <a:p>
            <a:pPr lvl="2" eaLnBrk="1" hangingPunct="1"/>
            <a:r>
              <a:rPr lang="en-US" smtClean="0"/>
              <a:t>Certification, Human Resources, Commendations</a:t>
            </a:r>
          </a:p>
          <a:p>
            <a:pPr lvl="1" eaLnBrk="1" hangingPunct="1"/>
            <a:r>
              <a:rPr lang="en-US" smtClean="0"/>
              <a:t>All aspects of asset / inventory management</a:t>
            </a:r>
          </a:p>
          <a:p>
            <a:pPr lvl="2" eaLnBrk="1" hangingPunct="1"/>
            <a:r>
              <a:rPr lang="en-US" smtClean="0"/>
              <a:t>Fleet, supplies, DME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0" y="533400"/>
            <a:ext cx="8229600" cy="1143000"/>
          </a:xfrm>
        </p:spPr>
        <p:txBody>
          <a:bodyPr/>
          <a:lstStyle/>
          <a:p>
            <a:pPr eaLnBrk="1" hangingPunct="1"/>
            <a:r>
              <a:rPr lang="en-US" smtClean="0"/>
              <a:t>Technology</a:t>
            </a:r>
          </a:p>
        </p:txBody>
      </p:sp>
      <p:sp>
        <p:nvSpPr>
          <p:cNvPr id="81922" name="Content Placeholder 2"/>
          <p:cNvSpPr>
            <a:spLocks noGrp="1"/>
          </p:cNvSpPr>
          <p:nvPr>
            <p:ph idx="1"/>
          </p:nvPr>
        </p:nvSpPr>
        <p:spPr>
          <a:xfrm>
            <a:off x="381000" y="1600200"/>
            <a:ext cx="8305800" cy="4876800"/>
          </a:xfrm>
        </p:spPr>
        <p:txBody>
          <a:bodyPr/>
          <a:lstStyle/>
          <a:p>
            <a:pPr eaLnBrk="1" hangingPunct="1"/>
            <a:r>
              <a:rPr lang="en-US" smtClean="0"/>
              <a:t>A.I.M.S.</a:t>
            </a:r>
          </a:p>
          <a:p>
            <a:pPr lvl="1" eaLnBrk="1" hangingPunct="1"/>
            <a:r>
              <a:rPr lang="en-US" smtClean="0"/>
              <a:t>All aspects of information management</a:t>
            </a:r>
          </a:p>
          <a:p>
            <a:pPr lvl="2" eaLnBrk="1" hangingPunct="1"/>
            <a:r>
              <a:rPr lang="en-US" smtClean="0"/>
              <a:t>Incident reporting, Accident reports, Document archive</a:t>
            </a:r>
          </a:p>
          <a:p>
            <a:pPr lvl="1" eaLnBrk="1" hangingPunct="1"/>
            <a:r>
              <a:rPr lang="en-US" smtClean="0"/>
              <a:t>Content delivery and management</a:t>
            </a:r>
          </a:p>
          <a:p>
            <a:pPr lvl="2" eaLnBrk="1" hangingPunct="1"/>
            <a:r>
              <a:rPr lang="en-US" smtClean="0"/>
              <a:t>Training, CME, EE Communication, Memos, Announcements</a:t>
            </a:r>
          </a:p>
          <a:p>
            <a:pPr lvl="1" eaLnBrk="1" hangingPunct="1"/>
            <a:r>
              <a:rPr lang="en-US" smtClean="0"/>
              <a:t>Clinical Improvement information management</a:t>
            </a:r>
          </a:p>
          <a:p>
            <a:pPr lvl="2" eaLnBrk="1" hangingPunct="1"/>
            <a:r>
              <a:rPr lang="en-US" smtClean="0"/>
              <a:t>Clinical reviews, feedback tracking, remediation</a:t>
            </a:r>
          </a:p>
          <a:p>
            <a:pPr lvl="1" eaLnBrk="1" hangingPunct="1"/>
            <a:r>
              <a:rPr lang="en-US" smtClean="0"/>
              <a:t>CAD / ePCR integration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152400" y="457200"/>
            <a:ext cx="8229600" cy="1143000"/>
          </a:xfrm>
        </p:spPr>
        <p:txBody>
          <a:bodyPr/>
          <a:lstStyle/>
          <a:p>
            <a:pPr eaLnBrk="1" hangingPunct="1"/>
            <a:r>
              <a:rPr lang="en-US" smtClean="0"/>
              <a:t>Technology</a:t>
            </a:r>
          </a:p>
        </p:txBody>
      </p:sp>
      <p:sp>
        <p:nvSpPr>
          <p:cNvPr id="82946" name="Content Placeholder 2"/>
          <p:cNvSpPr>
            <a:spLocks noGrp="1"/>
          </p:cNvSpPr>
          <p:nvPr>
            <p:ph idx="1"/>
          </p:nvPr>
        </p:nvSpPr>
        <p:spPr>
          <a:xfrm>
            <a:off x="381000" y="1752600"/>
            <a:ext cx="8305800" cy="4419600"/>
          </a:xfrm>
        </p:spPr>
        <p:txBody>
          <a:bodyPr/>
          <a:lstStyle/>
          <a:p>
            <a:pPr eaLnBrk="1" hangingPunct="1"/>
            <a:r>
              <a:rPr lang="en-US" smtClean="0"/>
              <a:t>A.I.M.S.</a:t>
            </a:r>
          </a:p>
          <a:p>
            <a:pPr lvl="1" eaLnBrk="1" hangingPunct="1"/>
            <a:r>
              <a:rPr lang="en-US" smtClean="0"/>
              <a:t>Workflow driven (very important)</a:t>
            </a:r>
          </a:p>
          <a:p>
            <a:pPr lvl="2" eaLnBrk="1" hangingPunct="1"/>
            <a:r>
              <a:rPr lang="en-US" smtClean="0"/>
              <a:t>Ensure follow-up and feedback loop closure</a:t>
            </a:r>
          </a:p>
          <a:p>
            <a:pPr lvl="2" eaLnBrk="1" hangingPunct="1"/>
            <a:r>
              <a:rPr lang="en-US" smtClean="0"/>
              <a:t>“Check list” based approvals</a:t>
            </a:r>
          </a:p>
          <a:p>
            <a:pPr lvl="1" eaLnBrk="1" hangingPunct="1"/>
            <a:r>
              <a:rPr lang="en-US" smtClean="0"/>
              <a:t>Most are customizable to agency needs</a:t>
            </a:r>
          </a:p>
          <a:p>
            <a:pPr lvl="2" eaLnBrk="1" hangingPunct="1"/>
            <a:r>
              <a:rPr lang="en-US" smtClean="0"/>
              <a:t>Can add / delete what you want to use or not</a:t>
            </a:r>
          </a:p>
          <a:p>
            <a:pPr lvl="2" eaLnBrk="1" hangingPunct="1"/>
            <a:r>
              <a:rPr lang="en-US" smtClean="0"/>
              <a:t>Customize nomenclature, workflows, data elements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76200" y="533400"/>
            <a:ext cx="8229600" cy="1143000"/>
          </a:xfrm>
        </p:spPr>
        <p:txBody>
          <a:bodyPr/>
          <a:lstStyle/>
          <a:p>
            <a:pPr eaLnBrk="1" hangingPunct="1"/>
            <a:r>
              <a:rPr lang="en-US" smtClean="0"/>
              <a:t>A.I.M.S.</a:t>
            </a:r>
          </a:p>
        </p:txBody>
      </p:sp>
      <p:sp>
        <p:nvSpPr>
          <p:cNvPr id="83970" name="Content Placeholder 2"/>
          <p:cNvSpPr>
            <a:spLocks noGrp="1"/>
          </p:cNvSpPr>
          <p:nvPr>
            <p:ph idx="1"/>
          </p:nvPr>
        </p:nvSpPr>
        <p:spPr>
          <a:xfrm>
            <a:off x="381000" y="1371600"/>
            <a:ext cx="8305800" cy="5334000"/>
          </a:xfrm>
        </p:spPr>
        <p:txBody>
          <a:bodyPr/>
          <a:lstStyle/>
          <a:p>
            <a:pPr eaLnBrk="1" hangingPunct="1"/>
            <a:r>
              <a:rPr lang="en-US" sz="2800" smtClean="0"/>
              <a:t>Upside</a:t>
            </a:r>
          </a:p>
          <a:p>
            <a:pPr lvl="1" eaLnBrk="1" hangingPunct="1"/>
            <a:r>
              <a:rPr lang="en-US" sz="2400" smtClean="0"/>
              <a:t>Improve productivity, communication &amp; information sharing across the enterprise</a:t>
            </a:r>
          </a:p>
          <a:p>
            <a:pPr lvl="1" eaLnBrk="1" hangingPunct="1"/>
            <a:r>
              <a:rPr lang="en-US" sz="2400" smtClean="0"/>
              <a:t>Available 24x7x365</a:t>
            </a:r>
          </a:p>
          <a:p>
            <a:pPr lvl="1" eaLnBrk="1" hangingPunct="1"/>
            <a:r>
              <a:rPr lang="en-US" sz="2400" smtClean="0"/>
              <a:t>Eliminates rework and redundancy inefficiencies</a:t>
            </a:r>
          </a:p>
          <a:p>
            <a:pPr lvl="1" eaLnBrk="1" hangingPunct="1"/>
            <a:r>
              <a:rPr lang="en-US" sz="2400" smtClean="0"/>
              <a:t>Relatively inexpensive</a:t>
            </a:r>
          </a:p>
          <a:p>
            <a:pPr lvl="1" eaLnBrk="1" hangingPunct="1"/>
            <a:r>
              <a:rPr lang="en-US" sz="2400" smtClean="0"/>
              <a:t>One password / URL !</a:t>
            </a:r>
          </a:p>
          <a:p>
            <a:pPr eaLnBrk="1" hangingPunct="1"/>
            <a:r>
              <a:rPr lang="en-US" sz="2800" smtClean="0"/>
              <a:t>Downside</a:t>
            </a:r>
          </a:p>
          <a:p>
            <a:pPr lvl="1" eaLnBrk="1" hangingPunct="1"/>
            <a:r>
              <a:rPr lang="en-US" sz="2400" smtClean="0"/>
              <a:t>Emerging / new (unforeseen consequences)</a:t>
            </a:r>
          </a:p>
          <a:p>
            <a:pPr lvl="1" eaLnBrk="1" hangingPunct="1"/>
            <a:r>
              <a:rPr lang="en-US" sz="2400" smtClean="0"/>
              <a:t>Single point of failure / loss</a:t>
            </a:r>
          </a:p>
          <a:p>
            <a:pPr lvl="1" eaLnBrk="1" hangingPunct="1"/>
            <a:r>
              <a:rPr lang="en-US" sz="2400" smtClean="0"/>
              <a:t>Information security / sensitivity (most have customizable access levels)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76200" y="457200"/>
            <a:ext cx="8229600" cy="1143000"/>
          </a:xfrm>
        </p:spPr>
        <p:txBody>
          <a:bodyPr/>
          <a:lstStyle/>
          <a:p>
            <a:pPr eaLnBrk="1" hangingPunct="1"/>
            <a:r>
              <a:rPr lang="en-US" smtClean="0"/>
              <a:t>A.I.M.S.</a:t>
            </a:r>
          </a:p>
        </p:txBody>
      </p:sp>
      <p:sp>
        <p:nvSpPr>
          <p:cNvPr id="84994" name="Content Placeholder 2"/>
          <p:cNvSpPr>
            <a:spLocks noGrp="1"/>
          </p:cNvSpPr>
          <p:nvPr>
            <p:ph idx="1"/>
          </p:nvPr>
        </p:nvSpPr>
        <p:spPr>
          <a:xfrm>
            <a:off x="381000" y="1752600"/>
            <a:ext cx="8305800" cy="4648200"/>
          </a:xfrm>
        </p:spPr>
        <p:txBody>
          <a:bodyPr/>
          <a:lstStyle/>
          <a:p>
            <a:pPr eaLnBrk="1" hangingPunct="1"/>
            <a:r>
              <a:rPr lang="en-US" smtClean="0"/>
              <a:t>Examples</a:t>
            </a:r>
          </a:p>
          <a:p>
            <a:pPr lvl="1" eaLnBrk="1" hangingPunct="1"/>
            <a:r>
              <a:rPr lang="en-US" smtClean="0"/>
              <a:t>9</a:t>
            </a:r>
            <a:r>
              <a:rPr lang="en-US" baseline="30000" smtClean="0"/>
              <a:t>th</a:t>
            </a:r>
            <a:r>
              <a:rPr lang="en-US" smtClean="0"/>
              <a:t> Brain, eCore, EMS Toolkit, Sharepoint</a:t>
            </a:r>
          </a:p>
          <a:p>
            <a:pPr eaLnBrk="1" hangingPunct="1"/>
            <a:r>
              <a:rPr lang="en-US" smtClean="0"/>
              <a:t>Driving Industry trend</a:t>
            </a:r>
          </a:p>
          <a:p>
            <a:pPr lvl="1" eaLnBrk="1" hangingPunct="1"/>
            <a:r>
              <a:rPr lang="en-US" smtClean="0"/>
              <a:t>Single use cloud-based systems being driven to this model or will merge with others to compete</a:t>
            </a:r>
          </a:p>
          <a:p>
            <a:pPr lvl="1" eaLnBrk="1" hangingPunct="1"/>
            <a:r>
              <a:rPr lang="en-US" smtClean="0"/>
              <a:t>Benefits us as consumers as we get more for our money if the company adds features without additional expense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52400" y="762000"/>
            <a:ext cx="8229600" cy="1143000"/>
          </a:xfrm>
        </p:spPr>
        <p:txBody>
          <a:bodyPr/>
          <a:lstStyle/>
          <a:p>
            <a:pPr eaLnBrk="1" hangingPunct="1"/>
            <a:r>
              <a:rPr lang="en-US" sz="4000" b="1" smtClean="0"/>
              <a:t>Best Practices in EMS</a:t>
            </a:r>
            <a:br>
              <a:rPr lang="en-US" sz="4000" b="1" smtClean="0"/>
            </a:br>
            <a:r>
              <a:rPr lang="en-US" sz="2800" b="1" smtClean="0"/>
              <a:t>Part Duex – In HD</a:t>
            </a:r>
            <a:endParaRPr lang="en-US" sz="4000" b="1" smtClean="0"/>
          </a:p>
        </p:txBody>
      </p:sp>
      <p:sp>
        <p:nvSpPr>
          <p:cNvPr id="30722" name="Rectangle 3"/>
          <p:cNvSpPr>
            <a:spLocks noGrp="1" noChangeArrowheads="1"/>
          </p:cNvSpPr>
          <p:nvPr>
            <p:ph type="body" idx="1"/>
          </p:nvPr>
        </p:nvSpPr>
        <p:spPr>
          <a:xfrm>
            <a:off x="685800" y="1905000"/>
            <a:ext cx="6019800" cy="3382963"/>
          </a:xfrm>
        </p:spPr>
        <p:txBody>
          <a:bodyPr/>
          <a:lstStyle/>
          <a:p>
            <a:pPr eaLnBrk="1" hangingPunct="1"/>
            <a:r>
              <a:rPr lang="en-US" sz="2800" smtClean="0"/>
              <a:t>What is a Best Practice</a:t>
            </a:r>
          </a:p>
          <a:p>
            <a:pPr eaLnBrk="1" hangingPunct="1"/>
            <a:r>
              <a:rPr lang="en-US" sz="2800" smtClean="0"/>
              <a:t>Why Does EMS Need Best Practices</a:t>
            </a:r>
          </a:p>
          <a:p>
            <a:pPr eaLnBrk="1" hangingPunct="1"/>
            <a:r>
              <a:rPr lang="en-US" sz="2800" smtClean="0"/>
              <a:t>Best Practices – Shared</a:t>
            </a:r>
          </a:p>
          <a:p>
            <a:pPr lvl="1" eaLnBrk="1" hangingPunct="1"/>
            <a:r>
              <a:rPr lang="en-US" sz="2400" smtClean="0"/>
              <a:t>Smaller number but in greater detail</a:t>
            </a:r>
          </a:p>
          <a:p>
            <a:pPr lvl="1" eaLnBrk="1" hangingPunct="1"/>
            <a:r>
              <a:rPr lang="en-US" sz="2400" smtClean="0"/>
              <a:t>Success Common Denominators</a:t>
            </a:r>
          </a:p>
          <a:p>
            <a:pPr eaLnBrk="1" hangingPunct="1"/>
            <a:r>
              <a:rPr lang="en-US" sz="2800" smtClean="0"/>
              <a:t>Emerging &amp; Future Best Practices</a:t>
            </a:r>
          </a:p>
          <a:p>
            <a:pPr lvl="1" eaLnBrk="1" hangingPunct="1"/>
            <a:r>
              <a:rPr lang="en-US" sz="2400" smtClean="0"/>
              <a:t>Acknowledge ACA / HCR</a:t>
            </a:r>
          </a:p>
          <a:p>
            <a:pPr lvl="1" eaLnBrk="1" hangingPunct="1"/>
            <a:r>
              <a:rPr lang="en-US" sz="2400" smtClean="0"/>
              <a:t>Matches our theme</a:t>
            </a:r>
          </a:p>
          <a:p>
            <a:pPr eaLnBrk="1" hangingPunct="1"/>
            <a:r>
              <a:rPr lang="en-US" sz="2800" smtClean="0"/>
              <a:t>Share Your Best Practices </a:t>
            </a:r>
          </a:p>
        </p:txBody>
      </p:sp>
      <p:pic>
        <p:nvPicPr>
          <p:cNvPr id="4" name="Picture 3"/>
          <p:cNvPicPr>
            <a:picLocks noChangeAspect="1"/>
          </p:cNvPicPr>
          <p:nvPr/>
        </p:nvPicPr>
        <p:blipFill>
          <a:blip r:embed="rId2"/>
          <a:stretch>
            <a:fillRect/>
          </a:stretch>
        </p:blipFill>
        <p:spPr>
          <a:xfrm>
            <a:off x="6629400" y="2148332"/>
            <a:ext cx="2209800" cy="2195068"/>
          </a:xfrm>
          <a:prstGeom prst="rect">
            <a:avLst/>
          </a:prstGeom>
          <a:effectLst>
            <a:reflection stA="50000" endPos="75000" dist="12700" dir="5400000" sy="-100000" algn="bl" rotWithShape="0"/>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76200" y="1447800"/>
            <a:ext cx="8229600" cy="1143000"/>
          </a:xfrm>
        </p:spPr>
        <p:txBody>
          <a:bodyPr/>
          <a:lstStyle/>
          <a:p>
            <a:pPr eaLnBrk="1" hangingPunct="1"/>
            <a:r>
              <a:rPr lang="en-US" smtClean="0"/>
              <a:t>Emerging &amp; Future Best Practices</a:t>
            </a:r>
          </a:p>
        </p:txBody>
      </p:sp>
      <p:sp>
        <p:nvSpPr>
          <p:cNvPr id="86018" name="Content Placeholder 2"/>
          <p:cNvSpPr>
            <a:spLocks noGrp="1"/>
          </p:cNvSpPr>
          <p:nvPr>
            <p:ph idx="1"/>
          </p:nvPr>
        </p:nvSpPr>
        <p:spPr>
          <a:xfrm>
            <a:off x="381000" y="3200400"/>
            <a:ext cx="4191000" cy="2057400"/>
          </a:xfrm>
        </p:spPr>
        <p:txBody>
          <a:bodyPr/>
          <a:lstStyle/>
          <a:p>
            <a:pPr eaLnBrk="1" hangingPunct="1"/>
            <a:r>
              <a:rPr lang="en-US" smtClean="0"/>
              <a:t>Benchmarking</a:t>
            </a:r>
          </a:p>
          <a:p>
            <a:pPr eaLnBrk="1" hangingPunct="1"/>
            <a:r>
              <a:rPr lang="en-US" smtClean="0"/>
              <a:t>ACA / HCR / ACO</a:t>
            </a:r>
          </a:p>
          <a:p>
            <a:pPr eaLnBrk="1" hangingPunct="1"/>
            <a:r>
              <a:rPr lang="en-US" smtClean="0"/>
              <a:t>New Emerging EMS Markets</a:t>
            </a:r>
          </a:p>
        </p:txBody>
      </p:sp>
      <p:pic>
        <p:nvPicPr>
          <p:cNvPr id="86019" name="Picture 3"/>
          <p:cNvPicPr>
            <a:picLocks noChangeAspect="1"/>
          </p:cNvPicPr>
          <p:nvPr/>
        </p:nvPicPr>
        <p:blipFill>
          <a:blip r:embed="rId2"/>
          <a:srcRect/>
          <a:stretch>
            <a:fillRect/>
          </a:stretch>
        </p:blipFill>
        <p:spPr bwMode="auto">
          <a:xfrm>
            <a:off x="4953000" y="3111500"/>
            <a:ext cx="3705225" cy="260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76200" y="533400"/>
            <a:ext cx="8229600" cy="1143000"/>
          </a:xfrm>
        </p:spPr>
        <p:txBody>
          <a:bodyPr/>
          <a:lstStyle/>
          <a:p>
            <a:pPr eaLnBrk="1" hangingPunct="1"/>
            <a:r>
              <a:rPr lang="en-US" smtClean="0"/>
              <a:t>Benchmarking</a:t>
            </a:r>
          </a:p>
        </p:txBody>
      </p:sp>
      <p:sp>
        <p:nvSpPr>
          <p:cNvPr id="87042" name="Content Placeholder 2"/>
          <p:cNvSpPr>
            <a:spLocks noGrp="1"/>
          </p:cNvSpPr>
          <p:nvPr>
            <p:ph idx="1"/>
          </p:nvPr>
        </p:nvSpPr>
        <p:spPr>
          <a:xfrm>
            <a:off x="914400" y="1570038"/>
            <a:ext cx="8305800" cy="5059362"/>
          </a:xfrm>
        </p:spPr>
        <p:txBody>
          <a:bodyPr/>
          <a:lstStyle/>
          <a:p>
            <a:pPr eaLnBrk="1" hangingPunct="1"/>
            <a:r>
              <a:rPr lang="en-US" sz="2800" smtClean="0"/>
              <a:t>Existing Commercial Systems</a:t>
            </a:r>
          </a:p>
          <a:p>
            <a:pPr lvl="1" eaLnBrk="1" hangingPunct="1"/>
            <a:r>
              <a:rPr lang="en-US" sz="2400" smtClean="0"/>
              <a:t>Customer service</a:t>
            </a:r>
          </a:p>
          <a:p>
            <a:pPr lvl="2" eaLnBrk="1" hangingPunct="1"/>
            <a:r>
              <a:rPr lang="en-US" sz="2000" smtClean="0"/>
              <a:t>EMS Survey Team</a:t>
            </a:r>
          </a:p>
          <a:p>
            <a:pPr eaLnBrk="1" hangingPunct="1"/>
            <a:r>
              <a:rPr lang="en-US" sz="2800" smtClean="0"/>
              <a:t>Existing Grass Root Based	</a:t>
            </a:r>
          </a:p>
          <a:p>
            <a:pPr lvl="1" eaLnBrk="1" hangingPunct="1"/>
            <a:r>
              <a:rPr lang="en-US" sz="2400" smtClean="0"/>
              <a:t>Operational</a:t>
            </a:r>
          </a:p>
          <a:p>
            <a:pPr lvl="2" eaLnBrk="1" hangingPunct="1"/>
            <a:r>
              <a:rPr lang="en-US" sz="2000" smtClean="0"/>
              <a:t>Zoll</a:t>
            </a:r>
          </a:p>
          <a:p>
            <a:pPr lvl="2" eaLnBrk="1" hangingPunct="1"/>
            <a:r>
              <a:rPr lang="en-US" sz="2000" smtClean="0"/>
              <a:t>CAEMSS</a:t>
            </a:r>
          </a:p>
          <a:p>
            <a:pPr lvl="1" eaLnBrk="1" hangingPunct="1"/>
            <a:r>
              <a:rPr lang="en-US" sz="2400" smtClean="0"/>
              <a:t>Clinical</a:t>
            </a:r>
          </a:p>
          <a:p>
            <a:pPr lvl="2" eaLnBrk="1" hangingPunct="1"/>
            <a:r>
              <a:rPr lang="en-US" sz="2000" smtClean="0"/>
              <a:t>AHA, STEMI, Stroke</a:t>
            </a:r>
          </a:p>
          <a:p>
            <a:pPr lvl="1" eaLnBrk="1" hangingPunct="1"/>
            <a:r>
              <a:rPr lang="en-US" sz="2400" smtClean="0"/>
              <a:t>Financial</a:t>
            </a:r>
          </a:p>
          <a:p>
            <a:pPr lvl="2" eaLnBrk="1" hangingPunct="1"/>
            <a:r>
              <a:rPr lang="en-US" sz="2000" smtClean="0"/>
              <a:t>Zoll / CAEMSS / AAA</a:t>
            </a:r>
          </a:p>
        </p:txBody>
      </p:sp>
      <p:pic>
        <p:nvPicPr>
          <p:cNvPr id="87043" name="Picture 3"/>
          <p:cNvPicPr>
            <a:picLocks noChangeAspect="1"/>
          </p:cNvPicPr>
          <p:nvPr/>
        </p:nvPicPr>
        <p:blipFill>
          <a:blip r:embed="rId2"/>
          <a:srcRect/>
          <a:stretch>
            <a:fillRect/>
          </a:stretch>
        </p:blipFill>
        <p:spPr bwMode="auto">
          <a:xfrm>
            <a:off x="5149850" y="3657600"/>
            <a:ext cx="3536950" cy="233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304800" y="533400"/>
            <a:ext cx="8229600" cy="1143000"/>
          </a:xfrm>
        </p:spPr>
        <p:txBody>
          <a:bodyPr/>
          <a:lstStyle/>
          <a:p>
            <a:pPr eaLnBrk="1" hangingPunct="1"/>
            <a:r>
              <a:rPr lang="en-US" smtClean="0"/>
              <a:t>Benchmarking</a:t>
            </a:r>
          </a:p>
        </p:txBody>
      </p:sp>
      <p:sp>
        <p:nvSpPr>
          <p:cNvPr id="88066" name="Content Placeholder 2"/>
          <p:cNvSpPr>
            <a:spLocks noGrp="1"/>
          </p:cNvSpPr>
          <p:nvPr>
            <p:ph idx="1"/>
          </p:nvPr>
        </p:nvSpPr>
        <p:spPr>
          <a:xfrm>
            <a:off x="381000" y="1447800"/>
            <a:ext cx="8305800" cy="4343400"/>
          </a:xfrm>
        </p:spPr>
        <p:txBody>
          <a:bodyPr/>
          <a:lstStyle/>
          <a:p>
            <a:pPr eaLnBrk="1" hangingPunct="1"/>
            <a:r>
              <a:rPr lang="en-US" smtClean="0"/>
              <a:t>On the Horizon</a:t>
            </a:r>
          </a:p>
          <a:p>
            <a:pPr lvl="1" eaLnBrk="1" hangingPunct="1"/>
            <a:r>
              <a:rPr lang="en-US" smtClean="0"/>
              <a:t>Industry based benchmarking defined by professional association consensus using independent management mechanisms to collect, maintain and report on data</a:t>
            </a:r>
          </a:p>
          <a:p>
            <a:pPr lvl="1" eaLnBrk="1" hangingPunct="1"/>
            <a:r>
              <a:rPr lang="en-US" smtClean="0"/>
              <a:t>Commonly accepted definitions, anonymity, data integrity and data usefulness key hallmarks to success</a:t>
            </a:r>
          </a:p>
          <a:p>
            <a:pPr lvl="1" eaLnBrk="1" hangingPunct="1"/>
            <a:r>
              <a:rPr lang="en-US" smtClean="0"/>
              <a:t>AAA is taking lead in driving this collaborative effort as a benefit to its members</a:t>
            </a:r>
          </a:p>
          <a:p>
            <a:pPr lvl="2" eaLnBrk="1" hangingPunct="1"/>
            <a:r>
              <a:rPr lang="en-US" smtClean="0"/>
              <a:t>CAAS / CAEMSS / NREMT / Others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304800" y="609600"/>
            <a:ext cx="8229600" cy="1143000"/>
          </a:xfrm>
        </p:spPr>
        <p:txBody>
          <a:bodyPr/>
          <a:lstStyle/>
          <a:p>
            <a:pPr eaLnBrk="1" hangingPunct="1"/>
            <a:r>
              <a:rPr lang="en-US" smtClean="0"/>
              <a:t>ACA / HCR / ACO</a:t>
            </a:r>
          </a:p>
        </p:txBody>
      </p:sp>
      <p:sp>
        <p:nvSpPr>
          <p:cNvPr id="89090" name="Content Placeholder 2"/>
          <p:cNvSpPr>
            <a:spLocks noGrp="1"/>
          </p:cNvSpPr>
          <p:nvPr>
            <p:ph idx="1"/>
          </p:nvPr>
        </p:nvSpPr>
        <p:spPr>
          <a:xfrm>
            <a:off x="381000" y="1828800"/>
            <a:ext cx="8305800" cy="4038600"/>
          </a:xfrm>
        </p:spPr>
        <p:txBody>
          <a:bodyPr/>
          <a:lstStyle/>
          <a:p>
            <a:pPr eaLnBrk="1" hangingPunct="1"/>
            <a:r>
              <a:rPr lang="en-US" smtClean="0"/>
              <a:t>R/Evolutionary changes to reimbursement &amp; patient care</a:t>
            </a:r>
          </a:p>
          <a:p>
            <a:pPr eaLnBrk="1" hangingPunct="1"/>
            <a:r>
              <a:rPr lang="en-US" smtClean="0"/>
              <a:t>If enacted could change our entire business model (innovators)</a:t>
            </a:r>
          </a:p>
          <a:p>
            <a:pPr eaLnBrk="1" hangingPunct="1"/>
            <a:r>
              <a:rPr lang="en-US" smtClean="0"/>
              <a:t>Will drive mergers &amp; consolidation of EMS by healthcare systems and others</a:t>
            </a:r>
          </a:p>
          <a:p>
            <a:pPr eaLnBrk="1" hangingPunct="1"/>
            <a:r>
              <a:rPr lang="en-US" smtClean="0"/>
              <a:t>EMS not currently seen as even a blip on the HCR radar…however…</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152400" y="685800"/>
            <a:ext cx="8229600" cy="1143000"/>
          </a:xfrm>
        </p:spPr>
        <p:txBody>
          <a:bodyPr/>
          <a:lstStyle/>
          <a:p>
            <a:pPr eaLnBrk="1" hangingPunct="1"/>
            <a:r>
              <a:rPr lang="en-US" smtClean="0"/>
              <a:t>ACA / HCR / ACO</a:t>
            </a:r>
          </a:p>
        </p:txBody>
      </p:sp>
      <p:sp>
        <p:nvSpPr>
          <p:cNvPr id="90114" name="Content Placeholder 2"/>
          <p:cNvSpPr>
            <a:spLocks noGrp="1"/>
          </p:cNvSpPr>
          <p:nvPr>
            <p:ph idx="1"/>
          </p:nvPr>
        </p:nvSpPr>
        <p:spPr>
          <a:xfrm>
            <a:off x="381000" y="1752600"/>
            <a:ext cx="8305800" cy="4419600"/>
          </a:xfrm>
        </p:spPr>
        <p:txBody>
          <a:bodyPr/>
          <a:lstStyle/>
          <a:p>
            <a:pPr eaLnBrk="1" hangingPunct="1"/>
            <a:r>
              <a:rPr lang="en-US" smtClean="0"/>
              <a:t>So why are VC companies pouring dollars into the purchasing of EMS firms?</a:t>
            </a:r>
          </a:p>
          <a:p>
            <a:pPr lvl="1" eaLnBrk="1" hangingPunct="1"/>
            <a:r>
              <a:rPr lang="en-US" smtClean="0"/>
              <a:t>Understand the value in undervalued value</a:t>
            </a:r>
          </a:p>
          <a:p>
            <a:pPr lvl="1" eaLnBrk="1" hangingPunct="1"/>
            <a:r>
              <a:rPr lang="en-US" smtClean="0"/>
              <a:t>Just because the Feds have missed the boat on what EMS can bring to the HCR table doesn’t mean private industry will</a:t>
            </a:r>
          </a:p>
          <a:p>
            <a:pPr lvl="1" eaLnBrk="1" hangingPunct="1"/>
            <a:r>
              <a:rPr lang="en-US" smtClean="0"/>
              <a:t>Eventually healthcare &amp; reimbursement companies will understand the value of EMS and who will control most of it then?</a:t>
            </a:r>
          </a:p>
          <a:p>
            <a:pPr lvl="1" eaLnBrk="1" hangingPunct="1"/>
            <a:r>
              <a:rPr lang="en-US" smtClean="0"/>
              <a:t>Current system is not sustainable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0" y="1143000"/>
            <a:ext cx="8229600" cy="1143000"/>
          </a:xfrm>
        </p:spPr>
        <p:txBody>
          <a:bodyPr/>
          <a:lstStyle/>
          <a:p>
            <a:pPr eaLnBrk="1" hangingPunct="1"/>
            <a:r>
              <a:rPr lang="en-US" smtClean="0"/>
              <a:t>Emerging Undervalued</a:t>
            </a:r>
            <a:br>
              <a:rPr lang="en-US" smtClean="0"/>
            </a:br>
            <a:r>
              <a:rPr lang="en-US" smtClean="0"/>
              <a:t>EMS Markets / Capabilities</a:t>
            </a:r>
          </a:p>
        </p:txBody>
      </p:sp>
      <p:sp>
        <p:nvSpPr>
          <p:cNvPr id="91138" name="Content Placeholder 2"/>
          <p:cNvSpPr>
            <a:spLocks noGrp="1"/>
          </p:cNvSpPr>
          <p:nvPr>
            <p:ph idx="1"/>
          </p:nvPr>
        </p:nvSpPr>
        <p:spPr>
          <a:xfrm>
            <a:off x="762000" y="2438400"/>
            <a:ext cx="7543800" cy="4114800"/>
          </a:xfrm>
        </p:spPr>
        <p:txBody>
          <a:bodyPr/>
          <a:lstStyle/>
          <a:p>
            <a:pPr eaLnBrk="1" hangingPunct="1"/>
            <a:r>
              <a:rPr lang="en-US" sz="2800" smtClean="0"/>
              <a:t>Gate keeping</a:t>
            </a:r>
          </a:p>
          <a:p>
            <a:pPr lvl="1" eaLnBrk="1" hangingPunct="1"/>
            <a:r>
              <a:rPr lang="en-US" sz="2400" smtClean="0"/>
              <a:t>Financial</a:t>
            </a:r>
          </a:p>
          <a:p>
            <a:pPr lvl="1" eaLnBrk="1" hangingPunct="1"/>
            <a:r>
              <a:rPr lang="en-US" sz="2400" smtClean="0"/>
              <a:t>Network</a:t>
            </a:r>
          </a:p>
          <a:p>
            <a:pPr eaLnBrk="1" hangingPunct="1"/>
            <a:r>
              <a:rPr lang="en-US" sz="2800" smtClean="0"/>
              <a:t>Population health</a:t>
            </a:r>
          </a:p>
          <a:p>
            <a:pPr eaLnBrk="1" hangingPunct="1"/>
            <a:r>
              <a:rPr lang="en-US" sz="2800" smtClean="0"/>
              <a:t>Network management</a:t>
            </a:r>
          </a:p>
          <a:p>
            <a:pPr lvl="1" eaLnBrk="1" hangingPunct="1"/>
            <a:r>
              <a:rPr lang="en-US" sz="2400" smtClean="0"/>
              <a:t>In / within / out of</a:t>
            </a:r>
          </a:p>
          <a:p>
            <a:pPr eaLnBrk="1" hangingPunct="1"/>
            <a:r>
              <a:rPr lang="en-US" sz="2800" smtClean="0"/>
              <a:t>Ambulatory / post acute care follow up</a:t>
            </a:r>
          </a:p>
          <a:p>
            <a:pPr eaLnBrk="1" hangingPunct="1"/>
            <a:r>
              <a:rPr lang="en-US" sz="2800" smtClean="0"/>
              <a:t>Health systems integration</a:t>
            </a:r>
          </a:p>
        </p:txBody>
      </p:sp>
      <p:pic>
        <p:nvPicPr>
          <p:cNvPr id="91139" name="Picture 4"/>
          <p:cNvPicPr>
            <a:picLocks noChangeAspect="1"/>
          </p:cNvPicPr>
          <p:nvPr/>
        </p:nvPicPr>
        <p:blipFill>
          <a:blip r:embed="rId2"/>
          <a:srcRect/>
          <a:stretch>
            <a:fillRect/>
          </a:stretch>
        </p:blipFill>
        <p:spPr bwMode="auto">
          <a:xfrm>
            <a:off x="5105400" y="2667000"/>
            <a:ext cx="3200400" cy="2630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0" y="990600"/>
            <a:ext cx="8229600" cy="1143000"/>
          </a:xfrm>
        </p:spPr>
        <p:txBody>
          <a:bodyPr/>
          <a:lstStyle/>
          <a:p>
            <a:pPr eaLnBrk="1" hangingPunct="1"/>
            <a:r>
              <a:rPr lang="en-US" smtClean="0"/>
              <a:t>Emerging Undervalued </a:t>
            </a:r>
            <a:br>
              <a:rPr lang="en-US" smtClean="0"/>
            </a:br>
            <a:r>
              <a:rPr lang="en-US" smtClean="0"/>
              <a:t>EMS Markets / Capabilities</a:t>
            </a:r>
          </a:p>
        </p:txBody>
      </p:sp>
      <p:sp>
        <p:nvSpPr>
          <p:cNvPr id="92162" name="Content Placeholder 2"/>
          <p:cNvSpPr>
            <a:spLocks noGrp="1"/>
          </p:cNvSpPr>
          <p:nvPr>
            <p:ph idx="1"/>
          </p:nvPr>
        </p:nvSpPr>
        <p:spPr>
          <a:xfrm>
            <a:off x="457200" y="2438400"/>
            <a:ext cx="8305800" cy="4114800"/>
          </a:xfrm>
        </p:spPr>
        <p:txBody>
          <a:bodyPr/>
          <a:lstStyle/>
          <a:p>
            <a:pPr eaLnBrk="1" hangingPunct="1"/>
            <a:r>
              <a:rPr lang="en-US" sz="2400" smtClean="0"/>
              <a:t>Some of these concepts have been around for a long time</a:t>
            </a:r>
          </a:p>
          <a:p>
            <a:pPr lvl="1" eaLnBrk="1" hangingPunct="1"/>
            <a:r>
              <a:rPr lang="en-US" sz="2000" smtClean="0"/>
              <a:t>AAA has had Expanded Scope guidance documents since 1990’s</a:t>
            </a:r>
          </a:p>
          <a:p>
            <a:pPr lvl="1" eaLnBrk="1" hangingPunct="1"/>
            <a:r>
              <a:rPr lang="en-US" sz="2000" smtClean="0"/>
              <a:t>European health models have leveraged these strategies for quite some time and we can learn a lot from them</a:t>
            </a:r>
          </a:p>
          <a:p>
            <a:pPr eaLnBrk="1" hangingPunct="1"/>
            <a:r>
              <a:rPr lang="en-US" sz="2400" smtClean="0"/>
              <a:t>Economics have not been aligned to perpetuate these programs (mostly been altruistic in nature)</a:t>
            </a:r>
          </a:p>
          <a:p>
            <a:pPr lvl="1" eaLnBrk="1" hangingPunct="1"/>
            <a:r>
              <a:rPr lang="en-US" sz="2000" smtClean="0"/>
              <a:t>F.F.S. models got us where we are today</a:t>
            </a:r>
          </a:p>
          <a:p>
            <a:pPr lvl="1" eaLnBrk="1" hangingPunct="1"/>
            <a:r>
              <a:rPr lang="en-US" sz="2000" smtClean="0"/>
              <a:t>Accountability based savings models coming</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152400" y="1066800"/>
            <a:ext cx="8229600" cy="1143000"/>
          </a:xfrm>
        </p:spPr>
        <p:txBody>
          <a:bodyPr/>
          <a:lstStyle/>
          <a:p>
            <a:pPr eaLnBrk="1" hangingPunct="1"/>
            <a:r>
              <a:rPr lang="en-US" smtClean="0"/>
              <a:t>Emerging Undervalued </a:t>
            </a:r>
            <a:br>
              <a:rPr lang="en-US" smtClean="0"/>
            </a:br>
            <a:r>
              <a:rPr lang="en-US" smtClean="0"/>
              <a:t>EMS Markets / Capabilities</a:t>
            </a:r>
          </a:p>
        </p:txBody>
      </p:sp>
      <p:sp>
        <p:nvSpPr>
          <p:cNvPr id="93186" name="Content Placeholder 2"/>
          <p:cNvSpPr>
            <a:spLocks noGrp="1"/>
          </p:cNvSpPr>
          <p:nvPr>
            <p:ph idx="1"/>
          </p:nvPr>
        </p:nvSpPr>
        <p:spPr>
          <a:xfrm>
            <a:off x="381000" y="2514600"/>
            <a:ext cx="8305800" cy="3382963"/>
          </a:xfrm>
        </p:spPr>
        <p:txBody>
          <a:bodyPr/>
          <a:lstStyle/>
          <a:p>
            <a:pPr eaLnBrk="1" hangingPunct="1"/>
            <a:r>
              <a:rPr lang="en-US" sz="2400" smtClean="0"/>
              <a:t>HCR fundamentally resets economic conditions of healthcare reimbursement making EMS capabilities highly valuable for downstream healthcare savings</a:t>
            </a:r>
          </a:p>
          <a:p>
            <a:pPr lvl="1" eaLnBrk="1" hangingPunct="1"/>
            <a:r>
              <a:rPr lang="en-US" sz="2000" smtClean="0"/>
              <a:t>ACOs one possibility / mechanism</a:t>
            </a:r>
          </a:p>
          <a:p>
            <a:pPr lvl="1" eaLnBrk="1" hangingPunct="1"/>
            <a:r>
              <a:rPr lang="en-US" sz="2000" smtClean="0"/>
              <a:t>Payment bundling into hands of a “new consumer” – the healthcare system</a:t>
            </a:r>
          </a:p>
          <a:p>
            <a:pPr eaLnBrk="1" hangingPunct="1"/>
            <a:r>
              <a:rPr lang="en-US" sz="2400" smtClean="0"/>
              <a:t>Come to our Wednesday afternoon session on the ABC’s of ACO’s to learn more…</a:t>
            </a:r>
          </a:p>
          <a:p>
            <a:pPr eaLnBrk="1" hangingPunct="1"/>
            <a:endParaRPr lang="en-US"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533400" y="5257800"/>
            <a:ext cx="8229600" cy="1143000"/>
          </a:xfrm>
        </p:spPr>
        <p:txBody>
          <a:bodyPr/>
          <a:lstStyle/>
          <a:p>
            <a:pPr eaLnBrk="1" hangingPunct="1"/>
            <a:r>
              <a:rPr lang="en-US" smtClean="0"/>
              <a:t>Share Your Best Practices…</a:t>
            </a:r>
          </a:p>
        </p:txBody>
      </p:sp>
      <p:pic>
        <p:nvPicPr>
          <p:cNvPr id="94210" name="Picture 2" descr="Paramedics.jpg"/>
          <p:cNvPicPr>
            <a:picLocks noChangeAspect="1"/>
          </p:cNvPicPr>
          <p:nvPr/>
        </p:nvPicPr>
        <p:blipFill>
          <a:blip r:embed="rId2"/>
          <a:srcRect/>
          <a:stretch>
            <a:fillRect/>
          </a:stretch>
        </p:blipFill>
        <p:spPr bwMode="auto">
          <a:xfrm>
            <a:off x="1143000" y="1295400"/>
            <a:ext cx="6142038"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pPr eaLnBrk="1" hangingPunct="1"/>
            <a:r>
              <a:rPr lang="en-US" b="1" smtClean="0"/>
              <a:t>Thank You!</a:t>
            </a:r>
          </a:p>
        </p:txBody>
      </p:sp>
      <p:sp>
        <p:nvSpPr>
          <p:cNvPr id="95234" name="Content Placeholder 2"/>
          <p:cNvSpPr>
            <a:spLocks noGrp="1"/>
          </p:cNvSpPr>
          <p:nvPr>
            <p:ph idx="1"/>
          </p:nvPr>
        </p:nvSpPr>
        <p:spPr>
          <a:xfrm>
            <a:off x="381000" y="2743200"/>
            <a:ext cx="8305800" cy="3276600"/>
          </a:xfrm>
        </p:spPr>
        <p:txBody>
          <a:bodyPr/>
          <a:lstStyle/>
          <a:p>
            <a:pPr algn="ctr" eaLnBrk="1" hangingPunct="1">
              <a:buFontTx/>
              <a:buNone/>
            </a:pPr>
            <a:r>
              <a:rPr lang="en-US" sz="2400" b="1" smtClean="0"/>
              <a:t>Jonathan D. Washko, BS-EMSA, NREMT-P, AEMD</a:t>
            </a:r>
          </a:p>
          <a:p>
            <a:pPr algn="ctr" eaLnBrk="1" hangingPunct="1">
              <a:buFontTx/>
              <a:buNone/>
            </a:pPr>
            <a:endParaRPr lang="en-US" sz="2400" smtClean="0"/>
          </a:p>
          <a:p>
            <a:pPr algn="ctr" eaLnBrk="1" hangingPunct="1">
              <a:buFontTx/>
              <a:buNone/>
            </a:pPr>
            <a:r>
              <a:rPr lang="en-US" sz="1600" b="1" smtClean="0"/>
              <a:t>North Shore – LIJ Center for EMS</a:t>
            </a:r>
          </a:p>
          <a:p>
            <a:pPr algn="ctr" eaLnBrk="1" hangingPunct="1">
              <a:buFontTx/>
              <a:buNone/>
            </a:pPr>
            <a:r>
              <a:rPr lang="en-US" sz="1600" smtClean="0"/>
              <a:t>15 Burke Ln, Syosset, NY 11791</a:t>
            </a:r>
          </a:p>
          <a:p>
            <a:pPr algn="ctr" eaLnBrk="1" hangingPunct="1">
              <a:buFontTx/>
              <a:buNone/>
            </a:pPr>
            <a:r>
              <a:rPr lang="en-US" sz="1600" smtClean="0"/>
              <a:t>O: 516-719-5042 | C: 516-408-8063 | </a:t>
            </a:r>
            <a:r>
              <a:rPr lang="en-US" sz="1600" smtClean="0">
                <a:hlinkClick r:id="rId2"/>
              </a:rPr>
              <a:t>jwashko@nshs.edu</a:t>
            </a:r>
            <a:endParaRPr lang="en-US" sz="16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0" y="685800"/>
            <a:ext cx="8229600" cy="1143000"/>
          </a:xfrm>
        </p:spPr>
        <p:txBody>
          <a:bodyPr/>
          <a:lstStyle/>
          <a:p>
            <a:pPr eaLnBrk="1" hangingPunct="1"/>
            <a:r>
              <a:rPr lang="en-US" smtClean="0"/>
              <a:t>What is a Best Practice</a:t>
            </a:r>
          </a:p>
        </p:txBody>
      </p:sp>
      <p:sp>
        <p:nvSpPr>
          <p:cNvPr id="31746" name="Content Placeholder 2"/>
          <p:cNvSpPr>
            <a:spLocks noGrp="1"/>
          </p:cNvSpPr>
          <p:nvPr>
            <p:ph idx="1"/>
          </p:nvPr>
        </p:nvSpPr>
        <p:spPr>
          <a:xfrm>
            <a:off x="381000" y="1828800"/>
            <a:ext cx="8305800" cy="4495800"/>
          </a:xfrm>
        </p:spPr>
        <p:txBody>
          <a:bodyPr/>
          <a:lstStyle/>
          <a:p>
            <a:pPr eaLnBrk="1" hangingPunct="1"/>
            <a:r>
              <a:rPr lang="en-US" sz="2400" smtClean="0"/>
              <a:t>A Best Practice is the belief that there is a technique, method, process, activity, incentive or reward that is more effective at delivering a particular outcome than any other technique, method, process, etc. The idea is that with proper processes, checks, and testing, a desired outcome can be delivered with fewer problems and unforeseen complications. Best practices can also be defined as the most efficient (least amount of effort) and effective (best results) way of accomplishing a task, based on repeatable procedures that have proven themselves over time for large numbers of people.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52400" y="914400"/>
            <a:ext cx="8229600" cy="1143000"/>
          </a:xfrm>
        </p:spPr>
        <p:txBody>
          <a:bodyPr/>
          <a:lstStyle/>
          <a:p>
            <a:pPr eaLnBrk="1" hangingPunct="1"/>
            <a:r>
              <a:rPr lang="en-US" smtClean="0"/>
              <a:t>Why Does EMS </a:t>
            </a:r>
            <a:br>
              <a:rPr lang="en-US" smtClean="0"/>
            </a:br>
            <a:r>
              <a:rPr lang="en-US" smtClean="0"/>
              <a:t>Need Best Practices?</a:t>
            </a:r>
          </a:p>
        </p:txBody>
      </p:sp>
      <p:sp>
        <p:nvSpPr>
          <p:cNvPr id="32770" name="Content Placeholder 2"/>
          <p:cNvSpPr>
            <a:spLocks noGrp="1"/>
          </p:cNvSpPr>
          <p:nvPr>
            <p:ph idx="1"/>
          </p:nvPr>
        </p:nvSpPr>
        <p:spPr>
          <a:xfrm>
            <a:off x="381000" y="2255838"/>
            <a:ext cx="8305800" cy="3382962"/>
          </a:xfrm>
        </p:spPr>
        <p:txBody>
          <a:bodyPr/>
          <a:lstStyle/>
          <a:p>
            <a:r>
              <a:rPr lang="en-US" smtClean="0"/>
              <a:t>Service delivery model variations / inconsistencies</a:t>
            </a:r>
          </a:p>
          <a:p>
            <a:r>
              <a:rPr lang="en-US" smtClean="0"/>
              <a:t>Lack of commonly accepted operational standards (like NFPA for Fire Service)</a:t>
            </a:r>
          </a:p>
          <a:p>
            <a:r>
              <a:rPr lang="en-US" smtClean="0"/>
              <a:t>Mix of public / private / government ownership</a:t>
            </a:r>
          </a:p>
          <a:p>
            <a:r>
              <a:rPr lang="en-US" smtClean="0"/>
              <a:t>Mix of for profit / non-profit models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0" y="838200"/>
            <a:ext cx="8229600" cy="1143000"/>
          </a:xfrm>
        </p:spPr>
        <p:txBody>
          <a:bodyPr/>
          <a:lstStyle/>
          <a:p>
            <a:pPr eaLnBrk="1" hangingPunct="1"/>
            <a:r>
              <a:rPr lang="en-US" smtClean="0"/>
              <a:t>Why Does EMS</a:t>
            </a:r>
            <a:br>
              <a:rPr lang="en-US" smtClean="0"/>
            </a:br>
            <a:r>
              <a:rPr lang="en-US" smtClean="0"/>
              <a:t> Need Best Practices?</a:t>
            </a:r>
          </a:p>
        </p:txBody>
      </p:sp>
      <p:sp>
        <p:nvSpPr>
          <p:cNvPr id="33794" name="Content Placeholder 2"/>
          <p:cNvSpPr>
            <a:spLocks noGrp="1"/>
          </p:cNvSpPr>
          <p:nvPr>
            <p:ph idx="1"/>
          </p:nvPr>
        </p:nvSpPr>
        <p:spPr>
          <a:xfrm>
            <a:off x="381000" y="2362200"/>
            <a:ext cx="8305800" cy="3382963"/>
          </a:xfrm>
        </p:spPr>
        <p:txBody>
          <a:bodyPr/>
          <a:lstStyle/>
          <a:p>
            <a:r>
              <a:rPr lang="en-US" smtClean="0"/>
              <a:t>Lack of standardized advanced managerial education platform</a:t>
            </a:r>
          </a:p>
          <a:p>
            <a:r>
              <a:rPr lang="en-US" smtClean="0"/>
              <a:t>Industry has attempted to bridge educational gap with limited success</a:t>
            </a:r>
          </a:p>
          <a:p>
            <a:r>
              <a:rPr lang="en-US" smtClean="0"/>
              <a:t>Success lies in sharing some clinical &amp; billing best practices but not operational ones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4464</TotalTime>
  <Words>2471</Words>
  <Application>Microsoft Macintosh PowerPoint</Application>
  <PresentationFormat>On-screen Show (4:3)</PresentationFormat>
  <Paragraphs>435</Paragraphs>
  <Slides>69</Slides>
  <Notes>0</Notes>
  <HiddenSlides>0</HiddenSlides>
  <MMClips>0</MMClips>
  <ScaleCrop>false</ScaleCrop>
  <HeadingPairs>
    <vt:vector size="6" baseType="variant">
      <vt:variant>
        <vt:lpstr>Fonts Used</vt:lpstr>
      </vt:variant>
      <vt:variant>
        <vt:i4>2</vt:i4>
      </vt:variant>
      <vt:variant>
        <vt:lpstr>Design Template</vt:lpstr>
      </vt:variant>
      <vt:variant>
        <vt:i4>2</vt:i4>
      </vt:variant>
      <vt:variant>
        <vt:lpstr>Slide Titles</vt:lpstr>
      </vt:variant>
      <vt:variant>
        <vt:i4>69</vt:i4>
      </vt:variant>
    </vt:vector>
  </HeadingPairs>
  <TitlesOfParts>
    <vt:vector size="73" baseType="lpstr">
      <vt:lpstr>Arial</vt:lpstr>
      <vt:lpstr>Calibri</vt:lpstr>
      <vt:lpstr>Custom Design</vt:lpstr>
      <vt:lpstr>Default Design</vt:lpstr>
      <vt:lpstr>Best Practices in EMS</vt:lpstr>
      <vt:lpstr>About Us…</vt:lpstr>
      <vt:lpstr>About Us…</vt:lpstr>
      <vt:lpstr>About Us…</vt:lpstr>
      <vt:lpstr>Best Practices in EMS Part Un (The Original)</vt:lpstr>
      <vt:lpstr>Best Practices in EMS Part Duex – In HD</vt:lpstr>
      <vt:lpstr>What is a Best Practice</vt:lpstr>
      <vt:lpstr>Why Does EMS  Need Best Practices?</vt:lpstr>
      <vt:lpstr>Why Does EMS  Need Best Practices?</vt:lpstr>
      <vt:lpstr>Best Practices – Shared</vt:lpstr>
      <vt:lpstr>Successful EMS Agency  Common Denominators</vt:lpstr>
      <vt:lpstr>Successful EMS Agency Common Denominators</vt:lpstr>
      <vt:lpstr>EMS Success Triad</vt:lpstr>
      <vt:lpstr>Customer Service</vt:lpstr>
      <vt:lpstr>Customer Service</vt:lpstr>
      <vt:lpstr>Customer Service</vt:lpstr>
      <vt:lpstr>Employee Well-being</vt:lpstr>
      <vt:lpstr>Employee Well-being</vt:lpstr>
      <vt:lpstr>Employee Well-being</vt:lpstr>
      <vt:lpstr>Employee Well-being</vt:lpstr>
      <vt:lpstr>Employee Well-being</vt:lpstr>
      <vt:lpstr>Employee Well-being</vt:lpstr>
      <vt:lpstr>Employee Well-being</vt:lpstr>
      <vt:lpstr>Employee Well-being</vt:lpstr>
      <vt:lpstr>Employee Well-being</vt:lpstr>
      <vt:lpstr>Safety &amp; Risk Management / Mitigation</vt:lpstr>
      <vt:lpstr>Safety &amp; Risk  Management / Mitigation</vt:lpstr>
      <vt:lpstr>Safety &amp; Risk  Management / Mitigation</vt:lpstr>
      <vt:lpstr>How would EMS traditionally  react to a situation like this?</vt:lpstr>
      <vt:lpstr>How Healthcare  Would Respond</vt:lpstr>
      <vt:lpstr>Slide 31</vt:lpstr>
      <vt:lpstr>RCA Cause &amp; Effect</vt:lpstr>
      <vt:lpstr>Our Epiphany</vt:lpstr>
      <vt:lpstr>How a Healthcare System  based EMS Agency did respond…</vt:lpstr>
      <vt:lpstr>How a Healthcare System  based EMS Agency did respond</vt:lpstr>
      <vt:lpstr>How a Healthcare System  based EMS Agency did respond…</vt:lpstr>
      <vt:lpstr>How would EMS traditionally  react to a situation like this?</vt:lpstr>
      <vt:lpstr>How would EMS traditionally  react to a situation like this?</vt:lpstr>
      <vt:lpstr>Slide 39</vt:lpstr>
      <vt:lpstr>How would EMS traditionally  react to a situation like this?</vt:lpstr>
      <vt:lpstr>How a Healthcare System  based EMS Agency did respond… </vt:lpstr>
      <vt:lpstr>Takeaway from  these examples</vt:lpstr>
      <vt:lpstr>Human Resources</vt:lpstr>
      <vt:lpstr>Human Resources</vt:lpstr>
      <vt:lpstr>Human Resources</vt:lpstr>
      <vt:lpstr>Human Resources</vt:lpstr>
      <vt:lpstr>Human Resources</vt:lpstr>
      <vt:lpstr>Slide 48</vt:lpstr>
      <vt:lpstr>Human Resources</vt:lpstr>
      <vt:lpstr>Human Resources</vt:lpstr>
      <vt:lpstr>Technology</vt:lpstr>
      <vt:lpstr>Technology</vt:lpstr>
      <vt:lpstr>Technology</vt:lpstr>
      <vt:lpstr>Technology</vt:lpstr>
      <vt:lpstr>Technology</vt:lpstr>
      <vt:lpstr>Technology</vt:lpstr>
      <vt:lpstr>Technology</vt:lpstr>
      <vt:lpstr>A.I.M.S.</vt:lpstr>
      <vt:lpstr>A.I.M.S.</vt:lpstr>
      <vt:lpstr>Emerging &amp; Future Best Practices</vt:lpstr>
      <vt:lpstr>Benchmarking</vt:lpstr>
      <vt:lpstr>Benchmarking</vt:lpstr>
      <vt:lpstr>ACA / HCR / ACO</vt:lpstr>
      <vt:lpstr>ACA / HCR / ACO</vt:lpstr>
      <vt:lpstr>Emerging Undervalued EMS Markets / Capabilities</vt:lpstr>
      <vt:lpstr>Emerging Undervalued  EMS Markets / Capabilities</vt:lpstr>
      <vt:lpstr>Emerging Undervalued  EMS Markets / Capabilities</vt:lpstr>
      <vt:lpstr>Share Your Best Practices…</vt:lpstr>
      <vt:lpstr>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dheilmann</dc:creator>
  <cp:lastModifiedBy>bkuntz</cp:lastModifiedBy>
  <cp:revision>195</cp:revision>
  <dcterms:created xsi:type="dcterms:W3CDTF">2011-06-28T13:05:11Z</dcterms:created>
  <dcterms:modified xsi:type="dcterms:W3CDTF">2011-10-10T11:48:00Z</dcterms:modified>
</cp:coreProperties>
</file>