
<file path=[Content_Types].xml><?xml version="1.0" encoding="utf-8"?>
<Types xmlns="http://schemas.openxmlformats.org/package/2006/content-types">
  <Override PartName="/ppt/slides/slide58.xml" ContentType="application/vnd.openxmlformats-officedocument.presentationml.slide+xml"/>
  <Override PartName="/ppt/slides/slide47.xml" ContentType="application/vnd.openxmlformats-officedocument.presentationml.slide+xml"/>
  <Override PartName="/ppt/slides/slide29.xml" ContentType="application/vnd.openxmlformats-officedocument.presentationml.slide+xml"/>
  <Override PartName="/ppt/slides/slide54.xml" ContentType="application/vnd.openxmlformats-officedocument.presentationml.slide+xml"/>
  <Override PartName="/ppt/slides/slide36.xml" ContentType="application/vnd.openxmlformats-officedocument.presentationml.slide+xml"/>
  <Override PartName="/ppt/slides/slide4.xml" ContentType="application/vnd.openxmlformats-officedocument.presentationml.slide+xml"/>
  <Default Extension="pict" ContentType="image/pict"/>
  <Override PartName="/ppt/slides/slide18.xml" ContentType="application/vnd.openxmlformats-officedocument.presentationml.slide+xml"/>
  <Override PartName="/ppt/slides/slide65.xml" ContentType="application/vnd.openxmlformats-officedocument.presentationml.slide+xml"/>
  <Override PartName="/ppt/slideLayouts/slideLayout6.xml" ContentType="application/vnd.openxmlformats-officedocument.presentationml.slideLayout+xml"/>
  <Override PartName="/customXml/itemProps1.xml" ContentType="application/vnd.openxmlformats-officedocument.customXmlProperties+xml"/>
  <Override PartName="/ppt/slides/slide43.xml" ContentType="application/vnd.openxmlformats-officedocument.presentationml.slide+xml"/>
  <Override PartName="/ppt/slides/slide25.xml" ContentType="application/vnd.openxmlformats-officedocument.presentationml.slide+xml"/>
  <Override PartName="/ppt/slideLayouts/slideLayout2.xml" ContentType="application/vnd.openxmlformats-officedocument.presentationml.slideLayout+xml"/>
  <Override PartName="/ppt/slides/slide72.xml" ContentType="application/vnd.openxmlformats-officedocument.presentationml.slide+xml"/>
  <Override PartName="/ppt/theme/theme1.xml" ContentType="application/vnd.openxmlformats-officedocument.theme+xml"/>
  <Override PartName="/ppt/slides/slide14.xml" ContentType="application/vnd.openxmlformats-officedocument.presentationml.slide+xml"/>
  <Default Extension="xml" ContentType="application/xml"/>
  <Override PartName="/ppt/slides/slide61.xml" ContentType="application/vnd.openxmlformats-officedocument.presentationml.slide+xml"/>
  <Override PartName="/ppt/slides/slide50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tableStyles.xml" ContentType="application/vnd.openxmlformats-officedocument.presentationml.tableStyles+xml"/>
  <Override PartName="/ppt/slides/slide21.xml" ContentType="application/vnd.openxmlformats-officedocument.presentationml.slide+xml"/>
  <Override PartName="/ppt/slides/slide10.xml" ContentType="application/vnd.openxmlformats-officedocument.presentationml.slide+xml"/>
  <Override PartName="/ppt/embeddings/oleObject4.bin" ContentType="application/vnd.openxmlformats-officedocument.oleObject"/>
  <Override PartName="/ppt/diagrams/layout1.xml" ContentType="application/vnd.openxmlformats-officedocument.drawingml.diagramLayout+xml"/>
  <Override PartName="/ppt/slides/slide59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s/slide5.xml" ContentType="application/vnd.openxmlformats-officedocument.presentationml.slide+xml"/>
  <Override PartName="/ppt/slides/slide19.xml" ContentType="application/vnd.openxmlformats-officedocument.presentationml.slide+xml"/>
  <Default Extension="png" ContentType="image/png"/>
  <Override PartName="/ppt/slides/slide66.xml" ContentType="application/vnd.openxmlformats-officedocument.presentationml.slide+xml"/>
  <Override PartName="/ppt/slides/slide48.xml" ContentType="application/vnd.openxmlformats-officedocument.presentationml.slide+xml"/>
  <Default Extension="bin" ContentType="application/vnd.openxmlformats-officedocument.presentationml.printerSettings"/>
  <Override PartName="/customXml/itemProps2.xml" ContentType="application/vnd.openxmlformats-officedocument.customXmlProperties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s/slide26.xml" ContentType="application/vnd.openxmlformats-officedocument.presentationml.slide+xml"/>
  <Override PartName="/ppt/theme/theme2.xml" ContentType="application/vnd.openxmlformats-officedocument.theme+xml"/>
  <Override PartName="/ppt/slides/slide55.xml" ContentType="application/vnd.openxmlformats-officedocument.presentationml.slide+xml"/>
  <Override PartName="/ppt/slides/slide62.xml" ContentType="application/vnd.openxmlformats-officedocument.presentationml.slide+xml"/>
  <Override PartName="/ppt/slides/slide44.xml" ContentType="application/vnd.openxmlformats-officedocument.presentationml.slide+xml"/>
  <Override PartName="/ppt/slideLayouts/slideLayout3.xml" ContentType="application/vnd.openxmlformats-officedocument.presentationml.slideLayout+xml"/>
  <Override PartName="/ppt/slides/slide33.xml" ContentType="application/vnd.openxmlformats-officedocument.presentationml.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13.xml" ContentType="application/vnd.openxmlformats-officedocument.presentationml.slide+xml"/>
  <Override PartName="/ppt/slides/slide60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docProps/app.xml" ContentType="application/vnd.openxmlformats-officedocument.extended-properties+xml"/>
  <Override PartName="/ppt/slideLayouts/slideLayout1.xml" ContentType="application/vnd.openxmlformats-officedocument.presentationml.slideLayout+xml"/>
  <Override PartName="/ppt/slides/slide22.xml" ContentType="application/vnd.openxmlformats-officedocument.presentationml.slide+xml"/>
  <Override PartName="/ppt/presentation.xml" ContentType="application/vnd.openxmlformats-officedocument.presentationml.presentation.main+xml"/>
  <Override PartName="/ppt/slides/slide31.xml" ContentType="application/vnd.openxmlformats-officedocument.presentationml.slide+xml"/>
  <Override PartName="/ppt/slides/slide20.xml" ContentType="application/vnd.openxmlformats-officedocument.presentationml.slide+xml"/>
  <Override PartName="/ppt/slides/slide11.xml" ContentType="application/vnd.openxmlformats-officedocument.presentationml.slide+xml"/>
  <Override PartName="/ppt/slides/slide40.xml" ContentType="application/vnd.openxmlformats-officedocument.presentationml.slide+xml"/>
  <Default Extension="vml" ContentType="application/vnd.openxmlformats-officedocument.vmlDrawing"/>
  <Override PartName="/ppt/embeddings/oleObject3.bin" ContentType="application/vnd.openxmlformats-officedocument.oleObject"/>
  <Override PartName="/ppt/embeddings/oleObject1.bin" ContentType="application/vnd.openxmlformats-officedocument.oleObject"/>
  <Override PartName="/ppt/slides/slide69.xml" ContentType="application/vnd.openxmlformats-officedocument.presentationml.slide+xml"/>
  <Override PartName="/docProps/core.xml" ContentType="application/vnd.openxmlformats-package.core-properties+xml"/>
  <Override PartName="/ppt/slides/slide49.xml" ContentType="application/vnd.openxmlformats-officedocument.presentationml.slide+xml"/>
  <Override PartName="/ppt/diagrams/data1.xml" ContentType="application/vnd.openxmlformats-officedocument.drawingml.diagramData+xml"/>
  <Override PartName="/ppt/slides/slide8.xml" ContentType="application/vnd.openxmlformats-officedocument.presentationml.slide+xml"/>
  <Override PartName="/ppt/diagrams/colors1.xml" ContentType="application/vnd.openxmlformats-officedocument.drawingml.diagramColors+xml"/>
  <Override PartName="/ppt/slides/slide67.xml" ContentType="application/vnd.openxmlformats-officedocument.presentationml.slide+xml"/>
  <Override PartName="/ppt/slides/slide56.xml" ContentType="application/vnd.openxmlformats-officedocument.presentationml.slide+xml"/>
  <Override PartName="/ppt/slides/slide38.xml" ContentType="application/vnd.openxmlformats-officedocument.presentationml.slide+xml"/>
  <Override PartName="/ppt/slides/slide6.xml" ContentType="application/vnd.openxmlformats-officedocument.presentationml.slide+xml"/>
  <Override PartName="/customXml/itemProps3.xml" ContentType="application/vnd.openxmlformats-officedocument.customXmlProperties+xml"/>
  <Override PartName="/ppt/slides/slide45.xml" ContentType="application/vnd.openxmlformats-officedocument.presentationml.slide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Default Extension="rels" ContentType="application/vnd.openxmlformats-package.relationships+xml"/>
  <Override PartName="/ppt/slides/slide52.xml" ContentType="application/vnd.openxmlformats-officedocument.presentationml.slide+xml"/>
  <Override PartName="/ppt/slides/slide34.xml" ContentType="application/vnd.openxmlformats-officedocument.presentationml.slide+xml"/>
  <Override PartName="/ppt/slides/slide2.xml" ContentType="application/vnd.openxmlformats-officedocument.presentationml.slide+xml"/>
  <Default Extension="wmf" ContentType="image/x-wmf"/>
  <Override PartName="/ppt/slides/slide16.xml" ContentType="application/vnd.openxmlformats-officedocument.presentationml.slide+xml"/>
  <Override PartName="/ppt/slides/slide63.xml" ContentType="application/vnd.openxmlformats-officedocument.presentationml.slide+xml"/>
  <Override PartName="/ppt/slides/slide41.xml" ContentType="application/vnd.openxmlformats-officedocument.presentationml.slide+xml"/>
  <Override PartName="/ppt/slides/slide23.xml" ContentType="application/vnd.openxmlformats-officedocument.presentationml.slide+xml"/>
  <Override PartName="/ppt/slides/slide70.xml" ContentType="application/vnd.openxmlformats-officedocument.presentationml.slide+xml"/>
  <Override PartName="/ppt/slides/slide30.xml" ContentType="application/vnd.openxmlformats-officedocument.presentationml.slide+xml"/>
  <Override PartName="/ppt/slides/slide12.xml" ContentType="application/vnd.openxmlformats-officedocument.presentationml.slide+xml"/>
  <Override PartName="/ppt/embeddings/oleObject2.bin" ContentType="application/vnd.openxmlformats-officedocument.oleObject"/>
  <Override PartName="/ppt/slides/slide68.xml" ContentType="application/vnd.openxmlformats-officedocument.presentationml.slide+xml"/>
  <Override PartName="/ppt/slides/slide7.xml" ContentType="application/vnd.openxmlformats-officedocument.presentationml.slide+xml"/>
  <Override PartName="/ppt/slides/slide28.xml" ContentType="application/vnd.openxmlformats-officedocument.presentationml.slide+xml"/>
  <Override PartName="/ppt/slides/slide57.xml" ContentType="application/vnd.openxmlformats-officedocument.presentationml.slide+xml"/>
  <Override PartName="/ppt/slides/slide39.xml" ContentType="application/vnd.openxmlformats-officedocument.presentationml.slide+xml"/>
  <Override PartName="/ppt/diagrams/drawing1.xml" ContentType="application/vnd.ms-office.drawingml.diagramDrawing+xml"/>
  <Override PartName="/ppt/slideLayouts/slideLayout5.xml" ContentType="application/vnd.openxmlformats-officedocument.presentationml.slideLayout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64.xml" ContentType="application/vnd.openxmlformats-officedocument.presentationml.slide+xml"/>
  <Override PartName="/ppt/slides/slide46.xml" ContentType="application/vnd.openxmlformats-officedocument.presentationml.slide+xml"/>
  <Override PartName="/ppt/slides/slide53.xml" ContentType="application/vnd.openxmlformats-officedocument.presentationml.slide+xml"/>
  <Override PartName="/ppt/slides/slide35.xml" ContentType="application/vnd.openxmlformats-officedocument.presentationml.slide+xml"/>
  <Override PartName="/ppt/diagrams/quickStyle1.xml" ContentType="application/vnd.openxmlformats-officedocument.drawingml.diagramStyle+xml"/>
  <Override PartName="/ppt/slides/slide24.xml" ContentType="application/vnd.openxmlformats-officedocument.presentationml.slide+xml"/>
  <Default Extension="jpeg" ContentType="image/jpeg"/>
  <Override PartName="/ppt/slides/slide71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SpecialPlsOnTitleSld="0" saveSubsetFonts="1">
  <p:sldMasterIdLst>
    <p:sldMasterId id="2147483648" r:id="rId1"/>
  </p:sldMasterIdLst>
  <p:notesMasterIdLst>
    <p:notesMasterId r:id="rId74"/>
  </p:notesMasterIdLst>
  <p:sldIdLst>
    <p:sldId id="256" r:id="rId2"/>
    <p:sldId id="257" r:id="rId3"/>
    <p:sldId id="321" r:id="rId4"/>
    <p:sldId id="322" r:id="rId5"/>
    <p:sldId id="328" r:id="rId6"/>
    <p:sldId id="323" r:id="rId7"/>
    <p:sldId id="258" r:id="rId8"/>
    <p:sldId id="261" r:id="rId9"/>
    <p:sldId id="262" r:id="rId10"/>
    <p:sldId id="259" r:id="rId11"/>
    <p:sldId id="277" r:id="rId12"/>
    <p:sldId id="265" r:id="rId13"/>
    <p:sldId id="267" r:id="rId14"/>
    <p:sldId id="268" r:id="rId15"/>
    <p:sldId id="324" r:id="rId16"/>
    <p:sldId id="266" r:id="rId17"/>
    <p:sldId id="273" r:id="rId18"/>
    <p:sldId id="275" r:id="rId19"/>
    <p:sldId id="274" r:id="rId20"/>
    <p:sldId id="329" r:id="rId21"/>
    <p:sldId id="287" r:id="rId22"/>
    <p:sldId id="278" r:id="rId23"/>
    <p:sldId id="279" r:id="rId24"/>
    <p:sldId id="280" r:id="rId25"/>
    <p:sldId id="281" r:id="rId26"/>
    <p:sldId id="283" r:id="rId27"/>
    <p:sldId id="284" r:id="rId28"/>
    <p:sldId id="285" r:id="rId29"/>
    <p:sldId id="286" r:id="rId30"/>
    <p:sldId id="325" r:id="rId31"/>
    <p:sldId id="289" r:id="rId32"/>
    <p:sldId id="264" r:id="rId33"/>
    <p:sldId id="288" r:id="rId34"/>
    <p:sldId id="290" r:id="rId35"/>
    <p:sldId id="291" r:id="rId36"/>
    <p:sldId id="292" r:id="rId37"/>
    <p:sldId id="269" r:id="rId38"/>
    <p:sldId id="293" r:id="rId39"/>
    <p:sldId id="294" r:id="rId40"/>
    <p:sldId id="295" r:id="rId41"/>
    <p:sldId id="296" r:id="rId42"/>
    <p:sldId id="297" r:id="rId43"/>
    <p:sldId id="298" r:id="rId44"/>
    <p:sldId id="299" r:id="rId45"/>
    <p:sldId id="300" r:id="rId46"/>
    <p:sldId id="301" r:id="rId47"/>
    <p:sldId id="326" r:id="rId48"/>
    <p:sldId id="270" r:id="rId49"/>
    <p:sldId id="302" r:id="rId50"/>
    <p:sldId id="303" r:id="rId51"/>
    <p:sldId id="327" r:id="rId52"/>
    <p:sldId id="330" r:id="rId53"/>
    <p:sldId id="271" r:id="rId54"/>
    <p:sldId id="304" r:id="rId55"/>
    <p:sldId id="305" r:id="rId56"/>
    <p:sldId id="306" r:id="rId57"/>
    <p:sldId id="319" r:id="rId58"/>
    <p:sldId id="307" r:id="rId59"/>
    <p:sldId id="308" r:id="rId60"/>
    <p:sldId id="309" r:id="rId61"/>
    <p:sldId id="310" r:id="rId62"/>
    <p:sldId id="331" r:id="rId63"/>
    <p:sldId id="272" r:id="rId64"/>
    <p:sldId id="311" r:id="rId65"/>
    <p:sldId id="312" r:id="rId66"/>
    <p:sldId id="320" r:id="rId67"/>
    <p:sldId id="313" r:id="rId68"/>
    <p:sldId id="314" r:id="rId69"/>
    <p:sldId id="315" r:id="rId70"/>
    <p:sldId id="318" r:id="rId71"/>
    <p:sldId id="316" r:id="rId72"/>
    <p:sldId id="317" r:id="rId73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lrMru>
    <a:srgbClr val="BE1A00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8EC20E35-A176-4012-BC5E-935CFFF8708E}" styleName="Medium Style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8A107856-5554-42FB-B03E-39F5DBC370BA}" styleName="Medium Style 4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normalViewPr>
    <p:restoredLeft sz="34551" autoAdjust="0"/>
    <p:restoredTop sz="86395" autoAdjust="0"/>
  </p:normalViewPr>
  <p:slideViewPr>
    <p:cSldViewPr>
      <p:cViewPr varScale="1">
        <p:scale>
          <a:sx n="205" d="100"/>
          <a:sy n="205" d="100"/>
        </p:scale>
        <p:origin x="-1432" y="-11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52696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21" Type="http://schemas.openxmlformats.org/officeDocument/2006/relationships/slide" Target="slides/slide20.xml"/><Relationship Id="rId16" Type="http://schemas.openxmlformats.org/officeDocument/2006/relationships/slide" Target="slides/slide15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74" Type="http://schemas.openxmlformats.org/officeDocument/2006/relationships/notesMaster" Target="notesMasters/notesMaster1.xml"/><Relationship Id="rId79" Type="http://schemas.openxmlformats.org/officeDocument/2006/relationships/tableStyles" Target="tableStyles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customXml" Target="../customXml/item3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56" Type="http://schemas.openxmlformats.org/officeDocument/2006/relationships/slide" Target="slides/slide55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77" Type="http://schemas.openxmlformats.org/officeDocument/2006/relationships/viewProps" Target="viewProps.xml"/><Relationship Id="rId51" Type="http://schemas.openxmlformats.org/officeDocument/2006/relationships/slide" Target="slides/slide50.xml"/><Relationship Id="rId8" Type="http://schemas.openxmlformats.org/officeDocument/2006/relationships/slide" Target="slides/slide7.xml"/><Relationship Id="rId72" Type="http://schemas.openxmlformats.org/officeDocument/2006/relationships/slide" Target="slides/slide71.xml"/><Relationship Id="rId80" Type="http://schemas.openxmlformats.org/officeDocument/2006/relationships/customXml" Target="../customXml/item1.xml"/><Relationship Id="rId3" Type="http://schemas.openxmlformats.org/officeDocument/2006/relationships/slide" Target="slides/slide2.xml"/><Relationship Id="rId17" Type="http://schemas.openxmlformats.org/officeDocument/2006/relationships/slide" Target="slides/slide16.xml"/><Relationship Id="rId67" Type="http://schemas.openxmlformats.org/officeDocument/2006/relationships/slide" Target="slides/slide66.xml"/><Relationship Id="rId59" Type="http://schemas.openxmlformats.org/officeDocument/2006/relationships/slide" Target="slides/slide58.xml"/><Relationship Id="rId46" Type="http://schemas.openxmlformats.org/officeDocument/2006/relationships/slide" Target="slides/slide45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5" Type="http://schemas.openxmlformats.org/officeDocument/2006/relationships/slide" Target="slides/slide24.xml"/><Relationship Id="rId12" Type="http://schemas.openxmlformats.org/officeDocument/2006/relationships/slide" Target="slides/slide11.xml"/><Relationship Id="rId54" Type="http://schemas.openxmlformats.org/officeDocument/2006/relationships/slide" Target="slides/slide53.xml"/><Relationship Id="rId41" Type="http://schemas.openxmlformats.org/officeDocument/2006/relationships/slide" Target="slides/slide40.xml"/><Relationship Id="rId70" Type="http://schemas.openxmlformats.org/officeDocument/2006/relationships/slide" Target="slides/slide69.xml"/><Relationship Id="rId20" Type="http://schemas.openxmlformats.org/officeDocument/2006/relationships/slide" Target="slides/slide19.xml"/><Relationship Id="rId75" Type="http://schemas.openxmlformats.org/officeDocument/2006/relationships/printerSettings" Target="printerSettings/printerSettings1.bin"/><Relationship Id="rId62" Type="http://schemas.openxmlformats.org/officeDocument/2006/relationships/slide" Target="slides/slide6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57" Type="http://schemas.openxmlformats.org/officeDocument/2006/relationships/slide" Target="slides/slide56.xml"/><Relationship Id="rId49" Type="http://schemas.openxmlformats.org/officeDocument/2006/relationships/slide" Target="slides/slide48.xml"/><Relationship Id="rId36" Type="http://schemas.openxmlformats.org/officeDocument/2006/relationships/slide" Target="slides/slide35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65" Type="http://schemas.openxmlformats.org/officeDocument/2006/relationships/slide" Target="slides/slide64.xml"/><Relationship Id="rId52" Type="http://schemas.openxmlformats.org/officeDocument/2006/relationships/slide" Target="slides/slide51.xml"/><Relationship Id="rId44" Type="http://schemas.openxmlformats.org/officeDocument/2006/relationships/slide" Target="slides/slide43.xml"/><Relationship Id="rId31" Type="http://schemas.openxmlformats.org/officeDocument/2006/relationships/slide" Target="slides/slide30.xml"/><Relationship Id="rId73" Type="http://schemas.openxmlformats.org/officeDocument/2006/relationships/slide" Target="slides/slide72.xml"/><Relationship Id="rId78" Type="http://schemas.openxmlformats.org/officeDocument/2006/relationships/theme" Target="theme/theme1.xml"/><Relationship Id="rId60" Type="http://schemas.openxmlformats.org/officeDocument/2006/relationships/slide" Target="slides/slide59.xml"/><Relationship Id="rId10" Type="http://schemas.openxmlformats.org/officeDocument/2006/relationships/slide" Target="slides/slide9.xml"/><Relationship Id="rId81" Type="http://schemas.openxmlformats.org/officeDocument/2006/relationships/customXml" Target="../customXml/item2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34" Type="http://schemas.openxmlformats.org/officeDocument/2006/relationships/slide" Target="slides/slide33.xml"/><Relationship Id="rId76" Type="http://schemas.openxmlformats.org/officeDocument/2006/relationships/presProps" Target="presProps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66" Type="http://schemas.openxmlformats.org/officeDocument/2006/relationships/slide" Target="slides/slide65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24" Type="http://schemas.openxmlformats.org/officeDocument/2006/relationships/slide" Target="slides/slide2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D7E96A7-6A00-744A-9575-5AF77A3F8530}" type="doc">
      <dgm:prSet loTypeId="urn:microsoft.com/office/officeart/2005/8/layout/radial3" loCatId="relationship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1F59B57B-368B-EC44-A366-1EEBB5DC9941}">
      <dgm:prSet phldrT="[Text]"/>
      <dgm:spPr/>
      <dgm:t>
        <a:bodyPr/>
        <a:lstStyle/>
        <a:p>
          <a:r>
            <a:rPr lang="en-US" dirty="0" smtClean="0"/>
            <a:t>EMS</a:t>
          </a:r>
          <a:endParaRPr lang="en-US" dirty="0"/>
        </a:p>
      </dgm:t>
    </dgm:pt>
    <dgm:pt modelId="{98433637-E9CB-7E43-812E-3237E6268284}" type="parTrans" cxnId="{A1428191-D0F9-CA4B-9AED-DED72B00247F}">
      <dgm:prSet/>
      <dgm:spPr/>
      <dgm:t>
        <a:bodyPr/>
        <a:lstStyle/>
        <a:p>
          <a:endParaRPr lang="en-US"/>
        </a:p>
      </dgm:t>
    </dgm:pt>
    <dgm:pt modelId="{F2517E95-9934-D645-91C0-4F150AD64E7D}" type="sibTrans" cxnId="{A1428191-D0F9-CA4B-9AED-DED72B00247F}">
      <dgm:prSet/>
      <dgm:spPr/>
      <dgm:t>
        <a:bodyPr/>
        <a:lstStyle/>
        <a:p>
          <a:endParaRPr lang="en-US"/>
        </a:p>
      </dgm:t>
    </dgm:pt>
    <dgm:pt modelId="{05302977-F61D-864A-A183-DE92BFFCF25C}">
      <dgm:prSet phldrT="[Text]"/>
      <dgm:spPr/>
      <dgm:t>
        <a:bodyPr/>
        <a:lstStyle/>
        <a:p>
          <a:r>
            <a:rPr lang="en-US" dirty="0" smtClean="0"/>
            <a:t>Fire Based</a:t>
          </a:r>
          <a:endParaRPr lang="en-US" dirty="0"/>
        </a:p>
      </dgm:t>
    </dgm:pt>
    <dgm:pt modelId="{FC1F8A17-3305-C14D-80C1-A2504B2F160B}" type="parTrans" cxnId="{0FF01959-3B67-8C4A-B49F-8D4E90E2268E}">
      <dgm:prSet/>
      <dgm:spPr/>
      <dgm:t>
        <a:bodyPr/>
        <a:lstStyle/>
        <a:p>
          <a:endParaRPr lang="en-US"/>
        </a:p>
      </dgm:t>
    </dgm:pt>
    <dgm:pt modelId="{73EFFEE4-903C-8746-BBBF-57AF260AC61B}" type="sibTrans" cxnId="{0FF01959-3B67-8C4A-B49F-8D4E90E2268E}">
      <dgm:prSet/>
      <dgm:spPr/>
      <dgm:t>
        <a:bodyPr/>
        <a:lstStyle/>
        <a:p>
          <a:endParaRPr lang="en-US"/>
        </a:p>
      </dgm:t>
    </dgm:pt>
    <dgm:pt modelId="{9668B782-2223-B74B-A31B-E2EBE8C12117}">
      <dgm:prSet phldrT="[Text]"/>
      <dgm:spPr/>
      <dgm:t>
        <a:bodyPr/>
        <a:lstStyle/>
        <a:p>
          <a:r>
            <a:rPr lang="en-US" dirty="0" smtClean="0"/>
            <a:t>Hospital Based</a:t>
          </a:r>
          <a:endParaRPr lang="en-US" dirty="0"/>
        </a:p>
      </dgm:t>
    </dgm:pt>
    <dgm:pt modelId="{F30B8142-1024-8748-A303-27403D69BF6A}" type="parTrans" cxnId="{B33E7FDA-BE47-4C4E-8437-8A8D84872ED4}">
      <dgm:prSet/>
      <dgm:spPr/>
      <dgm:t>
        <a:bodyPr/>
        <a:lstStyle/>
        <a:p>
          <a:endParaRPr lang="en-US"/>
        </a:p>
      </dgm:t>
    </dgm:pt>
    <dgm:pt modelId="{6A571480-68DD-3847-A83B-29BD93BE731C}" type="sibTrans" cxnId="{B33E7FDA-BE47-4C4E-8437-8A8D84872ED4}">
      <dgm:prSet/>
      <dgm:spPr/>
      <dgm:t>
        <a:bodyPr/>
        <a:lstStyle/>
        <a:p>
          <a:endParaRPr lang="en-US"/>
        </a:p>
      </dgm:t>
    </dgm:pt>
    <dgm:pt modelId="{460B51AB-C300-4341-8652-81B9AD51FE7C}">
      <dgm:prSet phldrT="[Text]"/>
      <dgm:spPr/>
      <dgm:t>
        <a:bodyPr/>
        <a:lstStyle/>
        <a:p>
          <a:r>
            <a:rPr lang="en-US" dirty="0" smtClean="0"/>
            <a:t>3</a:t>
          </a:r>
          <a:r>
            <a:rPr lang="en-US" baseline="30000" dirty="0" smtClean="0"/>
            <a:t>rd</a:t>
          </a:r>
          <a:r>
            <a:rPr lang="en-US" dirty="0" smtClean="0"/>
            <a:t> Service</a:t>
          </a:r>
          <a:endParaRPr lang="en-US" dirty="0"/>
        </a:p>
      </dgm:t>
    </dgm:pt>
    <dgm:pt modelId="{D0711542-D26B-EC41-94D4-B6103D8E552D}" type="parTrans" cxnId="{F8DDE34A-C7FE-8044-A905-B93DE2CF71A8}">
      <dgm:prSet/>
      <dgm:spPr/>
      <dgm:t>
        <a:bodyPr/>
        <a:lstStyle/>
        <a:p>
          <a:endParaRPr lang="en-US"/>
        </a:p>
      </dgm:t>
    </dgm:pt>
    <dgm:pt modelId="{F170AC05-CEB2-DC4F-9F2C-1D1C3DB673E8}" type="sibTrans" cxnId="{F8DDE34A-C7FE-8044-A905-B93DE2CF71A8}">
      <dgm:prSet/>
      <dgm:spPr/>
      <dgm:t>
        <a:bodyPr/>
        <a:lstStyle/>
        <a:p>
          <a:endParaRPr lang="en-US"/>
        </a:p>
      </dgm:t>
    </dgm:pt>
    <dgm:pt modelId="{C1383414-A8F7-3449-832C-1A5E30172109}">
      <dgm:prSet phldrT="[Text]"/>
      <dgm:spPr/>
      <dgm:t>
        <a:bodyPr/>
        <a:lstStyle/>
        <a:p>
          <a:r>
            <a:rPr lang="en-US" dirty="0" smtClean="0"/>
            <a:t>Private Non-profit</a:t>
          </a:r>
          <a:endParaRPr lang="en-US" dirty="0"/>
        </a:p>
      </dgm:t>
    </dgm:pt>
    <dgm:pt modelId="{CCBA4E95-2C90-374B-B029-4346D95AE5DD}" type="parTrans" cxnId="{F419EA51-E6D3-1A43-8D09-3A3A7FB91112}">
      <dgm:prSet/>
      <dgm:spPr/>
      <dgm:t>
        <a:bodyPr/>
        <a:lstStyle/>
        <a:p>
          <a:endParaRPr lang="en-US"/>
        </a:p>
      </dgm:t>
    </dgm:pt>
    <dgm:pt modelId="{0FE473D0-7910-F945-95DF-6DDA12A895B8}" type="sibTrans" cxnId="{F419EA51-E6D3-1A43-8D09-3A3A7FB91112}">
      <dgm:prSet/>
      <dgm:spPr/>
      <dgm:t>
        <a:bodyPr/>
        <a:lstStyle/>
        <a:p>
          <a:endParaRPr lang="en-US"/>
        </a:p>
      </dgm:t>
    </dgm:pt>
    <dgm:pt modelId="{5F33FCDF-9243-AE4F-BC5F-AAB0B027325C}">
      <dgm:prSet phldrT="[Text]"/>
      <dgm:spPr/>
      <dgm:t>
        <a:bodyPr/>
        <a:lstStyle/>
        <a:p>
          <a:r>
            <a:rPr lang="en-US" dirty="0" smtClean="0"/>
            <a:t>Private For Profit</a:t>
          </a:r>
          <a:endParaRPr lang="en-US" dirty="0"/>
        </a:p>
      </dgm:t>
    </dgm:pt>
    <dgm:pt modelId="{4745B1CB-24A0-C847-B54C-9DC016BACFE5}" type="parTrans" cxnId="{84B56B26-CEEE-194C-9784-29C59D6C9005}">
      <dgm:prSet/>
      <dgm:spPr/>
      <dgm:t>
        <a:bodyPr/>
        <a:lstStyle/>
        <a:p>
          <a:endParaRPr lang="en-US"/>
        </a:p>
      </dgm:t>
    </dgm:pt>
    <dgm:pt modelId="{FCE7A6F8-DDFA-C44E-B603-A22C5F8A4553}" type="sibTrans" cxnId="{84B56B26-CEEE-194C-9784-29C59D6C9005}">
      <dgm:prSet/>
      <dgm:spPr/>
      <dgm:t>
        <a:bodyPr/>
        <a:lstStyle/>
        <a:p>
          <a:endParaRPr lang="en-US"/>
        </a:p>
      </dgm:t>
    </dgm:pt>
    <dgm:pt modelId="{DBF5E169-01D0-904F-B37E-724F0159538A}" type="pres">
      <dgm:prSet presAssocID="{3D7E96A7-6A00-744A-9575-5AF77A3F8530}" presName="composite" presStyleCnt="0">
        <dgm:presLayoutVars>
          <dgm:chMax val="1"/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E73B3453-44B4-524D-A5DD-F84A987A0E08}" type="pres">
      <dgm:prSet presAssocID="{3D7E96A7-6A00-744A-9575-5AF77A3F8530}" presName="radial" presStyleCnt="0">
        <dgm:presLayoutVars>
          <dgm:animLvl val="ctr"/>
        </dgm:presLayoutVars>
      </dgm:prSet>
      <dgm:spPr/>
    </dgm:pt>
    <dgm:pt modelId="{AD78A700-2A94-EF4F-959A-8F76A5E70607}" type="pres">
      <dgm:prSet presAssocID="{1F59B57B-368B-EC44-A366-1EEBB5DC9941}" presName="centerShape" presStyleLbl="vennNode1" presStyleIdx="0" presStyleCnt="6" custLinFactNeighborY="-325"/>
      <dgm:spPr/>
      <dgm:t>
        <a:bodyPr/>
        <a:lstStyle/>
        <a:p>
          <a:endParaRPr lang="en-US"/>
        </a:p>
      </dgm:t>
    </dgm:pt>
    <dgm:pt modelId="{71F17A07-6E8A-564F-83FA-017E771951E0}" type="pres">
      <dgm:prSet presAssocID="{05302977-F61D-864A-A183-DE92BFFCF25C}" presName="node" presStyleLbl="vennNode1" presStyleIdx="1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887E06A-8A53-6A46-ACAB-A1C119131B4E}" type="pres">
      <dgm:prSet presAssocID="{9668B782-2223-B74B-A31B-E2EBE8C12117}" presName="node" presStyleLbl="vennNode1" presStyleIdx="2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D26D928-836F-3648-BAB9-CBDAF4873250}" type="pres">
      <dgm:prSet presAssocID="{460B51AB-C300-4341-8652-81B9AD51FE7C}" presName="node" presStyleLbl="vennNode1" presStyleIdx="3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CF3E522-1D66-C043-9E17-F58BEAC91934}" type="pres">
      <dgm:prSet presAssocID="{C1383414-A8F7-3449-832C-1A5E30172109}" presName="node" presStyleLbl="vennNode1" presStyleIdx="4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DB988A9-5A2C-4747-9ABA-EF8A83C13A79}" type="pres">
      <dgm:prSet presAssocID="{5F33FCDF-9243-AE4F-BC5F-AAB0B027325C}" presName="node" presStyleLbl="vennNode1" presStyleIdx="5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B2E12B80-80D3-AA47-AEF3-334FA1FF2730}" type="presOf" srcId="{05302977-F61D-864A-A183-DE92BFFCF25C}" destId="{71F17A07-6E8A-564F-83FA-017E771951E0}" srcOrd="0" destOrd="0" presId="urn:microsoft.com/office/officeart/2005/8/layout/radial3"/>
    <dgm:cxn modelId="{F419EA51-E6D3-1A43-8D09-3A3A7FB91112}" srcId="{1F59B57B-368B-EC44-A366-1EEBB5DC9941}" destId="{C1383414-A8F7-3449-832C-1A5E30172109}" srcOrd="3" destOrd="0" parTransId="{CCBA4E95-2C90-374B-B029-4346D95AE5DD}" sibTransId="{0FE473D0-7910-F945-95DF-6DDA12A895B8}"/>
    <dgm:cxn modelId="{84B56B26-CEEE-194C-9784-29C59D6C9005}" srcId="{1F59B57B-368B-EC44-A366-1EEBB5DC9941}" destId="{5F33FCDF-9243-AE4F-BC5F-AAB0B027325C}" srcOrd="4" destOrd="0" parTransId="{4745B1CB-24A0-C847-B54C-9DC016BACFE5}" sibTransId="{FCE7A6F8-DDFA-C44E-B603-A22C5F8A4553}"/>
    <dgm:cxn modelId="{B33E7FDA-BE47-4C4E-8437-8A8D84872ED4}" srcId="{1F59B57B-368B-EC44-A366-1EEBB5DC9941}" destId="{9668B782-2223-B74B-A31B-E2EBE8C12117}" srcOrd="1" destOrd="0" parTransId="{F30B8142-1024-8748-A303-27403D69BF6A}" sibTransId="{6A571480-68DD-3847-A83B-29BD93BE731C}"/>
    <dgm:cxn modelId="{F8DDE34A-C7FE-8044-A905-B93DE2CF71A8}" srcId="{1F59B57B-368B-EC44-A366-1EEBB5DC9941}" destId="{460B51AB-C300-4341-8652-81B9AD51FE7C}" srcOrd="2" destOrd="0" parTransId="{D0711542-D26B-EC41-94D4-B6103D8E552D}" sibTransId="{F170AC05-CEB2-DC4F-9F2C-1D1C3DB673E8}"/>
    <dgm:cxn modelId="{0FF01959-3B67-8C4A-B49F-8D4E90E2268E}" srcId="{1F59B57B-368B-EC44-A366-1EEBB5DC9941}" destId="{05302977-F61D-864A-A183-DE92BFFCF25C}" srcOrd="0" destOrd="0" parTransId="{FC1F8A17-3305-C14D-80C1-A2504B2F160B}" sibTransId="{73EFFEE4-903C-8746-BBBF-57AF260AC61B}"/>
    <dgm:cxn modelId="{2A79D9F7-3B1B-8C40-AEA5-88FDDC34800B}" type="presOf" srcId="{5F33FCDF-9243-AE4F-BC5F-AAB0B027325C}" destId="{9DB988A9-5A2C-4747-9ABA-EF8A83C13A79}" srcOrd="0" destOrd="0" presId="urn:microsoft.com/office/officeart/2005/8/layout/radial3"/>
    <dgm:cxn modelId="{9D5C55D8-BFEA-6F49-8D86-C98EF89DCB60}" type="presOf" srcId="{3D7E96A7-6A00-744A-9575-5AF77A3F8530}" destId="{DBF5E169-01D0-904F-B37E-724F0159538A}" srcOrd="0" destOrd="0" presId="urn:microsoft.com/office/officeart/2005/8/layout/radial3"/>
    <dgm:cxn modelId="{C636B2D0-F63D-864A-9305-C2941FAFA9E5}" type="presOf" srcId="{C1383414-A8F7-3449-832C-1A5E30172109}" destId="{FCF3E522-1D66-C043-9E17-F58BEAC91934}" srcOrd="0" destOrd="0" presId="urn:microsoft.com/office/officeart/2005/8/layout/radial3"/>
    <dgm:cxn modelId="{8CAB29D6-D418-CB48-A99B-647FF31F1342}" type="presOf" srcId="{9668B782-2223-B74B-A31B-E2EBE8C12117}" destId="{3887E06A-8A53-6A46-ACAB-A1C119131B4E}" srcOrd="0" destOrd="0" presId="urn:microsoft.com/office/officeart/2005/8/layout/radial3"/>
    <dgm:cxn modelId="{4E2C6F82-BFD1-4747-A02C-6165BBBD19B0}" type="presOf" srcId="{460B51AB-C300-4341-8652-81B9AD51FE7C}" destId="{AD26D928-836F-3648-BAB9-CBDAF4873250}" srcOrd="0" destOrd="0" presId="urn:microsoft.com/office/officeart/2005/8/layout/radial3"/>
    <dgm:cxn modelId="{A1428191-D0F9-CA4B-9AED-DED72B00247F}" srcId="{3D7E96A7-6A00-744A-9575-5AF77A3F8530}" destId="{1F59B57B-368B-EC44-A366-1EEBB5DC9941}" srcOrd="0" destOrd="0" parTransId="{98433637-E9CB-7E43-812E-3237E6268284}" sibTransId="{F2517E95-9934-D645-91C0-4F150AD64E7D}"/>
    <dgm:cxn modelId="{DB03E375-77F8-5E4B-9152-093BC3B9A89E}" type="presOf" srcId="{1F59B57B-368B-EC44-A366-1EEBB5DC9941}" destId="{AD78A700-2A94-EF4F-959A-8F76A5E70607}" srcOrd="0" destOrd="0" presId="urn:microsoft.com/office/officeart/2005/8/layout/radial3"/>
    <dgm:cxn modelId="{C979175D-586F-B44D-985B-D9AB75DEB12A}" type="presParOf" srcId="{DBF5E169-01D0-904F-B37E-724F0159538A}" destId="{E73B3453-44B4-524D-A5DD-F84A987A0E08}" srcOrd="0" destOrd="0" presId="urn:microsoft.com/office/officeart/2005/8/layout/radial3"/>
    <dgm:cxn modelId="{A150B018-690B-C64A-AD06-8FF73521912E}" type="presParOf" srcId="{E73B3453-44B4-524D-A5DD-F84A987A0E08}" destId="{AD78A700-2A94-EF4F-959A-8F76A5E70607}" srcOrd="0" destOrd="0" presId="urn:microsoft.com/office/officeart/2005/8/layout/radial3"/>
    <dgm:cxn modelId="{37CDDA04-6B4A-A14B-B05A-37BF2EC3C7A6}" type="presParOf" srcId="{E73B3453-44B4-524D-A5DD-F84A987A0E08}" destId="{71F17A07-6E8A-564F-83FA-017E771951E0}" srcOrd="1" destOrd="0" presId="urn:microsoft.com/office/officeart/2005/8/layout/radial3"/>
    <dgm:cxn modelId="{44EE559C-37A9-504A-A32F-6391DF47C5F2}" type="presParOf" srcId="{E73B3453-44B4-524D-A5DD-F84A987A0E08}" destId="{3887E06A-8A53-6A46-ACAB-A1C119131B4E}" srcOrd="2" destOrd="0" presId="urn:microsoft.com/office/officeart/2005/8/layout/radial3"/>
    <dgm:cxn modelId="{CF776EE1-4B55-F84B-BEAF-F36F92F7B634}" type="presParOf" srcId="{E73B3453-44B4-524D-A5DD-F84A987A0E08}" destId="{AD26D928-836F-3648-BAB9-CBDAF4873250}" srcOrd="3" destOrd="0" presId="urn:microsoft.com/office/officeart/2005/8/layout/radial3"/>
    <dgm:cxn modelId="{B848F279-5CB8-F846-9F07-8EAB3025C8CD}" type="presParOf" srcId="{E73B3453-44B4-524D-A5DD-F84A987A0E08}" destId="{FCF3E522-1D66-C043-9E17-F58BEAC91934}" srcOrd="4" destOrd="0" presId="urn:microsoft.com/office/officeart/2005/8/layout/radial3"/>
    <dgm:cxn modelId="{F12C1330-0756-3845-8262-40DACAE0D6B8}" type="presParOf" srcId="{E73B3453-44B4-524D-A5DD-F84A987A0E08}" destId="{9DB988A9-5A2C-4747-9ABA-EF8A83C13A79}" srcOrd="5" destOrd="0" presId="urn:microsoft.com/office/officeart/2005/8/layout/radial3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AD78A700-2A94-EF4F-959A-8F76A5E70607}">
      <dsp:nvSpPr>
        <dsp:cNvPr id="0" name=""/>
        <dsp:cNvSpPr/>
      </dsp:nvSpPr>
      <dsp:spPr>
        <a:xfrm>
          <a:off x="2946573" y="1160793"/>
          <a:ext cx="2717452" cy="2717452"/>
        </a:xfrm>
        <a:prstGeom prst="ellipse">
          <a:avLst/>
        </a:prstGeom>
        <a:gradFill rotWithShape="0">
          <a:gsLst>
            <a:gs pos="0">
              <a:schemeClr val="accent1">
                <a:alpha val="5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alpha val="5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alpha val="5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82550" tIns="82550" rIns="82550" bIns="82550" numCol="1" spcCol="1270" anchor="ctr" anchorCtr="0">
          <a:noAutofit/>
        </a:bodyPr>
        <a:lstStyle/>
        <a:p>
          <a:pPr lvl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6500" kern="1200" dirty="0" smtClean="0"/>
            <a:t>EMS</a:t>
          </a:r>
          <a:endParaRPr lang="en-US" sz="6500" kern="1200" dirty="0"/>
        </a:p>
      </dsp:txBody>
      <dsp:txXfrm>
        <a:off x="2946573" y="1160793"/>
        <a:ext cx="2717452" cy="2717452"/>
      </dsp:txXfrm>
    </dsp:sp>
    <dsp:sp modelId="{71F17A07-6E8A-564F-83FA-017E771951E0}">
      <dsp:nvSpPr>
        <dsp:cNvPr id="0" name=""/>
        <dsp:cNvSpPr/>
      </dsp:nvSpPr>
      <dsp:spPr>
        <a:xfrm>
          <a:off x="3625936" y="83839"/>
          <a:ext cx="1358726" cy="1358726"/>
        </a:xfrm>
        <a:prstGeom prst="ellipse">
          <a:avLst/>
        </a:prstGeom>
        <a:gradFill rotWithShape="0">
          <a:gsLst>
            <a:gs pos="0">
              <a:schemeClr val="accent1">
                <a:alpha val="5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alpha val="5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alpha val="5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kern="1200" dirty="0" smtClean="0"/>
            <a:t>Fire Based</a:t>
          </a:r>
          <a:endParaRPr lang="en-US" sz="2100" kern="1200" dirty="0"/>
        </a:p>
      </dsp:txBody>
      <dsp:txXfrm>
        <a:off x="3625936" y="83839"/>
        <a:ext cx="1358726" cy="1358726"/>
      </dsp:txXfrm>
    </dsp:sp>
    <dsp:sp modelId="{3887E06A-8A53-6A46-ACAB-A1C119131B4E}">
      <dsp:nvSpPr>
        <dsp:cNvPr id="0" name=""/>
        <dsp:cNvSpPr/>
      </dsp:nvSpPr>
      <dsp:spPr>
        <a:xfrm>
          <a:off x="5307221" y="1305364"/>
          <a:ext cx="1358726" cy="1358726"/>
        </a:xfrm>
        <a:prstGeom prst="ellipse">
          <a:avLst/>
        </a:prstGeom>
        <a:gradFill rotWithShape="0">
          <a:gsLst>
            <a:gs pos="0">
              <a:schemeClr val="accent1">
                <a:alpha val="5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alpha val="5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alpha val="5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kern="1200" dirty="0" smtClean="0"/>
            <a:t>Hospital Based</a:t>
          </a:r>
          <a:endParaRPr lang="en-US" sz="2100" kern="1200" dirty="0"/>
        </a:p>
      </dsp:txBody>
      <dsp:txXfrm>
        <a:off x="5307221" y="1305364"/>
        <a:ext cx="1358726" cy="1358726"/>
      </dsp:txXfrm>
    </dsp:sp>
    <dsp:sp modelId="{AD26D928-836F-3648-BAB9-CBDAF4873250}">
      <dsp:nvSpPr>
        <dsp:cNvPr id="0" name=""/>
        <dsp:cNvSpPr/>
      </dsp:nvSpPr>
      <dsp:spPr>
        <a:xfrm>
          <a:off x="4665028" y="3281833"/>
          <a:ext cx="1358726" cy="1358726"/>
        </a:xfrm>
        <a:prstGeom prst="ellipse">
          <a:avLst/>
        </a:prstGeom>
        <a:gradFill rotWithShape="0">
          <a:gsLst>
            <a:gs pos="0">
              <a:schemeClr val="accent1">
                <a:alpha val="5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alpha val="5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alpha val="5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kern="1200" dirty="0" smtClean="0"/>
            <a:t>3</a:t>
          </a:r>
          <a:r>
            <a:rPr lang="en-US" sz="2100" kern="1200" baseline="30000" dirty="0" smtClean="0"/>
            <a:t>rd</a:t>
          </a:r>
          <a:r>
            <a:rPr lang="en-US" sz="2100" kern="1200" dirty="0" smtClean="0"/>
            <a:t> Service</a:t>
          </a:r>
          <a:endParaRPr lang="en-US" sz="2100" kern="1200" dirty="0"/>
        </a:p>
      </dsp:txBody>
      <dsp:txXfrm>
        <a:off x="4665028" y="3281833"/>
        <a:ext cx="1358726" cy="1358726"/>
      </dsp:txXfrm>
    </dsp:sp>
    <dsp:sp modelId="{FCF3E522-1D66-C043-9E17-F58BEAC91934}">
      <dsp:nvSpPr>
        <dsp:cNvPr id="0" name=""/>
        <dsp:cNvSpPr/>
      </dsp:nvSpPr>
      <dsp:spPr>
        <a:xfrm>
          <a:off x="2586845" y="3281833"/>
          <a:ext cx="1358726" cy="1358726"/>
        </a:xfrm>
        <a:prstGeom prst="ellipse">
          <a:avLst/>
        </a:prstGeom>
        <a:gradFill rotWithShape="0">
          <a:gsLst>
            <a:gs pos="0">
              <a:schemeClr val="accent1">
                <a:alpha val="5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alpha val="5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alpha val="5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kern="1200" dirty="0" smtClean="0"/>
            <a:t>Private Non-profit</a:t>
          </a:r>
          <a:endParaRPr lang="en-US" sz="2100" kern="1200" dirty="0"/>
        </a:p>
      </dsp:txBody>
      <dsp:txXfrm>
        <a:off x="2586845" y="3281833"/>
        <a:ext cx="1358726" cy="1358726"/>
      </dsp:txXfrm>
    </dsp:sp>
    <dsp:sp modelId="{9DB988A9-5A2C-4747-9ABA-EF8A83C13A79}">
      <dsp:nvSpPr>
        <dsp:cNvPr id="0" name=""/>
        <dsp:cNvSpPr/>
      </dsp:nvSpPr>
      <dsp:spPr>
        <a:xfrm>
          <a:off x="1944651" y="1305364"/>
          <a:ext cx="1358726" cy="1358726"/>
        </a:xfrm>
        <a:prstGeom prst="ellipse">
          <a:avLst/>
        </a:prstGeom>
        <a:gradFill rotWithShape="0">
          <a:gsLst>
            <a:gs pos="0">
              <a:schemeClr val="accent1">
                <a:alpha val="5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alpha val="5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alpha val="5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kern="1200" dirty="0" smtClean="0"/>
            <a:t>Private For Profit</a:t>
          </a:r>
          <a:endParaRPr lang="en-US" sz="2100" kern="1200" dirty="0"/>
        </a:p>
      </dsp:txBody>
      <dsp:txXfrm>
        <a:off x="1944651" y="1305364"/>
        <a:ext cx="1358726" cy="135872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3">
  <dgm:title val=""/>
  <dgm:desc val=""/>
  <dgm:catLst>
    <dgm:cat type="relationship" pri="31000"/>
    <dgm:cat type="cycle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omposite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onstrLst/>
    <dgm:ruleLst/>
    <dgm:layoutNode name="radial">
      <dgm:varLst>
        <dgm:animLvl val="ctr"/>
      </dgm:varLst>
      <dgm:choose name="Name0">
        <dgm:if name="Name1" func="var" arg="dir" op="equ" val="norm">
          <dgm:choose name="Name2">
            <dgm:if name="Name3" axis="ch ch" ptType="node node" st="1 1" cnt="1 0" func="cnt" op="lte" val="1">
              <dgm:alg type="cycle">
                <dgm:param type="stAng" val="90"/>
                <dgm:param type="spanAng" val="360"/>
                <dgm:param type="ctrShpMap" val="fNode"/>
              </dgm:alg>
            </dgm:if>
            <dgm:else name="Name4">
              <dgm:alg type="cycle">
                <dgm:param type="stAng" val="0"/>
                <dgm:param type="spanAng" val="360"/>
                <dgm:param type="ctrShpMap" val="fNode"/>
              </dgm:alg>
            </dgm:else>
          </dgm:choose>
        </dgm:if>
        <dgm:else name="Name5">
          <dgm:alg type="cycle">
            <dgm:param type="stAng" val="0"/>
            <dgm:param type="spanAng" val="-360"/>
            <dgm:param type="ctrShpMap" val="fNode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enterShape" refType="w"/>
        <dgm:constr type="h" for="ch" forName="centerShape" refType="h"/>
        <dgm:constr type="w" for="ch" forName="node" refType="w" fact="0.5"/>
        <dgm:constr type="h" for="ch" forName="node" refType="h" fact="0.5"/>
        <dgm:constr type="sp" refType="w" refFor="ch" refForName="node" fact="-0.2"/>
        <dgm:constr type="sibSp" refType="w" refFor="ch" refForName="node" fact="-0.2"/>
        <dgm:constr type="primFontSz" for="ch" forName="centerShape" val="65"/>
        <dgm:constr type="primFontSz" for="des" forName="node" val="65"/>
        <dgm:constr type="primFontSz" for="ch" forName="node" refType="primFontSz" refFor="ch" refForName="centerShape" op="lte"/>
      </dgm:constrLst>
      <dgm:ruleLst/>
      <dgm:forEach name="Name6" axis="ch" ptType="node" cnt="1">
        <dgm:layoutNode name="centerShape" styleLbl="vennNode1">
          <dgm:alg type="tx"/>
          <dgm:shape xmlns:r="http://schemas.openxmlformats.org/officeDocument/2006/relationships" type="ellipse" r:blip="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forEach name="Name7" axis="ch" ptType="node">
          <dgm:layoutNode name="node" styleLbl="venn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.pict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8.pict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9.pict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20.pict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95BB52EA-0A18-49B8-B247-6146E54646EE}" type="datetimeFigureOut">
              <a:rPr lang="en-US"/>
              <a:pPr>
                <a:defRPr/>
              </a:pPr>
              <a:t>11/18/09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EAD67210-29C8-4172-A25B-B056E7941D6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BE1A00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550187-5C9F-44C1-A66D-16D00C1D7DBE}" type="datetime1">
              <a:rPr lang="en-US"/>
              <a:pPr>
                <a:defRPr/>
              </a:pPr>
              <a:t>11/18/09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F4A5DA-80E7-41E8-AC6B-D1F699B2536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F4898B-3487-452C-BEA4-60D83B3AE4B1}" type="datetime1">
              <a:rPr lang="en-US"/>
              <a:pPr>
                <a:defRPr/>
              </a:pPr>
              <a:t>11/18/09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B6D7FD-EFBE-4A27-BA86-2913839D93C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E272996-23F4-41C9-8BB2-38C44569202E}" type="datetime1">
              <a:rPr lang="en-US"/>
              <a:pPr>
                <a:defRPr/>
              </a:pPr>
              <a:t>11/18/09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442951-FF8E-4F96-AC8B-030E6D1E174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05000"/>
            <a:ext cx="4038600" cy="42211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05000"/>
            <a:ext cx="4038600" cy="42211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EC94A6-A16C-466C-8AB5-1452F3143F59}" type="datetime1">
              <a:rPr lang="en-US"/>
              <a:pPr>
                <a:defRPr/>
              </a:pPr>
              <a:t>11/18/09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8DE733-C675-4986-A486-1196791BA7F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057759-4D9E-441C-BA25-1B1865CEBE89}" type="datetime1">
              <a:rPr lang="en-US"/>
              <a:pPr>
                <a:defRPr/>
              </a:pPr>
              <a:t>11/18/09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3B6126-DD98-4110-B338-C6FD0281338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1904999"/>
            <a:ext cx="5486400" cy="282257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448621-4D24-4FA3-81C1-6EDC69454A20}" type="datetime1">
              <a:rPr lang="en-US"/>
              <a:pPr>
                <a:defRPr/>
              </a:pPr>
              <a:t>11/18/09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FD7923-3216-4CA7-A328-757D282CF68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theme" Target="../theme/theme1.xml"/><Relationship Id="rId8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905000"/>
            <a:ext cx="8229600" cy="4221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0DD2E018-F2EC-4FFF-8C4D-11D19FA387A3}" type="datetime1">
              <a:rPr lang="en-US"/>
              <a:pPr>
                <a:defRPr/>
              </a:pPr>
              <a:t>11/18/09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FC6FCC06-780F-4BCE-84F8-17F38EB1D0E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1030" name="Picture 7" descr="09Conf-ppt.jpg"/>
          <p:cNvPicPr>
            <a:picLocks noChangeAspect="1"/>
          </p:cNvPicPr>
          <p:nvPr userDrawn="1"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0" y="0"/>
            <a:ext cx="9144000" cy="1704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</p:sldLayoutIdLst>
  <p:hf hdr="0"/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rgbClr val="BE1A00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4" Type="http://schemas.openxmlformats.org/officeDocument/2006/relationships/diagramQuickStyle" Target="../diagrams/quickStyle1.xml"/><Relationship Id="rId5" Type="http://schemas.openxmlformats.org/officeDocument/2006/relationships/diagramColors" Target="../diagrams/colors1.xml"/><Relationship Id="rId6" Type="http://schemas.microsoft.com/office/2007/relationships/diagramDrawing" Target="../diagrams/drawing1.xml"/><Relationship Id="rId7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2" Type="http://schemas.openxmlformats.org/officeDocument/2006/relationships/diagramData" Target="../diagrams/data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png"/><Relationship Id="rId3" Type="http://schemas.openxmlformats.org/officeDocument/2006/relationships/image" Target="../media/image14.wmf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wmf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jpe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2.xml"/><Relationship Id="rId3" Type="http://schemas.openxmlformats.org/officeDocument/2006/relationships/oleObject" Target="../embeddings/oleObject1.bin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vmlDrawing" Target="../drawings/vmlDrawing2.vml"/><Relationship Id="rId2" Type="http://schemas.openxmlformats.org/officeDocument/2006/relationships/slideLayout" Target="../slideLayouts/slideLayout2.xml"/><Relationship Id="rId3" Type="http://schemas.openxmlformats.org/officeDocument/2006/relationships/oleObject" Target="../embeddings/oleObject2.bin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vmlDrawing" Target="../drawings/vmlDrawing3.vml"/><Relationship Id="rId2" Type="http://schemas.openxmlformats.org/officeDocument/2006/relationships/slideLayout" Target="../slideLayouts/slideLayout2.xml"/><Relationship Id="rId3" Type="http://schemas.openxmlformats.org/officeDocument/2006/relationships/oleObject" Target="../embeddings/oleObject3.bin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vmlDrawing" Target="../drawings/vmlDrawing4.vml"/><Relationship Id="rId2" Type="http://schemas.openxmlformats.org/officeDocument/2006/relationships/slideLayout" Target="../slideLayouts/slideLayout2.xml"/><Relationship Id="rId3" Type="http://schemas.openxmlformats.org/officeDocument/2006/relationships/oleObject" Target="../embeddings/oleObject4.bin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1.png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2.png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3.png"/><Relationship Id="rId3" Type="http://schemas.openxmlformats.org/officeDocument/2006/relationships/image" Target="../media/image24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4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5.png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8.png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8.png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8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Relationship Id="rId3" Type="http://schemas.openxmlformats.org/officeDocument/2006/relationships/image" Target="../media/image4.png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9.png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9.png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9.png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0.png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0.png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0.png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1.jpeg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2.wmf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wmf"/><Relationship Id="rId4" Type="http://schemas.openxmlformats.org/officeDocument/2006/relationships/image" Target="../media/image35.wmf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3.wmf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6.png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7.png"/><Relationship Id="rId3" Type="http://schemas.openxmlformats.org/officeDocument/2006/relationships/image" Target="../media/image38.wmf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9.png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0.png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wmf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jpe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1"/>
          <p:cNvSpPr>
            <a:spLocks noGrp="1"/>
          </p:cNvSpPr>
          <p:nvPr>
            <p:ph type="ctrTitle"/>
          </p:nvPr>
        </p:nvSpPr>
        <p:spPr bwMode="auto">
          <a:xfrm>
            <a:off x="381000" y="2568575"/>
            <a:ext cx="8458200" cy="1470025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sz="4000" b="1" dirty="0" smtClean="0"/>
              <a:t>Matching Supply to Demand</a:t>
            </a:r>
            <a:br>
              <a:rPr lang="en-US" sz="4000" b="1" dirty="0" smtClean="0"/>
            </a:br>
            <a:r>
              <a:rPr lang="en-US" sz="4000" b="1" i="1" dirty="0" smtClean="0">
                <a:effectLst>
                  <a:outerShdw blurRad="50800" dist="38100" dir="2700000">
                    <a:srgbClr val="000000">
                      <a:alpha val="43000"/>
                    </a:srgbClr>
                  </a:outerShdw>
                  <a:reflection stA="50000" endPos="75000" dist="12700" dir="5400000" sy="-100000" algn="bl" rotWithShape="0"/>
                </a:effectLst>
              </a:rPr>
              <a:t>Beyond System Status Management</a:t>
            </a:r>
          </a:p>
        </p:txBody>
      </p:sp>
      <p:sp>
        <p:nvSpPr>
          <p:cNvPr id="2051" name="Subtitle 2"/>
          <p:cNvSpPr>
            <a:spLocks noGrp="1"/>
          </p:cNvSpPr>
          <p:nvPr>
            <p:ph type="subTitle" idx="1"/>
          </p:nvPr>
        </p:nvSpPr>
        <p:spPr>
          <a:xfrm>
            <a:off x="381000" y="4343400"/>
            <a:ext cx="8305800" cy="1752600"/>
          </a:xfrm>
        </p:spPr>
        <p:txBody>
          <a:bodyPr/>
          <a:lstStyle/>
          <a:p>
            <a:r>
              <a:rPr lang="en-US" b="1" dirty="0" smtClean="0"/>
              <a:t>Jonathan D. Washko, BS-EMSA, NREMT-P, EMD</a:t>
            </a:r>
          </a:p>
          <a:p>
            <a:r>
              <a:rPr lang="en-US" sz="2400" dirty="0" smtClean="0"/>
              <a:t>Executive Director for Operations Services – REMSA</a:t>
            </a:r>
          </a:p>
          <a:p>
            <a:r>
              <a:rPr lang="en-US" sz="2400" dirty="0" smtClean="0"/>
              <a:t>President – Washko &amp; Associates, LLC</a:t>
            </a:r>
          </a:p>
        </p:txBody>
      </p:sp>
      <p:cxnSp>
        <p:nvCxnSpPr>
          <p:cNvPr id="5" name="Straight Connector 4"/>
          <p:cNvCxnSpPr/>
          <p:nvPr/>
        </p:nvCxnSpPr>
        <p:spPr>
          <a:xfrm>
            <a:off x="409074" y="4267200"/>
            <a:ext cx="8305800" cy="0"/>
          </a:xfrm>
          <a:prstGeom prst="line">
            <a:avLst/>
          </a:prstGeom>
          <a:ln w="31750">
            <a:solidFill>
              <a:schemeClr val="accent3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j0439256.jpg"/>
          <p:cNvPicPr>
            <a:picLocks noChangeAspect="1"/>
          </p:cNvPicPr>
          <p:nvPr/>
        </p:nvPicPr>
        <p:blipFill>
          <a:blip r:embed="rId2">
            <a:lum bright="70000" contrast="-70000"/>
          </a:blip>
          <a:stretch>
            <a:fillRect/>
          </a:stretch>
        </p:blipFill>
        <p:spPr>
          <a:xfrm>
            <a:off x="1600200" y="2620622"/>
            <a:ext cx="5867494" cy="4694578"/>
          </a:xfrm>
          <a:prstGeom prst="rect">
            <a:avLst/>
          </a:prstGeom>
        </p:spPr>
      </p:pic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533400" y="2179637"/>
            <a:ext cx="8077200" cy="4221163"/>
          </a:xfrm>
        </p:spPr>
        <p:txBody>
          <a:bodyPr/>
          <a:lstStyle/>
          <a:p>
            <a:pPr algn="ctr">
              <a:buNone/>
            </a:pPr>
            <a:r>
              <a:rPr lang="en-US" sz="2800" b="1" u="sng" dirty="0" smtClean="0">
                <a:solidFill>
                  <a:srgbClr val="000000"/>
                </a:solidFill>
              </a:rPr>
              <a:t>The Problem of Open Market Competition in EMS</a:t>
            </a:r>
          </a:p>
          <a:p>
            <a:r>
              <a:rPr lang="en-US" sz="2800" dirty="0" smtClean="0"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</a:rPr>
              <a:t>Unique EMS economic conditions</a:t>
            </a:r>
          </a:p>
          <a:p>
            <a:pPr lvl="1"/>
            <a:r>
              <a:rPr lang="en-US" sz="2400" dirty="0" smtClean="0"/>
              <a:t>Fixed market sizes (service areas) = relatively fixed revenue potential</a:t>
            </a:r>
          </a:p>
          <a:p>
            <a:pPr lvl="2"/>
            <a:r>
              <a:rPr lang="en-US" sz="2000" dirty="0" smtClean="0"/>
              <a:t>Market fluctuates based on age / size / socioeconomics / health of population served</a:t>
            </a:r>
          </a:p>
          <a:p>
            <a:pPr lvl="2"/>
            <a:r>
              <a:rPr lang="en-US" sz="2000" dirty="0" smtClean="0"/>
              <a:t>Uncontrollable / unpredictable external market influences sway demand for services (weather, flu, H1N1, etc.)</a:t>
            </a:r>
          </a:p>
          <a:p>
            <a:pPr lvl="2"/>
            <a:r>
              <a:rPr lang="en-US" sz="2000" dirty="0" smtClean="0"/>
              <a:t>Market size / demand for services </a:t>
            </a:r>
            <a:r>
              <a:rPr lang="en-US" sz="2000" b="1" u="sng" dirty="0" smtClean="0"/>
              <a:t>NOT</a:t>
            </a:r>
            <a:r>
              <a:rPr lang="en-US" sz="2000" b="1" dirty="0" smtClean="0"/>
              <a:t> </a:t>
            </a:r>
            <a:r>
              <a:rPr lang="en-US" sz="2000" dirty="0" smtClean="0"/>
              <a:t>influenced by typical competitive market forces (quality / price / supply availability)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5F4898B-3487-452C-BEA4-60D83B3AE4B1}" type="datetime1">
              <a:rPr lang="en-US" smtClean="0"/>
              <a:pPr>
                <a:defRPr/>
              </a:pPr>
              <a:t>11/18/09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4B6D7FD-EFBE-4A27-BA86-2913839D93C2}" type="slidenum">
              <a:rPr lang="en-US" smtClean="0"/>
              <a:pPr>
                <a:defRPr/>
              </a:pPr>
              <a:t>10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r>
              <a:rPr lang="en-US" sz="2800" b="1" u="sng" dirty="0" smtClean="0">
                <a:solidFill>
                  <a:srgbClr val="000000"/>
                </a:solidFill>
              </a:rPr>
              <a:t>The Problem of Open Market Competition in EMS</a:t>
            </a:r>
          </a:p>
          <a:p>
            <a:r>
              <a:rPr lang="en-US" sz="2800" dirty="0" smtClean="0"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</a:rPr>
              <a:t>Unique EMS economic conditions</a:t>
            </a:r>
          </a:p>
          <a:p>
            <a:pPr lvl="1"/>
            <a:r>
              <a:rPr lang="en-US" sz="2400" dirty="0" smtClean="0"/>
              <a:t>Competition drives down prices and costs up; therefore service quality, consistency, reliability and staying power suffer:</a:t>
            </a:r>
            <a:endParaRPr lang="en-US" sz="2400" b="1" u="sng" dirty="0" smtClean="0"/>
          </a:p>
          <a:p>
            <a:pPr lvl="2"/>
            <a:r>
              <a:rPr lang="en-US" sz="2000" dirty="0" smtClean="0"/>
              <a:t>Forces STUPID loss leader business practices (e.g. W/C)</a:t>
            </a:r>
          </a:p>
          <a:p>
            <a:pPr lvl="2"/>
            <a:r>
              <a:rPr lang="en-US" sz="2000" dirty="0" smtClean="0"/>
              <a:t>Forces STUPID patient care choices (e.g. Lack of EMD example) </a:t>
            </a:r>
          </a:p>
          <a:p>
            <a:pPr lvl="2"/>
            <a:r>
              <a:rPr lang="en-US" sz="2000" dirty="0" smtClean="0"/>
              <a:t>HIGHLY inefficient due to loss of economies of scale</a:t>
            </a:r>
          </a:p>
          <a:p>
            <a:pPr lvl="2"/>
            <a:r>
              <a:rPr lang="en-US" sz="2000" dirty="0" smtClean="0"/>
              <a:t>Drives independent EMS system evolution (EMS Darwinism – will discuss in a minute)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5F4898B-3487-452C-BEA4-60D83B3AE4B1}" type="datetime1">
              <a:rPr lang="en-US" smtClean="0"/>
              <a:pPr>
                <a:defRPr/>
              </a:pPr>
              <a:t>11/18/09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4B6D7FD-EFBE-4A27-BA86-2913839D93C2}" type="slidenum">
              <a:rPr lang="en-US" smtClean="0"/>
              <a:pPr>
                <a:defRPr/>
              </a:pPr>
              <a:t>11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828800"/>
            <a:ext cx="8229600" cy="4221163"/>
          </a:xfrm>
        </p:spPr>
        <p:txBody>
          <a:bodyPr/>
          <a:lstStyle/>
          <a:p>
            <a:pPr marL="342900" lvl="1" indent="-342900" algn="ctr">
              <a:buNone/>
            </a:pPr>
            <a:r>
              <a:rPr lang="en-US" sz="2400" b="1" u="sng" dirty="0" smtClean="0">
                <a:solidFill>
                  <a:srgbClr val="000000"/>
                </a:solidFill>
              </a:rPr>
              <a:t>The Problem of Open Market Competition in EMS Continued…</a:t>
            </a:r>
          </a:p>
          <a:p>
            <a:pPr lvl="1"/>
            <a:r>
              <a:rPr lang="en-US" sz="2400" dirty="0" smtClean="0"/>
              <a:t>Forces industry to seek relief through alternative reimbursement sources and business strategies</a:t>
            </a:r>
          </a:p>
          <a:p>
            <a:pPr lvl="2"/>
            <a:r>
              <a:rPr lang="en-US" sz="2000" dirty="0" smtClean="0"/>
              <a:t>Tax subsides</a:t>
            </a:r>
          </a:p>
          <a:p>
            <a:pPr lvl="2"/>
            <a:r>
              <a:rPr lang="en-US" sz="2000" dirty="0" smtClean="0"/>
              <a:t>Change revenue potential by increasing insurance funding</a:t>
            </a:r>
          </a:p>
          <a:p>
            <a:pPr lvl="2"/>
            <a:r>
              <a:rPr lang="en-US" sz="2000" dirty="0" smtClean="0"/>
              <a:t>Cut service quality</a:t>
            </a:r>
          </a:p>
          <a:p>
            <a:pPr lvl="1"/>
            <a:r>
              <a:rPr lang="en-US" sz="2400" dirty="0" smtClean="0"/>
              <a:t>Proprietary nature of open market competition makes one common “industry voice” </a:t>
            </a:r>
            <a:r>
              <a:rPr lang="en-US" sz="2400" b="1" u="sng" dirty="0" smtClean="0"/>
              <a:t>IMPOSSIBLE</a:t>
            </a:r>
          </a:p>
          <a:p>
            <a:pPr lvl="2"/>
            <a:r>
              <a:rPr lang="en-US" sz="2000" dirty="0" smtClean="0"/>
              <a:t>No (or too many) regulation or standards bodies</a:t>
            </a:r>
          </a:p>
          <a:p>
            <a:pPr lvl="2"/>
            <a:r>
              <a:rPr lang="en-US" sz="2000" dirty="0" smtClean="0"/>
              <a:t>Root of poor reimbursement at State and Federal levels </a:t>
            </a:r>
          </a:p>
          <a:p>
            <a:pPr lvl="3"/>
            <a:r>
              <a:rPr lang="en-US" sz="1600" dirty="0" smtClean="0"/>
              <a:t>conflicting messages sent from various stakeholders with different agendas</a:t>
            </a:r>
          </a:p>
          <a:p>
            <a:pPr lvl="2"/>
            <a:r>
              <a:rPr lang="en-US" sz="2000" dirty="0" smtClean="0"/>
              <a:t>Need to learn from success of Fire Service / NFPA / IAFF / IAFC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5F4898B-3487-452C-BEA4-60D83B3AE4B1}" type="datetime1">
              <a:rPr lang="en-US" smtClean="0"/>
              <a:pPr>
                <a:defRPr/>
              </a:pPr>
              <a:t>11/18/09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4B6D7FD-EFBE-4A27-BA86-2913839D93C2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r>
              <a:rPr lang="en-US" sz="2800" b="1" u="sng" dirty="0" smtClean="0">
                <a:solidFill>
                  <a:schemeClr val="tx1"/>
                </a:solidFill>
              </a:rPr>
              <a:t>Mechanism for Market Exclusivity</a:t>
            </a:r>
          </a:p>
          <a:p>
            <a:r>
              <a:rPr lang="en-US" sz="2800" dirty="0" smtClean="0"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</a:rPr>
              <a:t>Jack Stout proved that due to the previously discussed unique EMS market conditions:</a:t>
            </a:r>
          </a:p>
          <a:p>
            <a:pPr lvl="1"/>
            <a:r>
              <a:rPr lang="en-US" sz="2400" dirty="0" smtClean="0"/>
              <a:t>EMS was no different than a Public Utility (Hence the PUM EMS System)</a:t>
            </a:r>
          </a:p>
          <a:p>
            <a:pPr lvl="1"/>
            <a:r>
              <a:rPr lang="en-US" sz="2400" dirty="0" smtClean="0"/>
              <a:t>Open market competition should be based on bidding for exclusive market areas with rights to all services (Emergency and Non-emergency)</a:t>
            </a:r>
          </a:p>
          <a:p>
            <a:r>
              <a:rPr lang="en-US" sz="2800" dirty="0" smtClean="0"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</a:rPr>
              <a:t>Other exclusive EMS market models </a:t>
            </a:r>
          </a:p>
          <a:p>
            <a:pPr lvl="1"/>
            <a:r>
              <a:rPr lang="en-US" sz="2400" dirty="0" smtClean="0"/>
              <a:t>E.g. Failsafe franchises, etc.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5F4898B-3487-452C-BEA4-60D83B3AE4B1}" type="datetime1">
              <a:rPr lang="en-US" smtClean="0"/>
              <a:pPr>
                <a:defRPr/>
              </a:pPr>
              <a:t>11/18/09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4B6D7FD-EFBE-4A27-BA86-2913839D93C2}" type="slidenum">
              <a:rPr lang="en-US" smtClean="0"/>
              <a:pPr>
                <a:defRPr/>
              </a:pPr>
              <a:t>13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828800"/>
            <a:ext cx="8229600" cy="4221163"/>
          </a:xfrm>
        </p:spPr>
        <p:txBody>
          <a:bodyPr/>
          <a:lstStyle/>
          <a:p>
            <a:pPr algn="ctr">
              <a:buNone/>
            </a:pPr>
            <a:r>
              <a:rPr lang="en-US" sz="2400" b="1" u="sng" dirty="0" smtClean="0">
                <a:solidFill>
                  <a:srgbClr val="000000"/>
                </a:solidFill>
              </a:rPr>
              <a:t>SSM…A Product of Lean / Six Sigma Thinking</a:t>
            </a:r>
          </a:p>
          <a:p>
            <a:r>
              <a:rPr lang="en-US" sz="2400" dirty="0" smtClean="0"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</a:rPr>
              <a:t>Jack Stout was about 30 years ahead of his time in his thinking and ideas</a:t>
            </a:r>
          </a:p>
          <a:p>
            <a:r>
              <a:rPr lang="en-US" sz="2400" dirty="0" smtClean="0"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</a:rPr>
              <a:t>SSM </a:t>
            </a:r>
            <a:r>
              <a:rPr lang="en-US" sz="2400" b="1" u="sng" dirty="0" smtClean="0"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</a:rPr>
              <a:t>IS</a:t>
            </a:r>
            <a:r>
              <a:rPr lang="en-US" sz="2400" dirty="0" smtClean="0"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</a:rPr>
              <a:t> manufacturing science / concepts applied to a service industry</a:t>
            </a:r>
          </a:p>
          <a:p>
            <a:r>
              <a:rPr lang="en-US" sz="2400" dirty="0" smtClean="0"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</a:rPr>
              <a:t>Yields the most efficient, effective, reliable and reproducible desired end results (just like manufacturing desires)</a:t>
            </a:r>
          </a:p>
          <a:p>
            <a:r>
              <a:rPr lang="en-US" sz="2400" dirty="0" smtClean="0"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</a:rPr>
              <a:t>SSM is not just about response times but all aspects of EMS operations and service delivery</a:t>
            </a:r>
          </a:p>
          <a:p>
            <a:r>
              <a:rPr lang="en-US" sz="2400" dirty="0" smtClean="0"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</a:rPr>
              <a:t>SSM is the result of Lean / Six Sigma like projects that can be applied to most of EMS – so don’t reinvent the wheel </a:t>
            </a:r>
            <a:endParaRPr lang="en-US" sz="2400" dirty="0">
              <a:effectLst>
                <a:outerShdw blurRad="50800" dist="38100" dir="2700000">
                  <a:srgbClr val="000000">
                    <a:alpha val="43000"/>
                  </a:srgbClr>
                </a:outerShdw>
              </a:effectLst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5F4898B-3487-452C-BEA4-60D83B3AE4B1}" type="datetime1">
              <a:rPr lang="en-US" smtClean="0"/>
              <a:pPr>
                <a:defRPr/>
              </a:pPr>
              <a:t>11/18/09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4B6D7FD-EFBE-4A27-BA86-2913839D93C2}" type="slidenum">
              <a:rPr lang="en-US" smtClean="0"/>
              <a:pPr>
                <a:defRPr/>
              </a:pPr>
              <a:t>14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r>
              <a:rPr lang="en-US" sz="3600" b="1" u="sng" dirty="0" smtClean="0">
                <a:solidFill>
                  <a:schemeClr val="tx1"/>
                </a:solidFill>
              </a:rPr>
              <a:t>Discussion Topics</a:t>
            </a:r>
          </a:p>
          <a:p>
            <a:r>
              <a:rPr lang="en-US" sz="2800" dirty="0" smtClean="0">
                <a:solidFill>
                  <a:srgbClr val="BE1A00">
                    <a:alpha val="25000"/>
                  </a:srgbClr>
                </a:solidFill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</a:rPr>
              <a:t>History of System Status Management / HPEMS</a:t>
            </a:r>
          </a:p>
          <a:p>
            <a:r>
              <a:rPr lang="en-US" sz="2800" b="1" dirty="0" smtClean="0"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</a:rPr>
              <a:t>EMS Darwinism</a:t>
            </a:r>
          </a:p>
          <a:p>
            <a:r>
              <a:rPr lang="en-US" sz="2800" dirty="0" smtClean="0">
                <a:solidFill>
                  <a:srgbClr val="BE1A00">
                    <a:alpha val="25000"/>
                  </a:srgbClr>
                </a:solidFill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</a:rPr>
              <a:t>Supply &amp; Demand 101</a:t>
            </a:r>
          </a:p>
          <a:p>
            <a:r>
              <a:rPr lang="en-US" sz="2800" dirty="0" smtClean="0">
                <a:solidFill>
                  <a:srgbClr val="BE1A00">
                    <a:alpha val="25000"/>
                  </a:srgbClr>
                </a:solidFill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</a:rPr>
              <a:t>Understanding Service Delivery Models</a:t>
            </a:r>
          </a:p>
          <a:p>
            <a:r>
              <a:rPr lang="en-US" sz="2800" dirty="0" smtClean="0">
                <a:solidFill>
                  <a:srgbClr val="BE1A00">
                    <a:alpha val="25000"/>
                  </a:srgbClr>
                </a:solidFill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</a:rPr>
              <a:t>Dynamic / Hybrid Server Model Fundamentals</a:t>
            </a:r>
          </a:p>
          <a:p>
            <a:r>
              <a:rPr lang="en-US" sz="2800" dirty="0" smtClean="0">
                <a:solidFill>
                  <a:srgbClr val="BE1A00">
                    <a:alpha val="25000"/>
                  </a:srgbClr>
                </a:solidFill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</a:rPr>
              <a:t>Matching Supply to Meet Demand</a:t>
            </a:r>
          </a:p>
          <a:p>
            <a:r>
              <a:rPr lang="en-US" sz="2800" dirty="0" smtClean="0">
                <a:solidFill>
                  <a:srgbClr val="BE1A00">
                    <a:alpha val="25000"/>
                  </a:srgbClr>
                </a:solidFill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</a:rPr>
              <a:t>Conclusions / Q&amp;A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5F4898B-3487-452C-BEA4-60D83B3AE4B1}" type="datetime1">
              <a:rPr lang="en-US" smtClean="0"/>
              <a:pPr>
                <a:defRPr/>
              </a:pPr>
              <a:t>11/18/09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4B6D7FD-EFBE-4A27-BA86-2913839D93C2}" type="slidenum">
              <a:rPr lang="en-US" smtClean="0"/>
              <a:pPr>
                <a:defRPr/>
              </a:pPr>
              <a:t>15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76200" y="2103437"/>
            <a:ext cx="6172200" cy="4221163"/>
          </a:xfrm>
        </p:spPr>
        <p:txBody>
          <a:bodyPr/>
          <a:lstStyle/>
          <a:p>
            <a:pPr algn="ctr">
              <a:buNone/>
            </a:pPr>
            <a:r>
              <a:rPr lang="en-US" sz="2800" b="1" u="sng" dirty="0" smtClean="0">
                <a:solidFill>
                  <a:schemeClr val="tx1"/>
                </a:solidFill>
              </a:rPr>
              <a:t>The Theory of EMS Darwinism</a:t>
            </a:r>
          </a:p>
          <a:p>
            <a:r>
              <a:rPr lang="en-US" sz="2800" dirty="0" smtClean="0"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</a:rPr>
              <a:t>Darwinism / Evolutionary Theory</a:t>
            </a:r>
          </a:p>
          <a:p>
            <a:pPr lvl="1"/>
            <a:r>
              <a:rPr lang="en-US" sz="2400" dirty="0" smtClean="0"/>
              <a:t>Isolated environments produce similar species that evolve in different ways from each other</a:t>
            </a:r>
          </a:p>
          <a:p>
            <a:pPr lvl="1"/>
            <a:r>
              <a:rPr lang="en-US" sz="2400" dirty="0" smtClean="0"/>
              <a:t>Evolutionary adaptation to the environment occurs to ensure survival of the species</a:t>
            </a:r>
          </a:p>
          <a:p>
            <a:pPr lvl="1"/>
            <a:r>
              <a:rPr lang="en-US" sz="2400" dirty="0" smtClean="0"/>
              <a:t>EMS has “evolved” under these principles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5F4898B-3487-452C-BEA4-60D83B3AE4B1}" type="datetime1">
              <a:rPr lang="en-US" smtClean="0"/>
              <a:pPr>
                <a:defRPr/>
              </a:pPr>
              <a:t>11/18/09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4B6D7FD-EFBE-4A27-BA86-2913839D93C2}" type="slidenum">
              <a:rPr lang="en-US" smtClean="0"/>
              <a:pPr>
                <a:defRPr/>
              </a:pPr>
              <a:t>16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24600" y="2209800"/>
            <a:ext cx="2589020" cy="3657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951037"/>
            <a:ext cx="8229600" cy="4221163"/>
          </a:xfrm>
        </p:spPr>
        <p:txBody>
          <a:bodyPr/>
          <a:lstStyle/>
          <a:p>
            <a:pPr algn="ctr">
              <a:buNone/>
            </a:pPr>
            <a:r>
              <a:rPr lang="en-US" sz="2800" b="1" u="sng" dirty="0" smtClean="0">
                <a:solidFill>
                  <a:srgbClr val="000000"/>
                </a:solidFill>
              </a:rPr>
              <a:t>The Theory of EMS Darwinism</a:t>
            </a:r>
          </a:p>
          <a:p>
            <a:r>
              <a:rPr lang="en-US" sz="2200" dirty="0" smtClean="0"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</a:rPr>
              <a:t>EMS agencies are isolated from each other due to proprietary barriers created by varying system designs, ownership models and funding sources</a:t>
            </a:r>
          </a:p>
          <a:p>
            <a:r>
              <a:rPr lang="en-US" sz="2200" dirty="0" smtClean="0"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</a:rPr>
              <a:t>Gives credence to the phrase “If you’ve seen one EMS system, you’ve seen one EMS system”</a:t>
            </a:r>
          </a:p>
          <a:p>
            <a:r>
              <a:rPr lang="en-US" sz="2200" dirty="0" smtClean="0"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</a:rPr>
              <a:t>However, they are still of the same species…</a:t>
            </a:r>
          </a:p>
          <a:p>
            <a:r>
              <a:rPr lang="en-US" sz="2200" dirty="0" smtClean="0"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</a:rPr>
              <a:t>Common operational denominators exist for every EMS system design type which provide the foundation for “Best Practices”</a:t>
            </a:r>
          </a:p>
          <a:p>
            <a:r>
              <a:rPr lang="en-US" sz="2200" dirty="0" smtClean="0"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</a:rPr>
              <a:t>Acceptance of these “Best Practices” (Like SSM) depends on system design, necessity for change, culture and other factors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5F4898B-3487-452C-BEA4-60D83B3AE4B1}" type="datetime1">
              <a:rPr lang="en-US" smtClean="0"/>
              <a:pPr>
                <a:defRPr/>
              </a:pPr>
              <a:t>11/18/09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4B6D7FD-EFBE-4A27-BA86-2913839D93C2}" type="slidenum">
              <a:rPr lang="en-US" smtClean="0"/>
              <a:pPr>
                <a:defRPr/>
              </a:pPr>
              <a:t>17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lum bright="70000" contrast="-70000"/>
          </a:blip>
          <a:stretch>
            <a:fillRect/>
          </a:stretch>
        </p:blipFill>
        <p:spPr>
          <a:xfrm>
            <a:off x="838200" y="1787444"/>
            <a:ext cx="7467600" cy="4994356"/>
          </a:xfrm>
          <a:prstGeom prst="rect">
            <a:avLst/>
          </a:prstGeom>
        </p:spPr>
      </p:pic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r>
              <a:rPr lang="en-US" sz="2400" b="1" u="sng" dirty="0" smtClean="0">
                <a:solidFill>
                  <a:srgbClr val="000000"/>
                </a:solidFill>
              </a:rPr>
              <a:t>The Theory of EMS Darwinism</a:t>
            </a:r>
          </a:p>
          <a:p>
            <a:r>
              <a:rPr lang="en-US" sz="2400" dirty="0" smtClean="0"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</a:rPr>
              <a:t>EMS Independent Evolutionary Variables</a:t>
            </a:r>
          </a:p>
          <a:p>
            <a:pPr lvl="1"/>
            <a:r>
              <a:rPr lang="en-US" sz="2000" dirty="0" smtClean="0"/>
              <a:t>System Designs</a:t>
            </a:r>
          </a:p>
          <a:p>
            <a:pPr lvl="1"/>
            <a:r>
              <a:rPr lang="en-US" sz="2000" dirty="0" smtClean="0"/>
              <a:t>Deployment Models</a:t>
            </a:r>
          </a:p>
          <a:p>
            <a:pPr lvl="1"/>
            <a:r>
              <a:rPr lang="en-US" sz="2000" dirty="0" smtClean="0"/>
              <a:t>Cultures / accepted behaviors (varies by geography)</a:t>
            </a:r>
          </a:p>
          <a:p>
            <a:pPr lvl="1"/>
            <a:r>
              <a:rPr lang="en-US" sz="2000" dirty="0" smtClean="0"/>
              <a:t>Nomenclatures (truck, unit, squad, bus, rig, ambulance)</a:t>
            </a:r>
          </a:p>
          <a:p>
            <a:pPr lvl="1"/>
            <a:r>
              <a:rPr lang="en-US" sz="2000" dirty="0" smtClean="0"/>
              <a:t>Patient care approaches / treatment modalities</a:t>
            </a:r>
          </a:p>
          <a:p>
            <a:pPr lvl="1"/>
            <a:r>
              <a:rPr lang="en-US" sz="2000" dirty="0" smtClean="0"/>
              <a:t>Provider look / feel</a:t>
            </a:r>
          </a:p>
          <a:p>
            <a:r>
              <a:rPr lang="en-US" sz="2400" dirty="0" smtClean="0"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</a:rPr>
              <a:t>Should these things have evolved differently?</a:t>
            </a:r>
          </a:p>
          <a:p>
            <a:r>
              <a:rPr lang="en-US" sz="2400" dirty="0" smtClean="0"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</a:rPr>
              <a:t>Impacts of these independent evolutions?</a:t>
            </a:r>
            <a:endParaRPr lang="en-US" sz="2400" dirty="0">
              <a:effectLst>
                <a:outerShdw blurRad="50800" dist="38100" dir="2700000">
                  <a:srgbClr val="000000">
                    <a:alpha val="43000"/>
                  </a:srgbClr>
                </a:outerShdw>
              </a:effectLst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5F4898B-3487-452C-BEA4-60D83B3AE4B1}" type="datetime1">
              <a:rPr lang="en-US" smtClean="0"/>
              <a:pPr>
                <a:defRPr/>
              </a:pPr>
              <a:t>11/18/09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4B6D7FD-EFBE-4A27-BA86-2913839D93C2}" type="slidenum">
              <a:rPr lang="en-US" smtClean="0"/>
              <a:pPr>
                <a:defRPr/>
              </a:pPr>
              <a:t>18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Content Placeholder 7"/>
          <p:cNvGraphicFramePr>
            <a:graphicFrameLocks/>
          </p:cNvGraphicFramePr>
          <p:nvPr/>
        </p:nvGraphicFramePr>
        <p:xfrm>
          <a:off x="269024" y="1828800"/>
          <a:ext cx="8610600" cy="4724400"/>
        </p:xfrm>
        <a:graphic>
          <a:graphicData uri="http://schemas.openxmlformats.org/drawingml/2006/diagram">
            <a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04800" y="1828800"/>
            <a:ext cx="2895600" cy="1143000"/>
          </a:xfrm>
          <a:effectLst>
            <a:outerShdw blurRad="50800" dist="38100" dir="2700000">
              <a:srgbClr val="000000">
                <a:alpha val="43000"/>
              </a:srgbClr>
            </a:outerShdw>
          </a:effectLst>
        </p:spPr>
        <p:txBody>
          <a:bodyPr/>
          <a:lstStyle/>
          <a:p>
            <a:pPr>
              <a:buNone/>
            </a:pPr>
            <a:r>
              <a:rPr lang="en-US" b="1" dirty="0" smtClean="0">
                <a:solidFill>
                  <a:srgbClr val="000000"/>
                </a:solidFill>
              </a:rPr>
              <a:t>The Theory of 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5F4898B-3487-452C-BEA4-60D83B3AE4B1}" type="datetime1">
              <a:rPr lang="en-US" smtClean="0"/>
              <a:pPr>
                <a:defRPr/>
              </a:pPr>
              <a:t>11/18/09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4B6D7FD-EFBE-4A27-BA86-2913839D93C2}" type="slidenum">
              <a:rPr lang="en-US" smtClean="0"/>
              <a:pPr>
                <a:defRPr/>
              </a:pPr>
              <a:t>19</a:t>
            </a:fld>
            <a:endParaRPr lang="en-US"/>
          </a:p>
        </p:txBody>
      </p:sp>
      <p:sp>
        <p:nvSpPr>
          <p:cNvPr id="8" name="Content Placeholder 1"/>
          <p:cNvSpPr txBox="1">
            <a:spLocks/>
          </p:cNvSpPr>
          <p:nvPr/>
        </p:nvSpPr>
        <p:spPr bwMode="auto">
          <a:xfrm>
            <a:off x="6019800" y="1828800"/>
            <a:ext cx="2895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2700000">
              <a:srgbClr val="000000">
                <a:alpha val="43000"/>
              </a:srgb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EMS Darwinism</a:t>
            </a:r>
          </a:p>
          <a:p>
            <a:pPr marL="342900" marR="0" lvl="0" indent="-34290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BE1A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28600" y="3048000"/>
            <a:ext cx="1810811" cy="23622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r>
              <a:rPr lang="en-US" sz="3600" b="1" u="sng" dirty="0" smtClean="0">
                <a:solidFill>
                  <a:schemeClr val="tx1"/>
                </a:solidFill>
              </a:rPr>
              <a:t>Discussion Topics</a:t>
            </a:r>
          </a:p>
          <a:p>
            <a:r>
              <a:rPr lang="en-US" sz="2800" dirty="0" smtClean="0"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</a:rPr>
              <a:t>History of System Status Management / HPEMS</a:t>
            </a:r>
          </a:p>
          <a:p>
            <a:r>
              <a:rPr lang="en-US" sz="2800" dirty="0" smtClean="0"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</a:rPr>
              <a:t>EMS Darwinism</a:t>
            </a:r>
          </a:p>
          <a:p>
            <a:r>
              <a:rPr lang="en-US" sz="2800" dirty="0" smtClean="0"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</a:rPr>
              <a:t>Supply &amp; Demand 101</a:t>
            </a:r>
          </a:p>
          <a:p>
            <a:r>
              <a:rPr lang="en-US" sz="2800" dirty="0" smtClean="0"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</a:rPr>
              <a:t>Understanding Service Delivery Models</a:t>
            </a:r>
          </a:p>
          <a:p>
            <a:r>
              <a:rPr lang="en-US" sz="2800" dirty="0" smtClean="0"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</a:rPr>
              <a:t>Dynamic / Hybrid Server Model Fundamentals</a:t>
            </a:r>
          </a:p>
          <a:p>
            <a:r>
              <a:rPr lang="en-US" sz="2800" dirty="0" smtClean="0"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</a:rPr>
              <a:t>Matching Supply to Meet Demand</a:t>
            </a:r>
          </a:p>
          <a:p>
            <a:r>
              <a:rPr lang="en-US" sz="2800" dirty="0" smtClean="0"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</a:rPr>
              <a:t>Conclusions / Q&amp;A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5F4898B-3487-452C-BEA4-60D83B3AE4B1}" type="datetime1">
              <a:rPr lang="en-US" smtClean="0"/>
              <a:pPr>
                <a:defRPr/>
              </a:pPr>
              <a:t>11/18/09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4B6D7FD-EFBE-4A27-BA86-2913839D93C2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5F4898B-3487-452C-BEA4-60D83B3AE4B1}" type="datetime1">
              <a:rPr lang="en-US" smtClean="0"/>
              <a:pPr>
                <a:defRPr/>
              </a:pPr>
              <a:t>11/18/09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4B6D7FD-EFBE-4A27-BA86-2913839D93C2}" type="slidenum">
              <a:rPr lang="en-US" smtClean="0"/>
              <a:pPr>
                <a:defRPr/>
              </a:pPr>
              <a:t>20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0" y="1981200"/>
            <a:ext cx="6319169" cy="44196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392866" y="2362200"/>
            <a:ext cx="270313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smtClean="0">
                <a:solidFill>
                  <a:schemeClr val="bg1">
                    <a:alpha val="63000"/>
                  </a:schemeClr>
                </a:solidFill>
                <a:effectLst>
                  <a:glow rad="38100">
                    <a:schemeClr val="bg1">
                      <a:lumMod val="85000"/>
                      <a:alpha val="55000"/>
                    </a:schemeClr>
                  </a:glow>
                </a:effectLst>
                <a:latin typeface="Wide Latin"/>
              </a:rPr>
              <a:t>E M S</a:t>
            </a:r>
            <a:endParaRPr lang="en-US" sz="4000" dirty="0">
              <a:solidFill>
                <a:schemeClr val="bg1">
                  <a:alpha val="63000"/>
                </a:schemeClr>
              </a:solidFill>
              <a:effectLst>
                <a:glow rad="38100">
                  <a:schemeClr val="bg1">
                    <a:lumMod val="85000"/>
                    <a:alpha val="55000"/>
                  </a:schemeClr>
                </a:glow>
              </a:effectLst>
              <a:latin typeface="Wide Latin"/>
            </a:endParaRPr>
          </a:p>
        </p:txBody>
      </p:sp>
      <p:pic>
        <p:nvPicPr>
          <p:cNvPr id="8" name="Picture 7" descr="j0310742.wm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19035" y="5715000"/>
            <a:ext cx="208520" cy="214312"/>
          </a:xfrm>
          <a:prstGeom prst="rect">
            <a:avLst/>
          </a:prstGeom>
        </p:spPr>
      </p:pic>
      <p:pic>
        <p:nvPicPr>
          <p:cNvPr id="9" name="Picture 8" descr="j0310742.wm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36375" y="5715000"/>
            <a:ext cx="208520" cy="21431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5F4898B-3487-452C-BEA4-60D83B3AE4B1}" type="datetime1">
              <a:rPr lang="en-US" smtClean="0"/>
              <a:pPr>
                <a:defRPr/>
              </a:pPr>
              <a:t>11/18/09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4B6D7FD-EFBE-4A27-BA86-2913839D93C2}" type="slidenum">
              <a:rPr lang="en-US" smtClean="0"/>
              <a:pPr>
                <a:defRPr/>
              </a:pPr>
              <a:t>21</a:t>
            </a:fld>
            <a:endParaRPr lang="en-US"/>
          </a:p>
        </p:txBody>
      </p:sp>
      <p:pic>
        <p:nvPicPr>
          <p:cNvPr id="6" name="Picture 8" descr="j0232780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4800" y="2057400"/>
            <a:ext cx="7848600" cy="386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4343400" y="2438400"/>
            <a:ext cx="464820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u="sng" dirty="0" smtClean="0"/>
              <a:t>Economics 101</a:t>
            </a:r>
          </a:p>
          <a:p>
            <a:pPr algn="ctr"/>
            <a:endParaRPr lang="en-US" sz="3600" dirty="0" smtClean="0"/>
          </a:p>
          <a:p>
            <a:pPr algn="ctr"/>
            <a:r>
              <a:rPr lang="en-US" sz="3600" dirty="0" smtClean="0"/>
              <a:t>Understanding </a:t>
            </a:r>
          </a:p>
          <a:p>
            <a:pPr algn="ctr"/>
            <a:r>
              <a:rPr lang="en-US" sz="3600" dirty="0" smtClean="0"/>
              <a:t>Public Safety</a:t>
            </a:r>
          </a:p>
          <a:p>
            <a:pPr algn="ctr"/>
            <a:r>
              <a:rPr lang="en-US" sz="3600" dirty="0" smtClean="0"/>
              <a:t>Supply and Demand</a:t>
            </a:r>
            <a:endParaRPr lang="en-US" sz="3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r>
              <a:rPr lang="en-US" b="1" u="sng" dirty="0" smtClean="0">
                <a:solidFill>
                  <a:srgbClr val="000000"/>
                </a:solidFill>
              </a:rPr>
              <a:t>Supply &amp; Demand 101</a:t>
            </a:r>
          </a:p>
          <a:p>
            <a:pPr marL="396875" indent="-396875" algn="ctr">
              <a:lnSpc>
                <a:spcPct val="80000"/>
              </a:lnSpc>
              <a:buNone/>
            </a:pPr>
            <a:endParaRPr lang="en-US" b="1" i="1" dirty="0" smtClean="0"/>
          </a:p>
          <a:p>
            <a:pPr marL="396875" indent="-396875" algn="ctr">
              <a:lnSpc>
                <a:spcPct val="80000"/>
              </a:lnSpc>
              <a:buNone/>
            </a:pPr>
            <a:r>
              <a:rPr lang="en-US" b="1" i="1" dirty="0" smtClean="0"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</a:rPr>
              <a:t>Supply:</a:t>
            </a:r>
            <a:r>
              <a:rPr lang="en-US" dirty="0" smtClean="0"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</a:rPr>
              <a:t> Defined by Merriam-Webster as…</a:t>
            </a:r>
          </a:p>
          <a:p>
            <a:pPr marL="396875" indent="-396875" algn="ctr">
              <a:lnSpc>
                <a:spcPct val="80000"/>
              </a:lnSpc>
            </a:pPr>
            <a:endParaRPr lang="en-US" sz="1400" dirty="0" smtClean="0"/>
          </a:p>
          <a:p>
            <a:pPr marL="796925" lvl="1" indent="-396875">
              <a:lnSpc>
                <a:spcPct val="80000"/>
              </a:lnSpc>
              <a:buFontTx/>
              <a:buAutoNum type="arabicPeriod"/>
            </a:pPr>
            <a:r>
              <a:rPr lang="en-US" sz="2400" dirty="0" smtClean="0"/>
              <a:t>Quantity or amount (as of a commodity) needed or  available </a:t>
            </a:r>
          </a:p>
          <a:p>
            <a:pPr marL="796925" lvl="1" indent="-396875">
              <a:lnSpc>
                <a:spcPct val="80000"/>
              </a:lnSpc>
              <a:buFontTx/>
              <a:buAutoNum type="arabicPeriod"/>
            </a:pPr>
            <a:r>
              <a:rPr lang="en-US" sz="2400" dirty="0" smtClean="0"/>
              <a:t>The act or process of filling a want or need (engaged in the supply of raw materials to industry)</a:t>
            </a:r>
          </a:p>
          <a:p>
            <a:pPr marL="796925" lvl="1" indent="-396875">
              <a:lnSpc>
                <a:spcPct val="80000"/>
              </a:lnSpc>
              <a:buFontTx/>
              <a:buAutoNum type="arabicPeriod"/>
            </a:pPr>
            <a:r>
              <a:rPr lang="en-US" sz="2400" dirty="0" smtClean="0"/>
              <a:t>The quantities of goods or services offered for sale at a particular time or at one price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5F4898B-3487-452C-BEA4-60D83B3AE4B1}" type="datetime1">
              <a:rPr lang="en-US" smtClean="0"/>
              <a:pPr>
                <a:defRPr/>
              </a:pPr>
              <a:t>11/18/09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4B6D7FD-EFBE-4A27-BA86-2913839D93C2}" type="slidenum">
              <a:rPr lang="en-US" smtClean="0"/>
              <a:pPr>
                <a:defRPr/>
              </a:pPr>
              <a:t>22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96875" indent="-396875" algn="ctr">
              <a:lnSpc>
                <a:spcPct val="80000"/>
              </a:lnSpc>
              <a:buNone/>
            </a:pPr>
            <a:r>
              <a:rPr lang="en-US" b="1" u="sng" dirty="0" smtClean="0">
                <a:solidFill>
                  <a:schemeClr val="tx1"/>
                </a:solidFill>
              </a:rPr>
              <a:t>Supply &amp; Demand 101</a:t>
            </a:r>
          </a:p>
          <a:p>
            <a:pPr marL="396875" indent="-396875" algn="ctr">
              <a:lnSpc>
                <a:spcPct val="80000"/>
              </a:lnSpc>
              <a:buNone/>
            </a:pPr>
            <a:endParaRPr lang="en-US" sz="2800" b="1" u="sng" dirty="0" smtClean="0">
              <a:solidFill>
                <a:schemeClr val="tx1"/>
              </a:solidFill>
            </a:endParaRPr>
          </a:p>
          <a:p>
            <a:pPr marL="396875" indent="-396875" algn="ctr">
              <a:lnSpc>
                <a:spcPct val="80000"/>
              </a:lnSpc>
              <a:buNone/>
            </a:pPr>
            <a:r>
              <a:rPr lang="en-US" b="1" i="1" dirty="0" smtClean="0"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</a:rPr>
              <a:t>Demand:</a:t>
            </a:r>
            <a:r>
              <a:rPr lang="en-US" dirty="0" smtClean="0"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</a:rPr>
              <a:t> Defined by Merriam-Webster as…</a:t>
            </a:r>
          </a:p>
          <a:p>
            <a:pPr marL="396875" indent="-396875" algn="ctr">
              <a:lnSpc>
                <a:spcPct val="80000"/>
              </a:lnSpc>
            </a:pPr>
            <a:endParaRPr lang="en-US" sz="1400" dirty="0" smtClean="0"/>
          </a:p>
          <a:p>
            <a:pPr marL="796925" lvl="1" indent="-396875">
              <a:lnSpc>
                <a:spcPct val="80000"/>
              </a:lnSpc>
              <a:buFontTx/>
              <a:buAutoNum type="arabicPeriod"/>
            </a:pPr>
            <a:r>
              <a:rPr lang="en-US" sz="2400" dirty="0" smtClean="0"/>
              <a:t>Willingness and ability to purchase a commodity or service </a:t>
            </a:r>
          </a:p>
          <a:p>
            <a:pPr marL="796925" lvl="1" indent="-396875">
              <a:lnSpc>
                <a:spcPct val="80000"/>
              </a:lnSpc>
              <a:buFontTx/>
              <a:buAutoNum type="arabicPeriod"/>
            </a:pPr>
            <a:r>
              <a:rPr lang="en-US" sz="2400" dirty="0" smtClean="0"/>
              <a:t>The quantity of a commodity or service wanted at a specified price and time</a:t>
            </a:r>
          </a:p>
          <a:p>
            <a:pPr marL="796925" lvl="1" indent="-396875">
              <a:lnSpc>
                <a:spcPct val="80000"/>
              </a:lnSpc>
              <a:buFontTx/>
              <a:buAutoNum type="arabicPeriod"/>
            </a:pPr>
            <a:r>
              <a:rPr lang="en-US" sz="2400" dirty="0" smtClean="0"/>
              <a:t>A seeking or state of being sought after, urgent need</a:t>
            </a:r>
          </a:p>
          <a:p>
            <a:pPr marL="796925" lvl="1" indent="-396875">
              <a:lnSpc>
                <a:spcPct val="80000"/>
              </a:lnSpc>
              <a:buFontTx/>
              <a:buAutoNum type="arabicPeriod"/>
            </a:pPr>
            <a:r>
              <a:rPr lang="en-US" sz="2400" dirty="0" smtClean="0"/>
              <a:t>The requirement of work or of the expenditure of a resource 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5F4898B-3487-452C-BEA4-60D83B3AE4B1}" type="datetime1">
              <a:rPr lang="en-US" smtClean="0"/>
              <a:pPr>
                <a:defRPr/>
              </a:pPr>
              <a:t>11/18/09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4B6D7FD-EFBE-4A27-BA86-2913839D93C2}" type="slidenum">
              <a:rPr lang="en-US" smtClean="0"/>
              <a:pPr>
                <a:defRPr/>
              </a:pPr>
              <a:t>23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r>
              <a:rPr lang="en-US" b="1" u="sng" dirty="0" smtClean="0">
                <a:solidFill>
                  <a:schemeClr val="tx1"/>
                </a:solidFill>
              </a:rPr>
              <a:t>Supply &amp; Demand 101</a:t>
            </a:r>
          </a:p>
          <a:p>
            <a:pPr algn="ctr">
              <a:buNone/>
            </a:pPr>
            <a:endParaRPr lang="en-US" dirty="0" smtClean="0"/>
          </a:p>
          <a:p>
            <a:pPr algn="ctr">
              <a:buNone/>
            </a:pPr>
            <a:r>
              <a:rPr lang="en-US" b="1" dirty="0" smtClean="0"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</a:rPr>
              <a:t>In EMS lingo…</a:t>
            </a:r>
          </a:p>
          <a:p>
            <a:pPr algn="ctr">
              <a:buNone/>
            </a:pPr>
            <a:r>
              <a:rPr lang="en-US" dirty="0" smtClean="0">
                <a:solidFill>
                  <a:srgbClr val="000000"/>
                </a:solidFill>
              </a:rPr>
              <a:t>Demand = Calls for Service</a:t>
            </a:r>
          </a:p>
          <a:p>
            <a:pPr algn="ctr">
              <a:buNone/>
            </a:pPr>
            <a:r>
              <a:rPr lang="en-US" dirty="0" smtClean="0">
                <a:solidFill>
                  <a:srgbClr val="000000"/>
                </a:solidFill>
              </a:rPr>
              <a:t>Supply = Deployment Methodology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5F4898B-3487-452C-BEA4-60D83B3AE4B1}" type="datetime1">
              <a:rPr lang="en-US" smtClean="0"/>
              <a:pPr>
                <a:defRPr/>
              </a:pPr>
              <a:t>11/18/09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4B6D7FD-EFBE-4A27-BA86-2913839D93C2}" type="slidenum">
              <a:rPr lang="en-US" smtClean="0"/>
              <a:pPr>
                <a:defRPr/>
              </a:pPr>
              <a:t>24</a:t>
            </a:fld>
            <a:endParaRPr lang="en-US"/>
          </a:p>
        </p:txBody>
      </p:sp>
      <p:pic>
        <p:nvPicPr>
          <p:cNvPr id="7" name="Picture 10" descr="j020207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962400" y="5072063"/>
            <a:ext cx="1127125" cy="1481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905000"/>
            <a:ext cx="8229600" cy="4800600"/>
          </a:xfrm>
        </p:spPr>
        <p:txBody>
          <a:bodyPr/>
          <a:lstStyle/>
          <a:p>
            <a:pPr algn="ctr">
              <a:buNone/>
            </a:pPr>
            <a:r>
              <a:rPr lang="en-US" b="1" u="sng" dirty="0" smtClean="0">
                <a:solidFill>
                  <a:srgbClr val="000000"/>
                </a:solidFill>
              </a:rPr>
              <a:t>Supply &amp; Demand 101</a:t>
            </a:r>
          </a:p>
          <a:p>
            <a:r>
              <a:rPr lang="en-US" dirty="0" smtClean="0"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</a:rPr>
              <a:t>Types Specific to Public Safety</a:t>
            </a:r>
          </a:p>
          <a:p>
            <a:pPr lvl="1"/>
            <a:r>
              <a:rPr lang="en-US" dirty="0" smtClean="0"/>
              <a:t>Static </a:t>
            </a:r>
          </a:p>
          <a:p>
            <a:pPr lvl="2"/>
            <a:r>
              <a:rPr lang="en-US" dirty="0" smtClean="0"/>
              <a:t>Showing little change</a:t>
            </a:r>
          </a:p>
          <a:p>
            <a:pPr lvl="2"/>
            <a:r>
              <a:rPr lang="en-US" dirty="0" smtClean="0"/>
              <a:t>Standing or fixed in one place</a:t>
            </a:r>
          </a:p>
          <a:p>
            <a:pPr lvl="1"/>
            <a:r>
              <a:rPr lang="en-US" dirty="0" smtClean="0"/>
              <a:t>Temporal</a:t>
            </a:r>
          </a:p>
          <a:p>
            <a:pPr lvl="2"/>
            <a:r>
              <a:rPr lang="en-US" dirty="0" smtClean="0"/>
              <a:t>Relating to time distinguished from space</a:t>
            </a:r>
          </a:p>
          <a:p>
            <a:pPr lvl="2"/>
            <a:r>
              <a:rPr lang="en-US" dirty="0" smtClean="0"/>
              <a:t>Relating to the sequence of time or to a particular time</a:t>
            </a:r>
          </a:p>
          <a:p>
            <a:pPr lvl="2" algn="ctr">
              <a:buNone/>
            </a:pPr>
            <a:endParaRPr lang="en-US" sz="1600" dirty="0" smtClean="0"/>
          </a:p>
          <a:p>
            <a:pPr lvl="2" algn="ctr">
              <a:buNone/>
            </a:pPr>
            <a:r>
              <a:rPr lang="en-US" sz="1600" dirty="0" smtClean="0"/>
              <a:t>As defined by Merriam-Webster </a:t>
            </a:r>
            <a:endParaRPr lang="en-US" sz="2400" dirty="0" smtClean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5F4898B-3487-452C-BEA4-60D83B3AE4B1}" type="datetime1">
              <a:rPr lang="en-US" smtClean="0"/>
              <a:pPr>
                <a:defRPr/>
              </a:pPr>
              <a:t>11/18/09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4B6D7FD-EFBE-4A27-BA86-2913839D93C2}" type="slidenum">
              <a:rPr lang="en-US" smtClean="0"/>
              <a:pPr>
                <a:defRPr/>
              </a:pPr>
              <a:t>25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5F4898B-3487-452C-BEA4-60D83B3AE4B1}" type="datetime1">
              <a:rPr lang="en-US" smtClean="0"/>
              <a:pPr>
                <a:defRPr/>
              </a:pPr>
              <a:t>11/18/09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4B6D7FD-EFBE-4A27-BA86-2913839D93C2}" type="slidenum">
              <a:rPr lang="en-US" smtClean="0"/>
              <a:pPr>
                <a:defRPr/>
              </a:pPr>
              <a:t>26</a:t>
            </a:fld>
            <a:endParaRPr lang="en-US"/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260350" y="1828800"/>
            <a:ext cx="86106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marL="288925" indent="-288925" algn="ctr">
              <a:lnSpc>
                <a:spcPct val="80000"/>
              </a:lnSpc>
              <a:spcBef>
                <a:spcPct val="20000"/>
              </a:spcBef>
              <a:buFontTx/>
              <a:buChar char="•"/>
            </a:pPr>
            <a:endParaRPr lang="en-US" sz="1400" b="1" dirty="0">
              <a:solidFill>
                <a:srgbClr val="000000"/>
              </a:solidFill>
            </a:endParaRPr>
          </a:p>
          <a:p>
            <a:pPr marL="288925" indent="-288925" algn="ctr">
              <a:lnSpc>
                <a:spcPct val="80000"/>
              </a:lnSpc>
              <a:spcBef>
                <a:spcPct val="20000"/>
              </a:spcBef>
            </a:pPr>
            <a:r>
              <a:rPr lang="en-US" sz="2800" b="1" dirty="0">
                <a:solidFill>
                  <a:srgbClr val="000000"/>
                </a:solidFill>
              </a:rPr>
              <a:t>Static Demand &amp; Static Supply</a:t>
            </a:r>
            <a:endParaRPr lang="en-US" sz="2800" dirty="0">
              <a:solidFill>
                <a:srgbClr val="000000"/>
              </a:solidFill>
            </a:endParaRPr>
          </a:p>
        </p:txBody>
      </p:sp>
      <p:graphicFrame>
        <p:nvGraphicFramePr>
          <p:cNvPr id="8" name="Object 7"/>
          <p:cNvGraphicFramePr>
            <a:graphicFrameLocks noChangeAspect="1"/>
          </p:cNvGraphicFramePr>
          <p:nvPr/>
        </p:nvGraphicFramePr>
        <p:xfrm>
          <a:off x="762000" y="2514600"/>
          <a:ext cx="7086600" cy="3627438"/>
        </p:xfrm>
        <a:graphic>
          <a:graphicData uri="http://schemas.openxmlformats.org/presentationml/2006/ole">
            <p:oleObj spid="_x0000_s35842" name="Chart" r:id="rId3" imgW="7962900" imgH="4076700" progId="MSGraph.Chart.8">
              <p:embed followColorScheme="full"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5F4898B-3487-452C-BEA4-60D83B3AE4B1}" type="datetime1">
              <a:rPr lang="en-US" smtClean="0"/>
              <a:pPr>
                <a:defRPr/>
              </a:pPr>
              <a:t>11/18/09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4B6D7FD-EFBE-4A27-BA86-2913839D93C2}" type="slidenum">
              <a:rPr lang="en-US" smtClean="0"/>
              <a:pPr>
                <a:defRPr/>
              </a:pPr>
              <a:t>27</a:t>
            </a:fld>
            <a:endParaRPr lang="en-US"/>
          </a:p>
        </p:txBody>
      </p:sp>
      <p:sp>
        <p:nvSpPr>
          <p:cNvPr id="8" name="Rectangle 6"/>
          <p:cNvSpPr>
            <a:spLocks noChangeArrowheads="1"/>
          </p:cNvSpPr>
          <p:nvPr/>
        </p:nvSpPr>
        <p:spPr bwMode="auto">
          <a:xfrm>
            <a:off x="260350" y="1752600"/>
            <a:ext cx="86106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marL="288925" indent="-288925" algn="ctr">
              <a:lnSpc>
                <a:spcPct val="80000"/>
              </a:lnSpc>
              <a:spcBef>
                <a:spcPct val="20000"/>
              </a:spcBef>
              <a:buFontTx/>
              <a:buChar char="•"/>
            </a:pPr>
            <a:endParaRPr lang="en-US" sz="1400" b="1" dirty="0">
              <a:solidFill>
                <a:srgbClr val="000000"/>
              </a:solidFill>
            </a:endParaRPr>
          </a:p>
          <a:p>
            <a:pPr marL="288925" indent="-288925" algn="ctr">
              <a:lnSpc>
                <a:spcPct val="80000"/>
              </a:lnSpc>
              <a:spcBef>
                <a:spcPct val="20000"/>
              </a:spcBef>
            </a:pPr>
            <a:r>
              <a:rPr lang="en-US" sz="2800" b="1" dirty="0">
                <a:solidFill>
                  <a:srgbClr val="000000"/>
                </a:solidFill>
              </a:rPr>
              <a:t>Static Demand &amp; Temporal Supply</a:t>
            </a:r>
            <a:endParaRPr lang="en-US" sz="2800" dirty="0">
              <a:solidFill>
                <a:srgbClr val="000000"/>
              </a:solidFill>
            </a:endParaRPr>
          </a:p>
        </p:txBody>
      </p:sp>
      <p:graphicFrame>
        <p:nvGraphicFramePr>
          <p:cNvPr id="9" name="Object 7"/>
          <p:cNvGraphicFramePr>
            <a:graphicFrameLocks noChangeAspect="1"/>
          </p:cNvGraphicFramePr>
          <p:nvPr/>
        </p:nvGraphicFramePr>
        <p:xfrm>
          <a:off x="762000" y="2514600"/>
          <a:ext cx="7086600" cy="3627438"/>
        </p:xfrm>
        <a:graphic>
          <a:graphicData uri="http://schemas.openxmlformats.org/presentationml/2006/ole">
            <p:oleObj spid="_x0000_s36867" name="Chart" r:id="rId3" imgW="7962900" imgH="4076700" progId="MSGraph.Chart.8">
              <p:embed followColorScheme="full"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5F4898B-3487-452C-BEA4-60D83B3AE4B1}" type="datetime1">
              <a:rPr lang="en-US" smtClean="0"/>
              <a:pPr>
                <a:defRPr/>
              </a:pPr>
              <a:t>11/18/09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4B6D7FD-EFBE-4A27-BA86-2913839D93C2}" type="slidenum">
              <a:rPr lang="en-US" smtClean="0"/>
              <a:pPr>
                <a:defRPr/>
              </a:pPr>
              <a:t>28</a:t>
            </a:fld>
            <a:endParaRPr lang="en-US"/>
          </a:p>
        </p:txBody>
      </p:sp>
      <p:sp>
        <p:nvSpPr>
          <p:cNvPr id="6" name="Rectangle 6"/>
          <p:cNvSpPr>
            <a:spLocks noChangeArrowheads="1"/>
          </p:cNvSpPr>
          <p:nvPr/>
        </p:nvSpPr>
        <p:spPr bwMode="auto">
          <a:xfrm>
            <a:off x="260350" y="1752600"/>
            <a:ext cx="86106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marL="288925" indent="-288925" algn="ctr">
              <a:lnSpc>
                <a:spcPct val="80000"/>
              </a:lnSpc>
              <a:spcBef>
                <a:spcPct val="20000"/>
              </a:spcBef>
              <a:buFontTx/>
              <a:buChar char="•"/>
            </a:pPr>
            <a:endParaRPr lang="en-US" sz="1400" b="1" dirty="0">
              <a:solidFill>
                <a:srgbClr val="000000"/>
              </a:solidFill>
            </a:endParaRPr>
          </a:p>
          <a:p>
            <a:pPr marL="288925" indent="-288925" algn="ctr">
              <a:lnSpc>
                <a:spcPct val="80000"/>
              </a:lnSpc>
              <a:spcBef>
                <a:spcPct val="20000"/>
              </a:spcBef>
            </a:pPr>
            <a:r>
              <a:rPr lang="en-US" sz="2800" b="1" dirty="0">
                <a:solidFill>
                  <a:srgbClr val="000000"/>
                </a:solidFill>
              </a:rPr>
              <a:t>Temporal Demand &amp; Static Supply</a:t>
            </a:r>
            <a:endParaRPr lang="en-US" sz="2800" dirty="0">
              <a:solidFill>
                <a:srgbClr val="000000"/>
              </a:solidFill>
            </a:endParaRPr>
          </a:p>
        </p:txBody>
      </p:sp>
      <p:graphicFrame>
        <p:nvGraphicFramePr>
          <p:cNvPr id="7" name="Object 7"/>
          <p:cNvGraphicFramePr>
            <a:graphicFrameLocks noChangeAspect="1"/>
          </p:cNvGraphicFramePr>
          <p:nvPr/>
        </p:nvGraphicFramePr>
        <p:xfrm>
          <a:off x="762000" y="2514600"/>
          <a:ext cx="7086600" cy="3627438"/>
        </p:xfrm>
        <a:graphic>
          <a:graphicData uri="http://schemas.openxmlformats.org/presentationml/2006/ole">
            <p:oleObj spid="_x0000_s37890" name="Chart" r:id="rId3" imgW="7962900" imgH="4076700" progId="MSGraph.Chart.8">
              <p:embed followColorScheme="full"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5F4898B-3487-452C-BEA4-60D83B3AE4B1}" type="datetime1">
              <a:rPr lang="en-US" smtClean="0"/>
              <a:pPr>
                <a:defRPr/>
              </a:pPr>
              <a:t>11/18/09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4B6D7FD-EFBE-4A27-BA86-2913839D93C2}" type="slidenum">
              <a:rPr lang="en-US" smtClean="0"/>
              <a:pPr>
                <a:defRPr/>
              </a:pPr>
              <a:t>29</a:t>
            </a:fld>
            <a:endParaRPr lang="en-US"/>
          </a:p>
        </p:txBody>
      </p:sp>
      <p:sp>
        <p:nvSpPr>
          <p:cNvPr id="6" name="Rectangle 6"/>
          <p:cNvSpPr>
            <a:spLocks noChangeArrowheads="1"/>
          </p:cNvSpPr>
          <p:nvPr/>
        </p:nvSpPr>
        <p:spPr bwMode="auto">
          <a:xfrm>
            <a:off x="260350" y="1752600"/>
            <a:ext cx="86106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marL="288925" indent="-288925" algn="ctr">
              <a:lnSpc>
                <a:spcPct val="80000"/>
              </a:lnSpc>
              <a:spcBef>
                <a:spcPct val="20000"/>
              </a:spcBef>
              <a:buFontTx/>
              <a:buChar char="•"/>
            </a:pPr>
            <a:endParaRPr lang="en-US" sz="1400" b="1" dirty="0">
              <a:solidFill>
                <a:srgbClr val="000000"/>
              </a:solidFill>
            </a:endParaRPr>
          </a:p>
          <a:p>
            <a:pPr marL="288925" indent="-288925" algn="ctr">
              <a:lnSpc>
                <a:spcPct val="80000"/>
              </a:lnSpc>
              <a:spcBef>
                <a:spcPct val="20000"/>
              </a:spcBef>
            </a:pPr>
            <a:r>
              <a:rPr lang="en-US" sz="2800" b="1" dirty="0">
                <a:solidFill>
                  <a:srgbClr val="000000"/>
                </a:solidFill>
              </a:rPr>
              <a:t>Temporal Demand &amp; Temporal Supply</a:t>
            </a:r>
            <a:endParaRPr lang="en-US" sz="2800" dirty="0">
              <a:solidFill>
                <a:srgbClr val="000000"/>
              </a:solidFill>
            </a:endParaRPr>
          </a:p>
        </p:txBody>
      </p:sp>
      <p:graphicFrame>
        <p:nvGraphicFramePr>
          <p:cNvPr id="7" name="Object 7"/>
          <p:cNvGraphicFramePr>
            <a:graphicFrameLocks noChangeAspect="1"/>
          </p:cNvGraphicFramePr>
          <p:nvPr/>
        </p:nvGraphicFramePr>
        <p:xfrm>
          <a:off x="762000" y="2514600"/>
          <a:ext cx="7086600" cy="3627438"/>
        </p:xfrm>
        <a:graphic>
          <a:graphicData uri="http://schemas.openxmlformats.org/presentationml/2006/ole">
            <p:oleObj spid="_x0000_s38914" name="Chart" r:id="rId3" imgW="7962900" imgH="4076700" progId="MSGraph.Chart.8">
              <p:embed followColorScheme="full"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798637"/>
            <a:ext cx="8229600" cy="4221163"/>
          </a:xfrm>
        </p:spPr>
        <p:txBody>
          <a:bodyPr/>
          <a:lstStyle/>
          <a:p>
            <a:pPr algn="ctr">
              <a:buNone/>
            </a:pPr>
            <a:r>
              <a:rPr lang="en-US" sz="2800" b="1" u="sng" dirty="0" smtClean="0">
                <a:solidFill>
                  <a:schemeClr val="tx1"/>
                </a:solidFill>
              </a:rPr>
              <a:t>A Little about REMSA:</a:t>
            </a:r>
          </a:p>
          <a:p>
            <a:r>
              <a:rPr lang="en-US" sz="2000" dirty="0" smtClean="0"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</a:rPr>
              <a:t>Based in Reno, NV</a:t>
            </a:r>
          </a:p>
          <a:p>
            <a:pPr lvl="1"/>
            <a:r>
              <a:rPr lang="en-US" sz="1800" dirty="0" smtClean="0"/>
              <a:t>Subsidiary sites in Susanville &amp; Merced, CA</a:t>
            </a:r>
          </a:p>
          <a:p>
            <a:r>
              <a:rPr lang="en-US" sz="2000" dirty="0" smtClean="0"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</a:rPr>
              <a:t>A Public Utility Model EMS System</a:t>
            </a:r>
          </a:p>
          <a:p>
            <a:r>
              <a:rPr lang="en-US" sz="2000" dirty="0" smtClean="0"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</a:rPr>
              <a:t>Services Offered</a:t>
            </a:r>
          </a:p>
          <a:p>
            <a:pPr lvl="1"/>
            <a:r>
              <a:rPr lang="en-US" sz="1800" dirty="0" smtClean="0"/>
              <a:t>Ground ALS</a:t>
            </a:r>
          </a:p>
          <a:p>
            <a:pPr lvl="1"/>
            <a:r>
              <a:rPr lang="en-US" sz="1800" dirty="0" smtClean="0"/>
              <a:t>4 Medical Helicopters</a:t>
            </a:r>
          </a:p>
          <a:p>
            <a:pPr lvl="1"/>
            <a:r>
              <a:rPr lang="en-US" sz="1800" dirty="0" smtClean="0"/>
              <a:t>Wheelchair </a:t>
            </a:r>
          </a:p>
          <a:p>
            <a:r>
              <a:rPr lang="en-US" sz="2000" dirty="0" smtClean="0"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</a:rPr>
              <a:t>Approximately 50,000 annual call volume</a:t>
            </a:r>
          </a:p>
          <a:p>
            <a:r>
              <a:rPr lang="en-US" sz="2000" dirty="0" smtClean="0"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</a:rPr>
              <a:t>Serve a population of approximately 400,000</a:t>
            </a:r>
          </a:p>
          <a:p>
            <a:r>
              <a:rPr lang="en-US" sz="2000" dirty="0" smtClean="0"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</a:rPr>
              <a:t>Triple accredited agency (CAAS, CAMTS, ACE) </a:t>
            </a:r>
          </a:p>
          <a:p>
            <a:r>
              <a:rPr lang="en-US" sz="2000" dirty="0" smtClean="0"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</a:rPr>
              <a:t>No tax subsidy</a:t>
            </a:r>
            <a:endParaRPr lang="en-US" sz="2000" dirty="0">
              <a:effectLst>
                <a:outerShdw blurRad="50800" dist="38100" dir="2700000">
                  <a:srgbClr val="000000">
                    <a:alpha val="43000"/>
                  </a:srgbClr>
                </a:outerShdw>
              </a:effectLst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5F4898B-3487-452C-BEA4-60D83B3AE4B1}" type="datetime1">
              <a:rPr lang="en-US" smtClean="0"/>
              <a:pPr>
                <a:defRPr/>
              </a:pPr>
              <a:t>11/18/09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4B6D7FD-EFBE-4A27-BA86-2913839D93C2}" type="slidenum">
              <a:rPr lang="en-US" smtClean="0"/>
              <a:pPr>
                <a:defRPr/>
              </a:pPr>
              <a:t>3</a:t>
            </a:fld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91200" y="3213100"/>
            <a:ext cx="2641600" cy="15875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r>
              <a:rPr lang="en-US" sz="3600" b="1" u="sng" dirty="0" smtClean="0">
                <a:solidFill>
                  <a:schemeClr val="tx1"/>
                </a:solidFill>
              </a:rPr>
              <a:t>Discussion Topics</a:t>
            </a:r>
          </a:p>
          <a:p>
            <a:r>
              <a:rPr lang="en-US" sz="2800" dirty="0" smtClean="0">
                <a:solidFill>
                  <a:srgbClr val="BE1A00">
                    <a:alpha val="25000"/>
                  </a:srgbClr>
                </a:solidFill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</a:rPr>
              <a:t>History of System Status Management / HPEMS</a:t>
            </a:r>
          </a:p>
          <a:p>
            <a:r>
              <a:rPr lang="en-US" sz="2800" dirty="0" smtClean="0">
                <a:solidFill>
                  <a:srgbClr val="BE1A00">
                    <a:alpha val="25000"/>
                  </a:srgbClr>
                </a:solidFill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</a:rPr>
              <a:t>EMS Darwinism</a:t>
            </a:r>
          </a:p>
          <a:p>
            <a:r>
              <a:rPr lang="en-US" sz="2800" dirty="0" smtClean="0">
                <a:solidFill>
                  <a:srgbClr val="BE1A00">
                    <a:alpha val="25000"/>
                  </a:srgbClr>
                </a:solidFill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</a:rPr>
              <a:t>Supply &amp; Demand 101</a:t>
            </a:r>
          </a:p>
          <a:p>
            <a:r>
              <a:rPr lang="en-US" sz="2800" b="1" dirty="0" smtClean="0"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</a:rPr>
              <a:t>Understanding Service Delivery Models</a:t>
            </a:r>
          </a:p>
          <a:p>
            <a:r>
              <a:rPr lang="en-US" sz="2800" dirty="0" smtClean="0">
                <a:solidFill>
                  <a:srgbClr val="BE1A00">
                    <a:alpha val="25000"/>
                  </a:srgbClr>
                </a:solidFill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</a:rPr>
              <a:t>Dynamic / Hybrid Server Model Fundamentals</a:t>
            </a:r>
          </a:p>
          <a:p>
            <a:r>
              <a:rPr lang="en-US" sz="2800" dirty="0" smtClean="0">
                <a:solidFill>
                  <a:srgbClr val="BE1A00">
                    <a:alpha val="25000"/>
                  </a:srgbClr>
                </a:solidFill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</a:rPr>
              <a:t>Matching Supply to Meet Demand</a:t>
            </a:r>
          </a:p>
          <a:p>
            <a:r>
              <a:rPr lang="en-US" sz="2800" dirty="0" smtClean="0">
                <a:solidFill>
                  <a:srgbClr val="BE1A00">
                    <a:alpha val="25000"/>
                  </a:srgbClr>
                </a:solidFill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</a:rPr>
              <a:t>Conclusions / Q&amp;A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5F4898B-3487-452C-BEA4-60D83B3AE4B1}" type="datetime1">
              <a:rPr lang="en-US" smtClean="0"/>
              <a:pPr>
                <a:defRPr/>
              </a:pPr>
              <a:t>11/18/09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4B6D7FD-EFBE-4A27-BA86-2913839D93C2}" type="slidenum">
              <a:rPr lang="en-US" smtClean="0"/>
              <a:pPr>
                <a:defRPr/>
              </a:pPr>
              <a:t>30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r>
              <a:rPr lang="en-US" b="1" u="sng" dirty="0" smtClean="0">
                <a:solidFill>
                  <a:srgbClr val="000000"/>
                </a:solidFill>
              </a:rPr>
              <a:t>Understanding Service Delivery Models</a:t>
            </a:r>
          </a:p>
          <a:p>
            <a:endParaRPr lang="en-US" dirty="0" smtClean="0"/>
          </a:p>
          <a:p>
            <a:pPr algn="ctr">
              <a:buNone/>
            </a:pPr>
            <a:r>
              <a:rPr lang="en-US" sz="3600" b="1" dirty="0" smtClean="0"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</a:rPr>
              <a:t>Definition</a:t>
            </a:r>
          </a:p>
          <a:p>
            <a:pPr>
              <a:buNone/>
            </a:pPr>
            <a:r>
              <a:rPr lang="en-US" dirty="0" smtClean="0">
                <a:solidFill>
                  <a:srgbClr val="000000"/>
                </a:solidFill>
              </a:rPr>
              <a:t>	The mechanisms, processes, protocols and procedures used to deliver a desired product or service to the end consumer 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5F4898B-3487-452C-BEA4-60D83B3AE4B1}" type="datetime1">
              <a:rPr lang="en-US" smtClean="0"/>
              <a:pPr>
                <a:defRPr/>
              </a:pPr>
              <a:t>11/18/09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4B6D7FD-EFBE-4A27-BA86-2913839D93C2}" type="slidenum">
              <a:rPr lang="en-US" smtClean="0"/>
              <a:pPr>
                <a:defRPr/>
              </a:pPr>
              <a:t>31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r>
              <a:rPr lang="en-US" b="1" u="sng" dirty="0" smtClean="0">
                <a:solidFill>
                  <a:srgbClr val="000000"/>
                </a:solidFill>
              </a:rPr>
              <a:t>Understanding Service Delivery Models</a:t>
            </a:r>
          </a:p>
          <a:p>
            <a:r>
              <a:rPr lang="en-US" sz="2800" dirty="0" smtClean="0"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</a:rPr>
              <a:t>Definitions of Various Service Delivery Models</a:t>
            </a:r>
          </a:p>
          <a:p>
            <a:endParaRPr lang="en-US" sz="2800" dirty="0" smtClean="0"/>
          </a:p>
          <a:p>
            <a:endParaRPr lang="en-US" sz="2800" dirty="0" smtClean="0"/>
          </a:p>
          <a:p>
            <a:r>
              <a:rPr lang="en-US" sz="2800" dirty="0" smtClean="0"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</a:rPr>
              <a:t>EMS Specific Service Delivery Models</a:t>
            </a:r>
          </a:p>
          <a:p>
            <a:pPr lvl="1"/>
            <a:r>
              <a:rPr lang="en-US" sz="2400" dirty="0" smtClean="0"/>
              <a:t>Fixed server model</a:t>
            </a:r>
          </a:p>
          <a:p>
            <a:pPr lvl="1"/>
            <a:r>
              <a:rPr lang="en-US" sz="2400" dirty="0" smtClean="0"/>
              <a:t>Dynamic server model</a:t>
            </a:r>
          </a:p>
          <a:p>
            <a:pPr lvl="1"/>
            <a:r>
              <a:rPr lang="en-US" sz="2400" dirty="0" smtClean="0"/>
              <a:t>Hybrid server model</a:t>
            </a:r>
          </a:p>
          <a:p>
            <a:endParaRPr lang="en-US" sz="2400" dirty="0" smtClean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5F4898B-3487-452C-BEA4-60D83B3AE4B1}" type="datetime1">
              <a:rPr lang="en-US" smtClean="0"/>
              <a:pPr>
                <a:defRPr/>
              </a:pPr>
              <a:t>11/18/09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4B6D7FD-EFBE-4A27-BA86-2913839D93C2}" type="slidenum">
              <a:rPr lang="en-US" smtClean="0"/>
              <a:pPr>
                <a:defRPr/>
              </a:pPr>
              <a:t>32</a:t>
            </a:fld>
            <a:endParaRPr lang="en-US"/>
          </a:p>
        </p:txBody>
      </p:sp>
      <p:graphicFrame>
        <p:nvGraphicFramePr>
          <p:cNvPr id="6" name="Table 5"/>
          <p:cNvGraphicFramePr>
            <a:graphicFrameLocks noGrp="1"/>
          </p:cNvGraphicFramePr>
          <p:nvPr/>
        </p:nvGraphicFramePr>
        <p:xfrm>
          <a:off x="1066800" y="3200400"/>
          <a:ext cx="6934200" cy="670560"/>
        </p:xfrm>
        <a:graphic>
          <a:graphicData uri="http://schemas.openxmlformats.org/drawingml/2006/table">
            <a:tbl>
              <a:tblPr firstRow="1" bandRow="1">
                <a:tableStyleId>{8A107856-5554-42FB-B03E-39F5DBC370BA}</a:tableStyleId>
              </a:tblPr>
              <a:tblGrid>
                <a:gridCol w="3467100"/>
                <a:gridCol w="3467100"/>
              </a:tblGrid>
              <a:tr h="332740">
                <a:tc>
                  <a:txBody>
                    <a:bodyPr/>
                    <a:lstStyle/>
                    <a:p>
                      <a:pPr>
                        <a:buFont typeface="Arial"/>
                        <a:buChar char="•"/>
                      </a:pPr>
                      <a:r>
                        <a:rPr lang="en-US" sz="1600" dirty="0" smtClean="0"/>
                        <a:t> Fixed Location / Fixed Staffing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Font typeface="Arial"/>
                        <a:buChar char="•"/>
                      </a:pPr>
                      <a:r>
                        <a:rPr lang="en-US" sz="1600" dirty="0" smtClean="0"/>
                        <a:t> Fixed Location / Dynamic Staffing</a:t>
                      </a:r>
                      <a:endParaRPr lang="en-US" sz="1600" dirty="0"/>
                    </a:p>
                  </a:txBody>
                  <a:tcPr/>
                </a:tc>
              </a:tr>
              <a:tr h="332740">
                <a:tc>
                  <a:txBody>
                    <a:bodyPr/>
                    <a:lstStyle/>
                    <a:p>
                      <a:pPr>
                        <a:buFont typeface="Arial"/>
                        <a:buChar char="•"/>
                      </a:pPr>
                      <a:r>
                        <a:rPr lang="en-US" sz="1600" b="1" dirty="0" smtClean="0"/>
                        <a:t> Dynamic Location</a:t>
                      </a:r>
                      <a:r>
                        <a:rPr lang="en-US" sz="1600" b="1" baseline="0" dirty="0" smtClean="0"/>
                        <a:t> / Fixed Staffing</a:t>
                      </a:r>
                      <a:endParaRPr lang="en-US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Font typeface="Arial"/>
                        <a:buChar char="•"/>
                      </a:pPr>
                      <a:r>
                        <a:rPr lang="en-US" sz="1600" b="1" dirty="0" smtClean="0"/>
                        <a:t> Dynamic Location /</a:t>
                      </a:r>
                      <a:r>
                        <a:rPr lang="en-US" sz="1600" b="1" baseline="0" dirty="0" smtClean="0"/>
                        <a:t> Dynamic Staffing</a:t>
                      </a:r>
                      <a:endParaRPr lang="en-US" sz="1600" b="1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2971800" y="2209800"/>
            <a:ext cx="5791200" cy="3886200"/>
          </a:xfrm>
        </p:spPr>
        <p:txBody>
          <a:bodyPr/>
          <a:lstStyle/>
          <a:p>
            <a:pPr algn="ctr">
              <a:buNone/>
            </a:pPr>
            <a:r>
              <a:rPr lang="en-US" sz="2400" b="1" dirty="0" smtClean="0">
                <a:solidFill>
                  <a:srgbClr val="000000"/>
                </a:solidFill>
              </a:rPr>
              <a:t>Understanding Service Delivery Models</a:t>
            </a:r>
          </a:p>
          <a:p>
            <a:pPr algn="ctr">
              <a:buNone/>
            </a:pPr>
            <a:r>
              <a:rPr lang="en-US" sz="2800" b="1" u="sng" dirty="0" smtClean="0"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</a:rPr>
              <a:t>Fixed Location / Fixed Staffing</a:t>
            </a:r>
          </a:p>
          <a:p>
            <a:pPr lvl="1"/>
            <a:r>
              <a:rPr lang="en-US" dirty="0" smtClean="0"/>
              <a:t>Server location doesn’t change</a:t>
            </a:r>
          </a:p>
          <a:p>
            <a:pPr lvl="1"/>
            <a:r>
              <a:rPr lang="en-US" dirty="0" smtClean="0"/>
              <a:t>Staffing doesn’t change</a:t>
            </a:r>
          </a:p>
          <a:p>
            <a:pPr lvl="1"/>
            <a:r>
              <a:rPr lang="en-US" dirty="0" smtClean="0"/>
              <a:t>Examples:</a:t>
            </a:r>
          </a:p>
          <a:p>
            <a:pPr lvl="2"/>
            <a:r>
              <a:rPr lang="en-US" dirty="0" smtClean="0"/>
              <a:t>Most smaller store or department checkout counters</a:t>
            </a:r>
          </a:p>
          <a:p>
            <a:pPr lvl="2"/>
            <a:r>
              <a:rPr lang="en-US" dirty="0" smtClean="0"/>
              <a:t>Fire service</a:t>
            </a:r>
          </a:p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5F4898B-3487-452C-BEA4-60D83B3AE4B1}" type="datetime1">
              <a:rPr lang="en-US" smtClean="0"/>
              <a:pPr>
                <a:defRPr/>
              </a:pPr>
              <a:t>11/18/09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4B6D7FD-EFBE-4A27-BA86-2913839D93C2}" type="slidenum">
              <a:rPr lang="en-US" smtClean="0"/>
              <a:pPr>
                <a:defRPr/>
              </a:pPr>
              <a:t>33</a:t>
            </a:fld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800" y="2438400"/>
            <a:ext cx="2563739" cy="3429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5F4898B-3487-452C-BEA4-60D83B3AE4B1}" type="datetime1">
              <a:rPr lang="en-US" smtClean="0"/>
              <a:pPr>
                <a:defRPr/>
              </a:pPr>
              <a:t>11/18/09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4B6D7FD-EFBE-4A27-BA86-2913839D93C2}" type="slidenum">
              <a:rPr lang="en-US" smtClean="0"/>
              <a:pPr>
                <a:defRPr/>
              </a:pPr>
              <a:t>34</a:t>
            </a:fld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800" y="2039108"/>
            <a:ext cx="2798177" cy="4209292"/>
          </a:xfrm>
          <a:prstGeom prst="rect">
            <a:avLst/>
          </a:prstGeom>
        </p:spPr>
      </p:pic>
      <p:sp>
        <p:nvSpPr>
          <p:cNvPr id="7" name="Content Placeholder 1"/>
          <p:cNvSpPr>
            <a:spLocks noGrp="1"/>
          </p:cNvSpPr>
          <p:nvPr>
            <p:ph idx="1"/>
          </p:nvPr>
        </p:nvSpPr>
        <p:spPr>
          <a:xfrm>
            <a:off x="3200400" y="2133600"/>
            <a:ext cx="5791200" cy="3886200"/>
          </a:xfrm>
        </p:spPr>
        <p:txBody>
          <a:bodyPr/>
          <a:lstStyle/>
          <a:p>
            <a:pPr algn="ctr">
              <a:buNone/>
            </a:pPr>
            <a:r>
              <a:rPr lang="en-US" sz="2400" b="1" dirty="0" smtClean="0">
                <a:solidFill>
                  <a:srgbClr val="000000"/>
                </a:solidFill>
              </a:rPr>
              <a:t>Understanding Service Delivery Models</a:t>
            </a:r>
          </a:p>
          <a:p>
            <a:pPr algn="ctr">
              <a:buNone/>
            </a:pPr>
            <a:r>
              <a:rPr lang="en-US" sz="2800" b="1" u="sng" dirty="0" smtClean="0"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</a:rPr>
              <a:t>Fixed Location / Dynamic Staffing</a:t>
            </a:r>
          </a:p>
          <a:p>
            <a:pPr lvl="1"/>
            <a:r>
              <a:rPr lang="en-US" dirty="0" smtClean="0"/>
              <a:t>Server location doesn’t change</a:t>
            </a:r>
          </a:p>
          <a:p>
            <a:pPr lvl="1"/>
            <a:r>
              <a:rPr lang="en-US" dirty="0" smtClean="0"/>
              <a:t>Staffing changes based on demand for services</a:t>
            </a:r>
          </a:p>
          <a:p>
            <a:pPr lvl="1"/>
            <a:r>
              <a:rPr lang="en-US" dirty="0" smtClean="0"/>
              <a:t>Examples:</a:t>
            </a:r>
          </a:p>
          <a:p>
            <a:pPr lvl="2"/>
            <a:r>
              <a:rPr lang="en-US" dirty="0" smtClean="0"/>
              <a:t>Large chain store checkout counters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5F4898B-3487-452C-BEA4-60D83B3AE4B1}" type="datetime1">
              <a:rPr lang="en-US" smtClean="0"/>
              <a:pPr>
                <a:defRPr/>
              </a:pPr>
              <a:t>11/18/09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4B6D7FD-EFBE-4A27-BA86-2913839D93C2}" type="slidenum">
              <a:rPr lang="en-US" smtClean="0"/>
              <a:pPr>
                <a:defRPr/>
              </a:pPr>
              <a:t>35</a:t>
            </a:fld>
            <a:endParaRPr lang="en-US"/>
          </a:p>
        </p:txBody>
      </p:sp>
      <p:sp>
        <p:nvSpPr>
          <p:cNvPr id="6" name="Content Placeholder 1"/>
          <p:cNvSpPr txBox="1">
            <a:spLocks/>
          </p:cNvSpPr>
          <p:nvPr/>
        </p:nvSpPr>
        <p:spPr bwMode="auto">
          <a:xfrm>
            <a:off x="3200400" y="2286000"/>
            <a:ext cx="5791200" cy="388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Understanding Service Delivery Models</a:t>
            </a:r>
          </a:p>
          <a:p>
            <a:pPr marL="342900" marR="0" lvl="0" indent="-34290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lang="en-US" sz="2800" b="1" u="sng" dirty="0" smtClean="0">
                <a:solidFill>
                  <a:srgbClr val="BE1A00"/>
                </a:solidFill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  <a:latin typeface="+mn-lt"/>
                <a:cs typeface="+mn-cs"/>
              </a:rPr>
              <a:t>Dynamic</a:t>
            </a:r>
            <a:r>
              <a:rPr kumimoji="0" lang="en-US" sz="2800" b="1" i="0" u="sng" strike="noStrike" kern="1200" cap="none" spc="0" normalizeH="0" baseline="0" noProof="0" dirty="0" smtClean="0">
                <a:ln>
                  <a:noFill/>
                </a:ln>
                <a:solidFill>
                  <a:srgbClr val="BE1A00"/>
                </a:solidFill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 Location / Fixed Staffing</a:t>
            </a:r>
          </a:p>
          <a:p>
            <a:pPr marL="742950" marR="0" lvl="1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Char char="–"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Server location changes based on demand for service</a:t>
            </a:r>
          </a:p>
          <a:p>
            <a:pPr marL="742950" marR="0" lvl="1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Char char="–"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Staffing doesn’t change</a:t>
            </a:r>
          </a:p>
          <a:p>
            <a:pPr marL="742950" marR="0" lvl="1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Char char="–"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Examples:</a:t>
            </a:r>
          </a:p>
          <a:p>
            <a:pPr marL="1143000" marR="0" lvl="2" indent="-2286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Snap-on</a:t>
            </a:r>
            <a:r>
              <a:rPr kumimoji="0" lang="en-US" sz="24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tool truck</a:t>
            </a:r>
            <a:endParaRPr kumimoji="0" lang="en-US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BE1A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6984" y="2133600"/>
            <a:ext cx="2981739" cy="19812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6984" y="4114800"/>
            <a:ext cx="2983416" cy="19812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5F4898B-3487-452C-BEA4-60D83B3AE4B1}" type="datetime1">
              <a:rPr lang="en-US" smtClean="0"/>
              <a:pPr>
                <a:defRPr/>
              </a:pPr>
              <a:t>11/18/09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4B6D7FD-EFBE-4A27-BA86-2913839D93C2}" type="slidenum">
              <a:rPr lang="en-US" smtClean="0"/>
              <a:pPr>
                <a:defRPr/>
              </a:pPr>
              <a:t>36</a:t>
            </a:fld>
            <a:endParaRPr lang="en-US"/>
          </a:p>
        </p:txBody>
      </p:sp>
      <p:sp>
        <p:nvSpPr>
          <p:cNvPr id="6" name="Content Placeholder 1"/>
          <p:cNvSpPr txBox="1">
            <a:spLocks/>
          </p:cNvSpPr>
          <p:nvPr/>
        </p:nvSpPr>
        <p:spPr bwMode="auto">
          <a:xfrm>
            <a:off x="3276600" y="1981200"/>
            <a:ext cx="5791200" cy="388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Understanding Service Delivery Models</a:t>
            </a:r>
          </a:p>
          <a:p>
            <a:pPr marL="342900" marR="0" lvl="0" indent="-34290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lang="en-US" sz="2600" b="1" u="sng" dirty="0" smtClean="0">
                <a:solidFill>
                  <a:srgbClr val="BE1A00"/>
                </a:solidFill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  <a:latin typeface="+mn-lt"/>
                <a:cs typeface="+mn-cs"/>
              </a:rPr>
              <a:t>Dynamic</a:t>
            </a:r>
            <a:r>
              <a:rPr kumimoji="0" lang="en-US" sz="2600" b="1" i="0" u="sng" strike="noStrike" kern="1200" cap="none" spc="0" normalizeH="0" baseline="0" noProof="0" dirty="0" smtClean="0">
                <a:ln>
                  <a:noFill/>
                </a:ln>
                <a:solidFill>
                  <a:srgbClr val="BE1A00"/>
                </a:solidFill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 Location / Dynamic</a:t>
            </a:r>
            <a:r>
              <a:rPr kumimoji="0" lang="en-US" sz="2600" b="1" i="0" u="sng" strike="noStrike" kern="1200" cap="none" spc="0" normalizeH="0" noProof="0" dirty="0" smtClean="0">
                <a:ln>
                  <a:noFill/>
                </a:ln>
                <a:solidFill>
                  <a:srgbClr val="BE1A00"/>
                </a:solidFill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2600" b="1" i="0" u="sng" strike="noStrike" kern="1200" cap="none" spc="0" normalizeH="0" baseline="0" noProof="0" dirty="0" smtClean="0">
                <a:ln>
                  <a:noFill/>
                </a:ln>
                <a:solidFill>
                  <a:srgbClr val="BE1A00"/>
                </a:solidFill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Staffing</a:t>
            </a:r>
          </a:p>
          <a:p>
            <a:pPr marL="742950" marR="0" lvl="1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Char char="–"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Server location changes based on demand for service</a:t>
            </a:r>
          </a:p>
          <a:p>
            <a:pPr marL="742950" marR="0" lvl="1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Char char="–"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Staffing changes based on demand for service</a:t>
            </a:r>
          </a:p>
          <a:p>
            <a:pPr marL="742950" marR="0" lvl="1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Char char="–"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Examples:</a:t>
            </a:r>
          </a:p>
          <a:p>
            <a:pPr marL="1143000" marR="0" lvl="2" indent="-2286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lang="en-US" sz="2400" noProof="0" dirty="0" smtClean="0">
                <a:latin typeface="+mn-lt"/>
                <a:cs typeface="+mn-cs"/>
              </a:rPr>
              <a:t>Blood Mobile</a:t>
            </a:r>
          </a:p>
          <a:p>
            <a:pPr marL="1143000" marR="0" lvl="2" indent="-2286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lang="en-US" sz="2400" dirty="0" smtClean="0">
                <a:latin typeface="+mn-lt"/>
                <a:cs typeface="+mn-cs"/>
              </a:rPr>
              <a:t>Jack Stout’s </a:t>
            </a:r>
            <a:r>
              <a:rPr lang="en-US" sz="2400" b="1" u="sng" dirty="0" smtClean="0">
                <a:latin typeface="+mn-lt"/>
                <a:cs typeface="+mn-cs"/>
              </a:rPr>
              <a:t>genius</a:t>
            </a:r>
            <a:r>
              <a:rPr lang="en-US" sz="2400" b="1" dirty="0" smtClean="0">
                <a:latin typeface="+mn-lt"/>
                <a:cs typeface="+mn-cs"/>
              </a:rPr>
              <a:t> </a:t>
            </a:r>
            <a:r>
              <a:rPr lang="en-US" sz="2400" dirty="0" smtClean="0">
                <a:latin typeface="+mn-lt"/>
                <a:cs typeface="+mn-cs"/>
              </a:rPr>
              <a:t>- SSM</a:t>
            </a:r>
            <a:endParaRPr lang="en-US" sz="2400" noProof="0" dirty="0" smtClean="0">
              <a:latin typeface="+mn-lt"/>
              <a:cs typeface="+mn-cs"/>
            </a:endParaRPr>
          </a:p>
          <a:p>
            <a:pPr marL="1143000" marR="0" lvl="2" indent="-2286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endParaRPr kumimoji="0" lang="en-US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BE1A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77187" y="4061325"/>
            <a:ext cx="12700" cy="1270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02248" y="4398644"/>
            <a:ext cx="12700" cy="1270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4800" y="3886200"/>
            <a:ext cx="2967541" cy="1979350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4800" y="2169566"/>
            <a:ext cx="2971800" cy="164043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lum bright="70000" contrast="-70000"/>
          </a:blip>
          <a:stretch>
            <a:fillRect/>
          </a:stretch>
        </p:blipFill>
        <p:spPr>
          <a:xfrm>
            <a:off x="1981200" y="2438400"/>
            <a:ext cx="5229368" cy="3922026"/>
          </a:xfrm>
          <a:prstGeom prst="rect">
            <a:avLst/>
          </a:prstGeom>
          <a:effectLst>
            <a:softEdge rad="292100"/>
          </a:effectLst>
        </p:spPr>
      </p:pic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r>
              <a:rPr lang="en-US" sz="2800" b="1" u="sng" dirty="0" smtClean="0">
                <a:solidFill>
                  <a:srgbClr val="000000"/>
                </a:solidFill>
              </a:rPr>
              <a:t>EMS Specific Service Delivery Models</a:t>
            </a:r>
          </a:p>
          <a:p>
            <a:r>
              <a:rPr lang="en-US" sz="2800" dirty="0" smtClean="0"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</a:rPr>
              <a:t>Fixed Server Model</a:t>
            </a:r>
          </a:p>
          <a:p>
            <a:pPr lvl="1"/>
            <a:r>
              <a:rPr lang="en-US" sz="2400" dirty="0" smtClean="0"/>
              <a:t>Staffing fixed 24 </a:t>
            </a:r>
            <a:r>
              <a:rPr lang="en-US" sz="2400" dirty="0" err="1" smtClean="0"/>
              <a:t>x</a:t>
            </a:r>
            <a:r>
              <a:rPr lang="en-US" sz="2400" dirty="0" smtClean="0"/>
              <a:t> 7</a:t>
            </a:r>
          </a:p>
          <a:p>
            <a:pPr lvl="2"/>
            <a:r>
              <a:rPr lang="en-US" sz="2000" dirty="0" smtClean="0"/>
              <a:t>Number of units are the same no matter the hour or day of the week</a:t>
            </a:r>
          </a:p>
          <a:p>
            <a:pPr lvl="1"/>
            <a:r>
              <a:rPr lang="en-US" sz="2400" dirty="0" smtClean="0"/>
              <a:t>Server locations fixed 24 </a:t>
            </a:r>
            <a:r>
              <a:rPr lang="en-US" sz="2400" dirty="0" err="1" smtClean="0"/>
              <a:t>x</a:t>
            </a:r>
            <a:r>
              <a:rPr lang="en-US" sz="2400" dirty="0" smtClean="0"/>
              <a:t> 7</a:t>
            </a:r>
          </a:p>
          <a:p>
            <a:pPr lvl="2"/>
            <a:r>
              <a:rPr lang="en-US" sz="2000" dirty="0" smtClean="0"/>
              <a:t>Station based, resources serve (respond) from a fixed point</a:t>
            </a:r>
          </a:p>
          <a:p>
            <a:pPr lvl="2"/>
            <a:r>
              <a:rPr lang="en-US" sz="2000" dirty="0" smtClean="0"/>
              <a:t>Geographically placed stations designed to respond within a certain timeframe (based on ISO standards of coverage)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5F4898B-3487-452C-BEA4-60D83B3AE4B1}" type="datetime1">
              <a:rPr lang="en-US" smtClean="0"/>
              <a:pPr>
                <a:defRPr/>
              </a:pPr>
              <a:t>11/18/09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4B6D7FD-EFBE-4A27-BA86-2913839D93C2}" type="slidenum">
              <a:rPr lang="en-US" smtClean="0"/>
              <a:pPr>
                <a:defRPr/>
              </a:pPr>
              <a:t>37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lum bright="70000" contrast="-70000"/>
          </a:blip>
          <a:stretch>
            <a:fillRect/>
          </a:stretch>
        </p:blipFill>
        <p:spPr>
          <a:xfrm>
            <a:off x="1981200" y="2438400"/>
            <a:ext cx="5229368" cy="3922026"/>
          </a:xfrm>
          <a:prstGeom prst="rect">
            <a:avLst/>
          </a:prstGeom>
          <a:effectLst>
            <a:softEdge rad="292100"/>
          </a:effectLst>
        </p:spPr>
      </p:pic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r>
              <a:rPr lang="en-US" sz="2800" b="1" u="sng" dirty="0" smtClean="0">
                <a:solidFill>
                  <a:srgbClr val="000000"/>
                </a:solidFill>
              </a:rPr>
              <a:t>EMS Specific Service Delivery Models</a:t>
            </a:r>
          </a:p>
          <a:p>
            <a:r>
              <a:rPr lang="en-US" sz="2800" dirty="0" smtClean="0"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</a:rPr>
              <a:t>Fixed Server Model</a:t>
            </a:r>
          </a:p>
          <a:p>
            <a:pPr lvl="1"/>
            <a:r>
              <a:rPr lang="en-US" sz="2400" dirty="0" smtClean="0"/>
              <a:t>Single dimension design without much depth</a:t>
            </a:r>
          </a:p>
          <a:p>
            <a:pPr lvl="2"/>
            <a:r>
              <a:rPr lang="en-US" sz="2000" dirty="0" smtClean="0"/>
              <a:t>Serve first customer well</a:t>
            </a:r>
          </a:p>
          <a:p>
            <a:pPr lvl="2"/>
            <a:r>
              <a:rPr lang="en-US" sz="2000" dirty="0" smtClean="0"/>
              <a:t>Second customer not so well</a:t>
            </a:r>
          </a:p>
          <a:p>
            <a:pPr lvl="2"/>
            <a:r>
              <a:rPr lang="en-US" sz="2000" dirty="0" smtClean="0"/>
              <a:t>Third or greater customer – forget about it </a:t>
            </a:r>
          </a:p>
          <a:p>
            <a:pPr lvl="1"/>
            <a:r>
              <a:rPr lang="en-US" sz="2400" dirty="0" smtClean="0"/>
              <a:t>Well designed for the Fire Service </a:t>
            </a:r>
            <a:r>
              <a:rPr lang="en-US" sz="2400" b="1" u="sng" dirty="0" smtClean="0"/>
              <a:t>NOT</a:t>
            </a:r>
            <a:r>
              <a:rPr lang="en-US" sz="2400" dirty="0" smtClean="0"/>
              <a:t> EMS</a:t>
            </a:r>
          </a:p>
          <a:p>
            <a:pPr lvl="2"/>
            <a:r>
              <a:rPr lang="en-US" sz="2000" dirty="0" smtClean="0"/>
              <a:t>Probability of geographically proximal simultaneous fire events </a:t>
            </a:r>
            <a:r>
              <a:rPr lang="en-US" sz="2000" b="1" u="sng" dirty="0" smtClean="0"/>
              <a:t>VERY</a:t>
            </a:r>
            <a:r>
              <a:rPr lang="en-US" sz="2000" dirty="0" smtClean="0"/>
              <a:t> low – Fixed server to Fixed demand concept</a:t>
            </a:r>
          </a:p>
          <a:p>
            <a:pPr lvl="2"/>
            <a:r>
              <a:rPr lang="en-US" sz="2000" dirty="0" smtClean="0"/>
              <a:t>Probability of geographically proximal simultaneous EMS events </a:t>
            </a:r>
            <a:r>
              <a:rPr lang="en-US" sz="2000" b="1" u="sng" dirty="0" smtClean="0"/>
              <a:t>VERY</a:t>
            </a:r>
            <a:r>
              <a:rPr lang="en-US" sz="2000" dirty="0" smtClean="0"/>
              <a:t> high – Fixed server to Dynamic demand concept</a:t>
            </a:r>
          </a:p>
          <a:p>
            <a:pPr lvl="1"/>
            <a:endParaRPr lang="en-US" sz="2400" dirty="0" smtClean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5F4898B-3487-452C-BEA4-60D83B3AE4B1}" type="datetime1">
              <a:rPr lang="en-US" smtClean="0"/>
              <a:pPr>
                <a:defRPr/>
              </a:pPr>
              <a:t>11/18/09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4B6D7FD-EFBE-4A27-BA86-2913839D93C2}" type="slidenum">
              <a:rPr lang="en-US" smtClean="0"/>
              <a:pPr>
                <a:defRPr/>
              </a:pPr>
              <a:t>38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lum bright="70000" contrast="-70000"/>
          </a:blip>
          <a:stretch>
            <a:fillRect/>
          </a:stretch>
        </p:blipFill>
        <p:spPr>
          <a:xfrm>
            <a:off x="1981200" y="2438400"/>
            <a:ext cx="5229368" cy="3922026"/>
          </a:xfrm>
          <a:prstGeom prst="rect">
            <a:avLst/>
          </a:prstGeom>
          <a:effectLst>
            <a:softEdge rad="292100"/>
          </a:effectLst>
        </p:spPr>
      </p:pic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828800"/>
            <a:ext cx="8229600" cy="4221163"/>
          </a:xfrm>
        </p:spPr>
        <p:txBody>
          <a:bodyPr/>
          <a:lstStyle/>
          <a:p>
            <a:pPr algn="ctr">
              <a:buNone/>
            </a:pPr>
            <a:r>
              <a:rPr lang="en-US" sz="2800" b="1" u="sng" dirty="0" smtClean="0">
                <a:solidFill>
                  <a:srgbClr val="000000"/>
                </a:solidFill>
              </a:rPr>
              <a:t>EMS Specific Service Delivery Models</a:t>
            </a:r>
          </a:p>
          <a:p>
            <a:r>
              <a:rPr lang="en-US" sz="2800" dirty="0" smtClean="0"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</a:rPr>
              <a:t>Fixed Server Model</a:t>
            </a:r>
          </a:p>
          <a:p>
            <a:pPr lvl="1"/>
            <a:r>
              <a:rPr lang="en-US" sz="2400" dirty="0" smtClean="0"/>
              <a:t>Pros</a:t>
            </a:r>
          </a:p>
          <a:p>
            <a:pPr lvl="2"/>
            <a:r>
              <a:rPr lang="en-US" sz="2000" dirty="0" smtClean="0"/>
              <a:t>Responds to first call REALLY well</a:t>
            </a:r>
          </a:p>
          <a:p>
            <a:pPr lvl="2"/>
            <a:r>
              <a:rPr lang="en-US" sz="2000" dirty="0" smtClean="0"/>
              <a:t>Suburban / rural coverage typically better</a:t>
            </a:r>
          </a:p>
          <a:p>
            <a:pPr lvl="2"/>
            <a:r>
              <a:rPr lang="en-US" sz="2000" dirty="0" smtClean="0"/>
              <a:t>Employees like it</a:t>
            </a:r>
          </a:p>
          <a:p>
            <a:pPr lvl="1"/>
            <a:r>
              <a:rPr lang="en-US" sz="2400" dirty="0" smtClean="0"/>
              <a:t>Cons</a:t>
            </a:r>
          </a:p>
          <a:p>
            <a:pPr lvl="2"/>
            <a:r>
              <a:rPr lang="en-US" sz="2000" dirty="0" smtClean="0"/>
              <a:t>Inconsistent, unreliable service to simultaneous geographically proximal requests</a:t>
            </a:r>
          </a:p>
          <a:p>
            <a:pPr lvl="2"/>
            <a:r>
              <a:rPr lang="en-US" sz="2000" dirty="0" smtClean="0"/>
              <a:t>VERY expensive to maintain for medium and larger service areas</a:t>
            </a:r>
          </a:p>
          <a:p>
            <a:pPr lvl="2"/>
            <a:r>
              <a:rPr lang="en-US" sz="2000" dirty="0" smtClean="0"/>
              <a:t>Most probable to require tax subsidies (medium to large systems)</a:t>
            </a:r>
          </a:p>
          <a:p>
            <a:pPr lvl="2"/>
            <a:endParaRPr lang="en-US" sz="2000" dirty="0" smtClean="0"/>
          </a:p>
          <a:p>
            <a:pPr lvl="2"/>
            <a:endParaRPr lang="en-US" dirty="0" smtClean="0"/>
          </a:p>
          <a:p>
            <a:pPr lvl="1"/>
            <a:endParaRPr lang="en-US" sz="2400" dirty="0" smtClean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5F4898B-3487-452C-BEA4-60D83B3AE4B1}" type="datetime1">
              <a:rPr lang="en-US" smtClean="0"/>
              <a:pPr>
                <a:defRPr/>
              </a:pPr>
              <a:t>11/18/09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4B6D7FD-EFBE-4A27-BA86-2913839D93C2}" type="slidenum">
              <a:rPr lang="en-US" smtClean="0"/>
              <a:pPr>
                <a:defRPr/>
              </a:pPr>
              <a:t>39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228600" y="1752600"/>
            <a:ext cx="6019800" cy="4221163"/>
          </a:xfrm>
        </p:spPr>
        <p:txBody>
          <a:bodyPr/>
          <a:lstStyle/>
          <a:p>
            <a:pPr algn="ctr">
              <a:buNone/>
            </a:pPr>
            <a:r>
              <a:rPr lang="en-US" sz="2800" b="1" u="sng" dirty="0" err="1" smtClean="0">
                <a:solidFill>
                  <a:srgbClr val="000000"/>
                </a:solidFill>
              </a:rPr>
              <a:t>REMSA’s</a:t>
            </a:r>
            <a:r>
              <a:rPr lang="en-US" sz="2800" b="1" u="sng" dirty="0" smtClean="0">
                <a:solidFill>
                  <a:srgbClr val="000000"/>
                </a:solidFill>
              </a:rPr>
              <a:t> Military Support</a:t>
            </a:r>
          </a:p>
          <a:p>
            <a:r>
              <a:rPr lang="en-US" sz="2400" dirty="0" smtClean="0"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</a:rPr>
              <a:t>REMSA </a:t>
            </a:r>
            <a:r>
              <a:rPr lang="en-US" sz="2400" dirty="0" smtClean="0"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</a:rPr>
              <a:t>was a 2008 Recipient of the Freedom Award</a:t>
            </a:r>
            <a:endParaRPr lang="en-US" sz="2400" dirty="0" smtClean="0">
              <a:effectLst>
                <a:outerShdw blurRad="50800" dist="38100" dir="2700000">
                  <a:srgbClr val="000000">
                    <a:alpha val="43000"/>
                  </a:srgbClr>
                </a:outerShdw>
              </a:effectLst>
            </a:endParaRPr>
          </a:p>
          <a:p>
            <a:r>
              <a:rPr lang="en-US" sz="2400" dirty="0" smtClean="0"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</a:rPr>
              <a:t>5 </a:t>
            </a:r>
            <a:r>
              <a:rPr lang="en-US" sz="2400" dirty="0" smtClean="0"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</a:rPr>
              <a:t>Medics</a:t>
            </a:r>
            <a:r>
              <a:rPr lang="en-US" sz="2400" dirty="0" smtClean="0"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</a:rPr>
              <a:t> just returned from </a:t>
            </a:r>
            <a:r>
              <a:rPr lang="en-US" sz="2400" dirty="0" smtClean="0"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</a:rPr>
              <a:t>Afghanistan</a:t>
            </a:r>
          </a:p>
          <a:p>
            <a:r>
              <a:rPr lang="en-US" sz="2400" dirty="0" smtClean="0"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</a:rPr>
              <a:t>Support our troops in various ways</a:t>
            </a:r>
          </a:p>
          <a:p>
            <a:pPr lvl="1"/>
            <a:r>
              <a:rPr lang="en-US" sz="2000" dirty="0" smtClean="0"/>
              <a:t>Keep REMSA Salary whole while on Active Duty</a:t>
            </a:r>
          </a:p>
          <a:p>
            <a:pPr lvl="1"/>
            <a:r>
              <a:rPr lang="en-US" sz="2000" dirty="0" smtClean="0"/>
              <a:t>Provide 100% Benefits coverage while on Active Duty Including Family</a:t>
            </a:r>
          </a:p>
          <a:p>
            <a:pPr lvl="1"/>
            <a:r>
              <a:rPr lang="en-US" sz="2000" dirty="0" smtClean="0"/>
              <a:t>Send along laptops, software &amp; other needed items</a:t>
            </a:r>
          </a:p>
          <a:p>
            <a:pPr lvl="1"/>
            <a:r>
              <a:rPr lang="en-US" sz="2000" dirty="0" smtClean="0"/>
              <a:t>Send monthly care packages to our employees</a:t>
            </a:r>
            <a:r>
              <a:rPr lang="en-US" sz="2000" dirty="0" smtClean="0"/>
              <a:t> </a:t>
            </a:r>
          </a:p>
          <a:p>
            <a:pPr lvl="1"/>
            <a:r>
              <a:rPr lang="en-US" sz="2000" dirty="0" smtClean="0"/>
              <a:t>The best part of this experience was when…</a:t>
            </a:r>
          </a:p>
          <a:p>
            <a:endParaRPr lang="en-US" sz="2400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5F4898B-3487-452C-BEA4-60D83B3AE4B1}" type="datetime1">
              <a:rPr lang="en-US" smtClean="0"/>
              <a:pPr>
                <a:defRPr/>
              </a:pPr>
              <a:t>11/18/09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4B6D7FD-EFBE-4A27-BA86-2913839D93C2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  <p:pic>
        <p:nvPicPr>
          <p:cNvPr id="6" name="Picture 5" descr="Picture 2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39416" y="6034271"/>
            <a:ext cx="2650438" cy="381000"/>
          </a:xfrm>
          <a:prstGeom prst="rect">
            <a:avLst/>
          </a:prstGeom>
        </p:spPr>
      </p:pic>
      <p:pic>
        <p:nvPicPr>
          <p:cNvPr id="7" name="Picture 6" descr="Picture 3.png"/>
          <p:cNvPicPr>
            <a:picLocks noChangeAspect="1"/>
          </p:cNvPicPr>
          <p:nvPr/>
        </p:nvPicPr>
        <p:blipFill>
          <a:blip r:embed="rId3"/>
          <a:srcRect b="1500"/>
          <a:stretch>
            <a:fillRect/>
          </a:stretch>
        </p:blipFill>
        <p:spPr>
          <a:xfrm>
            <a:off x="6334124" y="1981200"/>
            <a:ext cx="2657476" cy="405307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lum bright="70000" contrast="-70000"/>
          </a:blip>
          <a:stretch>
            <a:fillRect/>
          </a:stretch>
        </p:blipFill>
        <p:spPr>
          <a:xfrm>
            <a:off x="3048000" y="2480683"/>
            <a:ext cx="2819400" cy="4224917"/>
          </a:xfrm>
          <a:prstGeom prst="rect">
            <a:avLst/>
          </a:prstGeom>
          <a:effectLst>
            <a:softEdge rad="292100"/>
          </a:effectLst>
        </p:spPr>
      </p:pic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r>
              <a:rPr lang="en-US" sz="2800" b="1" u="sng" dirty="0" smtClean="0">
                <a:solidFill>
                  <a:srgbClr val="000000"/>
                </a:solidFill>
              </a:rPr>
              <a:t>EMS Specific Service Delivery Models</a:t>
            </a:r>
          </a:p>
          <a:p>
            <a:r>
              <a:rPr lang="en-US" sz="2800" dirty="0" smtClean="0"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</a:rPr>
              <a:t>Dynamic Server Model</a:t>
            </a:r>
          </a:p>
          <a:p>
            <a:pPr lvl="1"/>
            <a:r>
              <a:rPr lang="en-US" sz="2400" dirty="0" smtClean="0"/>
              <a:t>Dynamic staffing that varies 24 </a:t>
            </a:r>
            <a:r>
              <a:rPr lang="en-US" sz="2400" dirty="0" err="1" smtClean="0"/>
              <a:t>x</a:t>
            </a:r>
            <a:r>
              <a:rPr lang="en-US" sz="2400" dirty="0" smtClean="0"/>
              <a:t> 7</a:t>
            </a:r>
          </a:p>
          <a:p>
            <a:pPr lvl="2"/>
            <a:r>
              <a:rPr lang="en-US" sz="2000" dirty="0" smtClean="0"/>
              <a:t>Number of units vary by hour of day and day of the week based on meeting predicted service demands at a desired service reliability standard (e.g. 8 minute response time 90% of the time)</a:t>
            </a:r>
          </a:p>
          <a:p>
            <a:pPr lvl="1"/>
            <a:r>
              <a:rPr lang="en-US" sz="2400" dirty="0" smtClean="0"/>
              <a:t>Dynamic server locations 24 </a:t>
            </a:r>
            <a:r>
              <a:rPr lang="en-US" sz="2400" dirty="0" err="1" smtClean="0"/>
              <a:t>x</a:t>
            </a:r>
            <a:r>
              <a:rPr lang="en-US" sz="2400" dirty="0" smtClean="0"/>
              <a:t> 7</a:t>
            </a:r>
          </a:p>
          <a:p>
            <a:pPr lvl="2"/>
            <a:r>
              <a:rPr lang="en-US" sz="2000" dirty="0" smtClean="0"/>
              <a:t>Units deploy dynamically based on predicted geospatial service demands by hour of day and day of week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5F4898B-3487-452C-BEA4-60D83B3AE4B1}" type="datetime1">
              <a:rPr lang="en-US" smtClean="0"/>
              <a:pPr>
                <a:defRPr/>
              </a:pPr>
              <a:t>11/18/09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4B6D7FD-EFBE-4A27-BA86-2913839D93C2}" type="slidenum">
              <a:rPr lang="en-US" smtClean="0"/>
              <a:pPr>
                <a:defRPr/>
              </a:pPr>
              <a:t>40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lum bright="70000" contrast="-70000"/>
          </a:blip>
          <a:stretch>
            <a:fillRect/>
          </a:stretch>
        </p:blipFill>
        <p:spPr>
          <a:xfrm>
            <a:off x="3048000" y="2480683"/>
            <a:ext cx="2819400" cy="4224917"/>
          </a:xfrm>
          <a:prstGeom prst="rect">
            <a:avLst/>
          </a:prstGeom>
          <a:effectLst>
            <a:softEdge rad="292100"/>
          </a:effectLst>
        </p:spPr>
      </p:pic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r>
              <a:rPr lang="en-US" sz="2800" b="1" u="sng" dirty="0" smtClean="0">
                <a:solidFill>
                  <a:srgbClr val="000000"/>
                </a:solidFill>
              </a:rPr>
              <a:t>EMS Specific Service Delivery Models</a:t>
            </a:r>
          </a:p>
          <a:p>
            <a:r>
              <a:rPr lang="en-US" sz="2800" dirty="0" smtClean="0"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</a:rPr>
              <a:t>Dynamic Server Model</a:t>
            </a:r>
          </a:p>
          <a:p>
            <a:pPr lvl="1"/>
            <a:r>
              <a:rPr lang="en-US" sz="2400" dirty="0" smtClean="0"/>
              <a:t>Multi-dimension design with great depth</a:t>
            </a:r>
          </a:p>
          <a:p>
            <a:pPr lvl="2"/>
            <a:r>
              <a:rPr lang="en-US" sz="2000" dirty="0" smtClean="0"/>
              <a:t>Serve first customer well</a:t>
            </a:r>
          </a:p>
          <a:p>
            <a:pPr lvl="2"/>
            <a:r>
              <a:rPr lang="en-US" sz="2000" dirty="0" smtClean="0"/>
              <a:t>Second customer served well</a:t>
            </a:r>
          </a:p>
          <a:p>
            <a:pPr lvl="2"/>
            <a:r>
              <a:rPr lang="en-US" sz="2000" dirty="0" smtClean="0"/>
              <a:t>Third or greater customer – served well 90% of the time </a:t>
            </a:r>
          </a:p>
          <a:p>
            <a:pPr lvl="1"/>
            <a:r>
              <a:rPr lang="en-US" sz="2400" dirty="0" smtClean="0"/>
              <a:t>Well Designed for Urban EMS</a:t>
            </a:r>
          </a:p>
          <a:p>
            <a:pPr lvl="2"/>
            <a:r>
              <a:rPr lang="en-US" sz="2000" dirty="0" smtClean="0"/>
              <a:t>Most people live in predictable patterns of behavior which change by hour and day</a:t>
            </a:r>
          </a:p>
          <a:p>
            <a:pPr lvl="2"/>
            <a:r>
              <a:rPr lang="en-US" sz="2000" dirty="0" smtClean="0"/>
              <a:t>Dynamic server models deploy where the population is most likely to be for a given hour and day</a:t>
            </a:r>
          </a:p>
          <a:p>
            <a:pPr lvl="1"/>
            <a:endParaRPr lang="en-US" sz="2400" dirty="0" smtClean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5F4898B-3487-452C-BEA4-60D83B3AE4B1}" type="datetime1">
              <a:rPr lang="en-US" smtClean="0"/>
              <a:pPr>
                <a:defRPr/>
              </a:pPr>
              <a:t>11/18/09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4B6D7FD-EFBE-4A27-BA86-2913839D93C2}" type="slidenum">
              <a:rPr lang="en-US" smtClean="0"/>
              <a:pPr>
                <a:defRPr/>
              </a:pPr>
              <a:t>41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lum bright="70000" contrast="-70000"/>
          </a:blip>
          <a:stretch>
            <a:fillRect/>
          </a:stretch>
        </p:blipFill>
        <p:spPr>
          <a:xfrm>
            <a:off x="3048000" y="2480683"/>
            <a:ext cx="2819400" cy="4224917"/>
          </a:xfrm>
          <a:prstGeom prst="rect">
            <a:avLst/>
          </a:prstGeom>
          <a:effectLst>
            <a:softEdge rad="292100"/>
          </a:effectLst>
        </p:spPr>
      </p:pic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828800"/>
            <a:ext cx="8229600" cy="4221163"/>
          </a:xfrm>
        </p:spPr>
        <p:txBody>
          <a:bodyPr/>
          <a:lstStyle/>
          <a:p>
            <a:pPr algn="ctr">
              <a:buNone/>
            </a:pPr>
            <a:r>
              <a:rPr lang="en-US" sz="2400" b="1" u="sng" dirty="0" smtClean="0">
                <a:solidFill>
                  <a:srgbClr val="000000"/>
                </a:solidFill>
              </a:rPr>
              <a:t>EMS Specific Service Delivery Models</a:t>
            </a:r>
          </a:p>
          <a:p>
            <a:r>
              <a:rPr lang="en-US" sz="2400" dirty="0" smtClean="0"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</a:rPr>
              <a:t>Dynamic Server Model</a:t>
            </a:r>
          </a:p>
          <a:p>
            <a:pPr lvl="1"/>
            <a:r>
              <a:rPr lang="en-US" sz="2000" dirty="0" smtClean="0"/>
              <a:t>Pros</a:t>
            </a:r>
          </a:p>
          <a:p>
            <a:pPr lvl="2"/>
            <a:r>
              <a:rPr lang="en-US" sz="1800" dirty="0" smtClean="0"/>
              <a:t>Services majority of calls REALLY well</a:t>
            </a:r>
          </a:p>
          <a:p>
            <a:pPr lvl="2"/>
            <a:r>
              <a:rPr lang="en-US" sz="1800" dirty="0" smtClean="0"/>
              <a:t>The most economically efficient model especially when coupled with exclusive market rights</a:t>
            </a:r>
          </a:p>
          <a:p>
            <a:pPr lvl="2"/>
            <a:r>
              <a:rPr lang="en-US" sz="1800" dirty="0" smtClean="0"/>
              <a:t>Adjusts to keep pace with changes in demand</a:t>
            </a:r>
          </a:p>
          <a:p>
            <a:pPr lvl="2"/>
            <a:r>
              <a:rPr lang="en-US" sz="1800" dirty="0" smtClean="0"/>
              <a:t>Most probable to operate without tax subsides</a:t>
            </a:r>
          </a:p>
          <a:p>
            <a:pPr lvl="1"/>
            <a:r>
              <a:rPr lang="en-US" sz="2000" dirty="0" smtClean="0"/>
              <a:t>Cons</a:t>
            </a:r>
          </a:p>
          <a:p>
            <a:pPr lvl="2"/>
            <a:r>
              <a:rPr lang="en-US" sz="1800" dirty="0" smtClean="0"/>
              <a:t>Employees typically dislike it (although can be managed)</a:t>
            </a:r>
          </a:p>
          <a:p>
            <a:pPr lvl="2"/>
            <a:r>
              <a:rPr lang="en-US" sz="1800" dirty="0" smtClean="0"/>
              <a:t>Suburban / rural coverage not as good as fixed model</a:t>
            </a:r>
          </a:p>
          <a:p>
            <a:pPr lvl="2"/>
            <a:r>
              <a:rPr lang="en-US" sz="1800" dirty="0" smtClean="0"/>
              <a:t>Higher vehicle maintenance requirements and fuel costs</a:t>
            </a:r>
          </a:p>
          <a:p>
            <a:pPr lvl="2"/>
            <a:endParaRPr lang="en-US" sz="1800" dirty="0" smtClean="0"/>
          </a:p>
          <a:p>
            <a:pPr lvl="2"/>
            <a:endParaRPr lang="en-US" sz="2000" dirty="0" smtClean="0"/>
          </a:p>
          <a:p>
            <a:pPr lvl="1"/>
            <a:endParaRPr lang="en-US" sz="2000" dirty="0" smtClean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5F4898B-3487-452C-BEA4-60D83B3AE4B1}" type="datetime1">
              <a:rPr lang="en-US" smtClean="0"/>
              <a:pPr>
                <a:defRPr/>
              </a:pPr>
              <a:t>11/18/09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4B6D7FD-EFBE-4A27-BA86-2913839D93C2}" type="slidenum">
              <a:rPr lang="en-US" smtClean="0"/>
              <a:pPr>
                <a:defRPr/>
              </a:pPr>
              <a:t>42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lum bright="70000" contrast="-70000"/>
          </a:blip>
          <a:srcRect r="2769"/>
          <a:stretch>
            <a:fillRect/>
          </a:stretch>
        </p:blipFill>
        <p:spPr>
          <a:xfrm>
            <a:off x="1579855" y="3009900"/>
            <a:ext cx="6421145" cy="3543300"/>
          </a:xfrm>
          <a:prstGeom prst="rect">
            <a:avLst/>
          </a:prstGeom>
        </p:spPr>
      </p:pic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r>
              <a:rPr lang="en-US" sz="2800" b="1" u="sng" dirty="0" smtClean="0">
                <a:solidFill>
                  <a:srgbClr val="000000"/>
                </a:solidFill>
              </a:rPr>
              <a:t>EMS Specific Service Delivery Models</a:t>
            </a:r>
          </a:p>
          <a:p>
            <a:r>
              <a:rPr lang="en-US" sz="2800" dirty="0" smtClean="0"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</a:rPr>
              <a:t>Hybrid Server Model</a:t>
            </a:r>
          </a:p>
          <a:p>
            <a:pPr lvl="1"/>
            <a:r>
              <a:rPr lang="en-US" sz="2400" dirty="0" smtClean="0"/>
              <a:t>Combination of dynamic and fixed staffing</a:t>
            </a:r>
          </a:p>
          <a:p>
            <a:pPr lvl="2"/>
            <a:r>
              <a:rPr lang="en-US" sz="2000" dirty="0" smtClean="0"/>
              <a:t>Used in service areas with mixed geospatial and temporal demand needs - urban / suburban / rural service needs</a:t>
            </a:r>
          </a:p>
          <a:p>
            <a:pPr lvl="2"/>
            <a:r>
              <a:rPr lang="en-US" sz="2000" dirty="0" smtClean="0"/>
              <a:t>Dynamic staffing in urban areas, fixed staffing in suburban / rural areas</a:t>
            </a:r>
          </a:p>
          <a:p>
            <a:pPr lvl="1"/>
            <a:r>
              <a:rPr lang="en-US" sz="2400" dirty="0" smtClean="0"/>
              <a:t>Dynamic and fixed server locations</a:t>
            </a:r>
          </a:p>
          <a:p>
            <a:pPr lvl="2"/>
            <a:r>
              <a:rPr lang="en-US" sz="2000" dirty="0" smtClean="0"/>
              <a:t>Units deploy dynamically based on predicted geospatial service demands by hour of day and day of week and also in fixed locations for suburban / rural coverage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5F4898B-3487-452C-BEA4-60D83B3AE4B1}" type="datetime1">
              <a:rPr lang="en-US" smtClean="0"/>
              <a:pPr>
                <a:defRPr/>
              </a:pPr>
              <a:t>11/18/09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4B6D7FD-EFBE-4A27-BA86-2913839D93C2}" type="slidenum">
              <a:rPr lang="en-US" smtClean="0"/>
              <a:pPr>
                <a:defRPr/>
              </a:pPr>
              <a:t>43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lum bright="70000" contrast="-70000"/>
          </a:blip>
          <a:srcRect r="2769"/>
          <a:stretch>
            <a:fillRect/>
          </a:stretch>
        </p:blipFill>
        <p:spPr>
          <a:xfrm>
            <a:off x="1579855" y="3009900"/>
            <a:ext cx="6421145" cy="3543300"/>
          </a:xfrm>
          <a:prstGeom prst="rect">
            <a:avLst/>
          </a:prstGeom>
        </p:spPr>
      </p:pic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r>
              <a:rPr lang="en-US" sz="2800" b="1" u="sng" dirty="0" smtClean="0">
                <a:solidFill>
                  <a:srgbClr val="000000"/>
                </a:solidFill>
              </a:rPr>
              <a:t>EMS Specific Service Delivery Models</a:t>
            </a:r>
          </a:p>
          <a:p>
            <a:r>
              <a:rPr lang="en-US" sz="2800" dirty="0" smtClean="0"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</a:rPr>
              <a:t>Hybrid Server Model</a:t>
            </a:r>
          </a:p>
          <a:p>
            <a:pPr lvl="1"/>
            <a:r>
              <a:rPr lang="en-US" sz="2400" dirty="0" smtClean="0"/>
              <a:t>Multi-dimension design with superior depth</a:t>
            </a:r>
          </a:p>
          <a:p>
            <a:pPr lvl="1"/>
            <a:r>
              <a:rPr lang="en-US" sz="2400" dirty="0" smtClean="0"/>
              <a:t>Best of both worlds</a:t>
            </a:r>
          </a:p>
          <a:p>
            <a:pPr lvl="2"/>
            <a:r>
              <a:rPr lang="en-US" sz="2000" dirty="0" smtClean="0"/>
              <a:t>Fixed coverage for rural / suburban service needs (which are harder to predict)</a:t>
            </a:r>
          </a:p>
          <a:p>
            <a:pPr lvl="2"/>
            <a:r>
              <a:rPr lang="en-US" sz="2000" dirty="0" smtClean="0"/>
              <a:t>Dynamic coverage for urban areas</a:t>
            </a:r>
          </a:p>
          <a:p>
            <a:pPr lvl="1"/>
            <a:r>
              <a:rPr lang="en-US" sz="2400" dirty="0" smtClean="0"/>
              <a:t>Melding of economic efficiency with higher cost demands of fixed deployment needs </a:t>
            </a:r>
          </a:p>
          <a:p>
            <a:pPr lvl="1"/>
            <a:endParaRPr lang="en-US" sz="2400" dirty="0" smtClean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5F4898B-3487-452C-BEA4-60D83B3AE4B1}" type="datetime1">
              <a:rPr lang="en-US" smtClean="0"/>
              <a:pPr>
                <a:defRPr/>
              </a:pPr>
              <a:t>11/18/09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4B6D7FD-EFBE-4A27-BA86-2913839D93C2}" type="slidenum">
              <a:rPr lang="en-US" smtClean="0"/>
              <a:pPr>
                <a:defRPr/>
              </a:pPr>
              <a:t>44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lum bright="70000" contrast="-70000"/>
          </a:blip>
          <a:srcRect r="2769"/>
          <a:stretch>
            <a:fillRect/>
          </a:stretch>
        </p:blipFill>
        <p:spPr>
          <a:xfrm>
            <a:off x="1579855" y="3009900"/>
            <a:ext cx="6421145" cy="3543300"/>
          </a:xfrm>
          <a:prstGeom prst="rect">
            <a:avLst/>
          </a:prstGeom>
        </p:spPr>
      </p:pic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828800"/>
            <a:ext cx="8229600" cy="4572000"/>
          </a:xfrm>
        </p:spPr>
        <p:txBody>
          <a:bodyPr/>
          <a:lstStyle/>
          <a:p>
            <a:pPr algn="ctr">
              <a:buNone/>
            </a:pPr>
            <a:r>
              <a:rPr lang="en-US" sz="2400" b="1" u="sng" dirty="0" smtClean="0">
                <a:solidFill>
                  <a:srgbClr val="000000"/>
                </a:solidFill>
              </a:rPr>
              <a:t>EMS Specific Service Delivery Models</a:t>
            </a:r>
          </a:p>
          <a:p>
            <a:r>
              <a:rPr lang="en-US" sz="2400" dirty="0" smtClean="0"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</a:rPr>
              <a:t>Hybrid Server Model</a:t>
            </a:r>
          </a:p>
          <a:p>
            <a:pPr lvl="1"/>
            <a:r>
              <a:rPr lang="en-US" sz="2000" dirty="0" smtClean="0"/>
              <a:t>Pros</a:t>
            </a:r>
          </a:p>
          <a:p>
            <a:pPr lvl="2"/>
            <a:r>
              <a:rPr lang="en-US" sz="1800" dirty="0" smtClean="0"/>
              <a:t>Services majority of calls REALLY well</a:t>
            </a:r>
          </a:p>
          <a:p>
            <a:pPr lvl="2"/>
            <a:r>
              <a:rPr lang="en-US" sz="1800" dirty="0" smtClean="0"/>
              <a:t>Economic tradeoffs - efficiency helps defray costlier coverage needs</a:t>
            </a:r>
          </a:p>
          <a:p>
            <a:pPr lvl="2"/>
            <a:r>
              <a:rPr lang="en-US" sz="1800" dirty="0" smtClean="0"/>
              <a:t>Adjusts to keep pace with changes in demand</a:t>
            </a:r>
          </a:p>
          <a:p>
            <a:pPr lvl="2"/>
            <a:r>
              <a:rPr lang="en-US" sz="1800" dirty="0" smtClean="0"/>
              <a:t>Employees like if in fixed portion of the model</a:t>
            </a:r>
          </a:p>
          <a:p>
            <a:pPr lvl="2"/>
            <a:r>
              <a:rPr lang="en-US" sz="1800" dirty="0" smtClean="0"/>
              <a:t>May be able to operate without tax subsides</a:t>
            </a:r>
          </a:p>
          <a:p>
            <a:pPr lvl="1"/>
            <a:r>
              <a:rPr lang="en-US" sz="2000" dirty="0" smtClean="0"/>
              <a:t>Cons</a:t>
            </a:r>
          </a:p>
          <a:p>
            <a:pPr lvl="2"/>
            <a:r>
              <a:rPr lang="en-US" sz="1800" dirty="0" smtClean="0"/>
              <a:t>Employees dislike if in dynamic portion of the model</a:t>
            </a:r>
          </a:p>
          <a:p>
            <a:pPr lvl="2"/>
            <a:r>
              <a:rPr lang="en-US" sz="1800" dirty="0" smtClean="0"/>
              <a:t>Higher vehicle maintenance requirements and fuel costs</a:t>
            </a:r>
          </a:p>
          <a:p>
            <a:pPr lvl="2"/>
            <a:r>
              <a:rPr lang="en-US" sz="1800" dirty="0" smtClean="0"/>
              <a:t>Tax subsides may be needed</a:t>
            </a:r>
            <a:endParaRPr lang="en-US" sz="2000" dirty="0" smtClean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5F4898B-3487-452C-BEA4-60D83B3AE4B1}" type="datetime1">
              <a:rPr lang="en-US" smtClean="0"/>
              <a:pPr>
                <a:defRPr/>
              </a:pPr>
              <a:t>11/18/09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4B6D7FD-EFBE-4A27-BA86-2913839D93C2}" type="slidenum">
              <a:rPr lang="en-US" smtClean="0"/>
              <a:pPr>
                <a:defRPr/>
              </a:pPr>
              <a:t>45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2667000" y="1905000"/>
            <a:ext cx="6324600" cy="4572000"/>
          </a:xfrm>
        </p:spPr>
        <p:txBody>
          <a:bodyPr/>
          <a:lstStyle/>
          <a:p>
            <a:pPr algn="ctr">
              <a:buNone/>
            </a:pPr>
            <a:r>
              <a:rPr lang="en-US" sz="2400" b="1" u="sng" dirty="0" smtClean="0">
                <a:solidFill>
                  <a:srgbClr val="000000"/>
                </a:solidFill>
              </a:rPr>
              <a:t>EMS Specific Service Delivery Models</a:t>
            </a:r>
          </a:p>
          <a:p>
            <a:pPr algn="ctr">
              <a:buNone/>
            </a:pPr>
            <a:r>
              <a:rPr lang="en-US" sz="4000" dirty="0" smtClean="0"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</a:rPr>
              <a:t>What is System Status Management?</a:t>
            </a:r>
          </a:p>
          <a:p>
            <a:pPr algn="ctr">
              <a:buNone/>
            </a:pPr>
            <a:r>
              <a:rPr lang="en-US" sz="4000" dirty="0" smtClean="0"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</a:rPr>
              <a:t>	</a:t>
            </a:r>
            <a:r>
              <a:rPr lang="en-US" dirty="0" smtClean="0">
                <a:solidFill>
                  <a:srgbClr val="000000"/>
                </a:solidFill>
              </a:rPr>
              <a:t>The art and science used to determine service staffing and server location requirements behind Dynamic and Hybrid EMS service delivery models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5F4898B-3487-452C-BEA4-60D83B3AE4B1}" type="datetime1">
              <a:rPr lang="en-US" smtClean="0"/>
              <a:pPr>
                <a:defRPr/>
              </a:pPr>
              <a:t>11/18/09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4B6D7FD-EFBE-4A27-BA86-2913839D93C2}" type="slidenum">
              <a:rPr lang="en-US" smtClean="0"/>
              <a:pPr>
                <a:defRPr/>
              </a:pPr>
              <a:t>46</a:t>
            </a:fld>
            <a:endParaRPr lang="en-US" dirty="0"/>
          </a:p>
        </p:txBody>
      </p:sp>
      <p:pic>
        <p:nvPicPr>
          <p:cNvPr id="6" name="Picture 5" descr="j0386637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600" y="2302258"/>
            <a:ext cx="2743200" cy="37937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r>
              <a:rPr lang="en-US" sz="3600" b="1" u="sng" dirty="0" smtClean="0">
                <a:solidFill>
                  <a:schemeClr val="tx1"/>
                </a:solidFill>
              </a:rPr>
              <a:t>Discussion Topics</a:t>
            </a:r>
          </a:p>
          <a:p>
            <a:r>
              <a:rPr lang="en-US" sz="2800" dirty="0" smtClean="0">
                <a:solidFill>
                  <a:srgbClr val="BE1A00">
                    <a:alpha val="25000"/>
                  </a:srgbClr>
                </a:solidFill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</a:rPr>
              <a:t>History of System Status Management / HPEMS</a:t>
            </a:r>
          </a:p>
          <a:p>
            <a:r>
              <a:rPr lang="en-US" sz="2800" dirty="0" smtClean="0">
                <a:solidFill>
                  <a:srgbClr val="BE1A00">
                    <a:alpha val="25000"/>
                  </a:srgbClr>
                </a:solidFill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</a:rPr>
              <a:t>EMS Darwinism</a:t>
            </a:r>
          </a:p>
          <a:p>
            <a:r>
              <a:rPr lang="en-US" sz="2800" dirty="0" smtClean="0">
                <a:solidFill>
                  <a:srgbClr val="BE1A00">
                    <a:alpha val="25000"/>
                  </a:srgbClr>
                </a:solidFill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</a:rPr>
              <a:t>Supply &amp; Demand 101</a:t>
            </a:r>
          </a:p>
          <a:p>
            <a:r>
              <a:rPr lang="en-US" sz="2800" dirty="0" smtClean="0">
                <a:solidFill>
                  <a:srgbClr val="BE1A00">
                    <a:alpha val="25000"/>
                  </a:srgbClr>
                </a:solidFill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</a:rPr>
              <a:t>Understanding Service Delivery Models</a:t>
            </a:r>
          </a:p>
          <a:p>
            <a:r>
              <a:rPr lang="en-US" sz="2800" b="1" dirty="0" smtClean="0"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</a:rPr>
              <a:t>Dynamic / Hybrid Server Model Fundamentals</a:t>
            </a:r>
          </a:p>
          <a:p>
            <a:r>
              <a:rPr lang="en-US" sz="2800" dirty="0" smtClean="0">
                <a:solidFill>
                  <a:srgbClr val="BE1A00">
                    <a:alpha val="25000"/>
                  </a:srgbClr>
                </a:solidFill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</a:rPr>
              <a:t>Matching Supply to Meet Demand</a:t>
            </a:r>
          </a:p>
          <a:p>
            <a:r>
              <a:rPr lang="en-US" sz="2800" dirty="0" smtClean="0">
                <a:solidFill>
                  <a:srgbClr val="BE1A00">
                    <a:alpha val="25000"/>
                  </a:srgbClr>
                </a:solidFill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</a:rPr>
              <a:t>Conclusions / Q&amp;A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5F4898B-3487-452C-BEA4-60D83B3AE4B1}" type="datetime1">
              <a:rPr lang="en-US" smtClean="0"/>
              <a:pPr>
                <a:defRPr/>
              </a:pPr>
              <a:t>11/18/09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4B6D7FD-EFBE-4A27-BA86-2913839D93C2}" type="slidenum">
              <a:rPr lang="en-US" smtClean="0"/>
              <a:pPr>
                <a:defRPr/>
              </a:pPr>
              <a:t>47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r>
              <a:rPr lang="en-US" b="1" u="sng" dirty="0" smtClean="0">
                <a:solidFill>
                  <a:srgbClr val="000000"/>
                </a:solidFill>
              </a:rPr>
              <a:t>Dynamic / Hybrid Server Model Fundamentals</a:t>
            </a:r>
          </a:p>
          <a:p>
            <a:r>
              <a:rPr lang="en-US" dirty="0" smtClean="0"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</a:rPr>
              <a:t>Basic Premises</a:t>
            </a:r>
          </a:p>
          <a:p>
            <a:pPr lvl="1"/>
            <a:r>
              <a:rPr lang="en-US" dirty="0" smtClean="0"/>
              <a:t>Match supply with demand using two variables</a:t>
            </a:r>
          </a:p>
          <a:p>
            <a:pPr lvl="2"/>
            <a:r>
              <a:rPr lang="en-US" dirty="0" smtClean="0"/>
              <a:t>Temporally – Number of resources needed by hour of day and day of week in order to meet a certain service reliability standard – a.k.a. Peak-load staffing</a:t>
            </a:r>
          </a:p>
          <a:p>
            <a:pPr lvl="2"/>
            <a:r>
              <a:rPr lang="en-US" dirty="0" smtClean="0"/>
              <a:t>Geospatially – Where resources will serve from by hour of day and day of week in order to meet a certain service reliability standard – a.k.a. Posting Plan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5F4898B-3487-452C-BEA4-60D83B3AE4B1}" type="datetime1">
              <a:rPr lang="en-US" smtClean="0"/>
              <a:pPr>
                <a:defRPr/>
              </a:pPr>
              <a:t>11/18/09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4B6D7FD-EFBE-4A27-BA86-2913839D93C2}" type="slidenum">
              <a:rPr lang="en-US" smtClean="0"/>
              <a:pPr>
                <a:defRPr/>
              </a:pPr>
              <a:t>48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r>
              <a:rPr lang="en-US" b="1" u="sng" dirty="0" smtClean="0">
                <a:solidFill>
                  <a:srgbClr val="000000"/>
                </a:solidFill>
              </a:rPr>
              <a:t>Dynamic / Hybrid Server Model Fundamentals</a:t>
            </a:r>
          </a:p>
          <a:p>
            <a:r>
              <a:rPr lang="en-US" dirty="0" smtClean="0"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</a:rPr>
              <a:t>Basic Premises</a:t>
            </a:r>
          </a:p>
          <a:p>
            <a:pPr lvl="1"/>
            <a:r>
              <a:rPr lang="en-US" dirty="0" smtClean="0"/>
              <a:t>Production model theory taken from </a:t>
            </a:r>
            <a:r>
              <a:rPr lang="en-US" dirty="0" smtClean="0"/>
              <a:t>manufacturing</a:t>
            </a:r>
          </a:p>
          <a:p>
            <a:pPr lvl="2"/>
            <a:r>
              <a:rPr lang="en-US" dirty="0" smtClean="0"/>
              <a:t>Lean / 6 Sigma like design</a:t>
            </a:r>
            <a:endParaRPr lang="en-US" dirty="0" smtClean="0"/>
          </a:p>
          <a:p>
            <a:pPr lvl="2"/>
            <a:r>
              <a:rPr lang="en-US" dirty="0" smtClean="0"/>
              <a:t>Product = Quality Unit Hour</a:t>
            </a:r>
          </a:p>
          <a:p>
            <a:pPr lvl="2"/>
            <a:r>
              <a:rPr lang="en-US" dirty="0" smtClean="0"/>
              <a:t>Service = Medicine provided by the QUH</a:t>
            </a:r>
          </a:p>
          <a:p>
            <a:pPr lvl="2"/>
            <a:r>
              <a:rPr lang="en-US" dirty="0" smtClean="0"/>
              <a:t>All products provide a service concept</a:t>
            </a:r>
          </a:p>
          <a:p>
            <a:pPr lvl="3"/>
            <a:r>
              <a:rPr lang="en-US" dirty="0" smtClean="0"/>
              <a:t>Wal-Mart vs. Bose story</a:t>
            </a:r>
          </a:p>
          <a:p>
            <a:pPr lvl="2"/>
            <a:endParaRPr lang="en-US" dirty="0" smtClean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5F4898B-3487-452C-BEA4-60D83B3AE4B1}" type="datetime1">
              <a:rPr lang="en-US" smtClean="0"/>
              <a:pPr>
                <a:defRPr/>
              </a:pPr>
              <a:t>11/18/09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4B6D7FD-EFBE-4A27-BA86-2913839D93C2}" type="slidenum">
              <a:rPr lang="en-US" smtClean="0"/>
              <a:pPr>
                <a:defRPr/>
              </a:pPr>
              <a:t>49</a:t>
            </a:fld>
            <a:endParaRPr lang="en-US"/>
          </a:p>
        </p:txBody>
      </p:sp>
      <p:pic>
        <p:nvPicPr>
          <p:cNvPr id="6" name="Picture 5" descr="j0383952.wm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86600" y="3505200"/>
            <a:ext cx="1587500" cy="1752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r>
              <a:rPr lang="en-US" b="1" u="sng" dirty="0" smtClean="0">
                <a:solidFill>
                  <a:srgbClr val="000000"/>
                </a:solidFill>
              </a:rPr>
              <a:t>Our CEO got to meet President Bush</a:t>
            </a:r>
            <a:endParaRPr lang="en-US" b="1" u="sng" dirty="0">
              <a:solidFill>
                <a:srgbClr val="000000"/>
              </a:solidFill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5F4898B-3487-452C-BEA4-60D83B3AE4B1}" type="datetime1">
              <a:rPr lang="en-US" smtClean="0"/>
              <a:pPr>
                <a:defRPr/>
              </a:pPr>
              <a:t>11/18/09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4B6D7FD-EFBE-4A27-BA86-2913839D93C2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09800" y="2590800"/>
            <a:ext cx="4724400" cy="369553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r>
              <a:rPr lang="en-US" b="1" u="sng" dirty="0" smtClean="0">
                <a:solidFill>
                  <a:srgbClr val="000000"/>
                </a:solidFill>
              </a:rPr>
              <a:t>Dynamic / Hybrid Server Model Fundamentals</a:t>
            </a:r>
          </a:p>
          <a:p>
            <a:r>
              <a:rPr lang="en-US" dirty="0" smtClean="0"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</a:rPr>
              <a:t>Basic Premises</a:t>
            </a:r>
          </a:p>
          <a:p>
            <a:pPr lvl="1"/>
            <a:r>
              <a:rPr lang="en-US" dirty="0" smtClean="0"/>
              <a:t>EMS Success Triad…a balancing of</a:t>
            </a:r>
          </a:p>
          <a:p>
            <a:pPr lvl="2"/>
            <a:r>
              <a:rPr lang="en-US" dirty="0" smtClean="0"/>
              <a:t>Patient care</a:t>
            </a:r>
          </a:p>
          <a:p>
            <a:pPr lvl="2"/>
            <a:r>
              <a:rPr lang="en-US" dirty="0" smtClean="0"/>
              <a:t>Employee well-being</a:t>
            </a:r>
          </a:p>
          <a:p>
            <a:pPr lvl="2"/>
            <a:r>
              <a:rPr lang="en-US" dirty="0" smtClean="0"/>
              <a:t>Financial stability / success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5F4898B-3487-452C-BEA4-60D83B3AE4B1}" type="datetime1">
              <a:rPr lang="en-US" smtClean="0"/>
              <a:pPr>
                <a:defRPr/>
              </a:pPr>
              <a:t>11/18/09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4B6D7FD-EFBE-4A27-BA86-2913839D93C2}" type="slidenum">
              <a:rPr lang="en-US" smtClean="0"/>
              <a:pPr>
                <a:defRPr/>
              </a:pPr>
              <a:t>50</a:t>
            </a:fld>
            <a:endParaRPr lang="en-US"/>
          </a:p>
        </p:txBody>
      </p:sp>
      <p:sp>
        <p:nvSpPr>
          <p:cNvPr id="6" name="Text Box 5"/>
          <p:cNvSpPr txBox="1">
            <a:spLocks noChangeArrowheads="1"/>
          </p:cNvSpPr>
          <p:nvPr/>
        </p:nvSpPr>
        <p:spPr bwMode="auto">
          <a:xfrm rot="18328953">
            <a:off x="5272429" y="4060031"/>
            <a:ext cx="138747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en-US" sz="1800" b="1">
                <a:latin typeface="Garamond" charset="0"/>
              </a:rPr>
              <a:t>Patient Care</a:t>
            </a:r>
          </a:p>
        </p:txBody>
      </p:sp>
      <p:sp>
        <p:nvSpPr>
          <p:cNvPr id="7" name="Text Box 6"/>
          <p:cNvSpPr txBox="1">
            <a:spLocks noChangeArrowheads="1"/>
          </p:cNvSpPr>
          <p:nvPr/>
        </p:nvSpPr>
        <p:spPr bwMode="auto">
          <a:xfrm>
            <a:off x="6052685" y="5638800"/>
            <a:ext cx="220662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en-US" sz="1800" b="1">
                <a:latin typeface="Garamond" charset="0"/>
              </a:rPr>
              <a:t>Employee Wellbeing</a:t>
            </a:r>
          </a:p>
        </p:txBody>
      </p:sp>
      <p:sp>
        <p:nvSpPr>
          <p:cNvPr id="8" name="Text Box 7"/>
          <p:cNvSpPr txBox="1">
            <a:spLocks noChangeArrowheads="1"/>
          </p:cNvSpPr>
          <p:nvPr/>
        </p:nvSpPr>
        <p:spPr bwMode="auto">
          <a:xfrm rot="3333479">
            <a:off x="7323479" y="4171156"/>
            <a:ext cx="203517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en-US" sz="1800" b="1">
                <a:latin typeface="Garamond" charset="0"/>
              </a:rPr>
              <a:t>Economic Stability</a:t>
            </a:r>
          </a:p>
        </p:txBody>
      </p:sp>
      <p:sp>
        <p:nvSpPr>
          <p:cNvPr id="9" name="AutoShape 8"/>
          <p:cNvSpPr>
            <a:spLocks noChangeArrowheads="1"/>
          </p:cNvSpPr>
          <p:nvPr/>
        </p:nvSpPr>
        <p:spPr bwMode="auto">
          <a:xfrm>
            <a:off x="5443085" y="3124200"/>
            <a:ext cx="3352800" cy="2438400"/>
          </a:xfrm>
          <a:prstGeom prst="triangle">
            <a:avLst>
              <a:gd name="adj" fmla="val 50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 eaLnBrk="0" hangingPunct="0"/>
            <a:r>
              <a:rPr lang="en-US" b="1">
                <a:latin typeface="Garamond" charset="0"/>
              </a:rPr>
              <a:t>Success</a:t>
            </a:r>
          </a:p>
          <a:p>
            <a:pPr algn="ctr" eaLnBrk="0" hangingPunct="0"/>
            <a:r>
              <a:rPr lang="en-US" b="1">
                <a:latin typeface="Garamond" charset="0"/>
              </a:rPr>
              <a:t>Triad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r>
              <a:rPr lang="en-US" sz="3600" b="1" u="sng" dirty="0" smtClean="0">
                <a:solidFill>
                  <a:schemeClr val="tx1"/>
                </a:solidFill>
              </a:rPr>
              <a:t>Discussion Topics</a:t>
            </a:r>
          </a:p>
          <a:p>
            <a:r>
              <a:rPr lang="en-US" sz="2800" dirty="0" smtClean="0">
                <a:solidFill>
                  <a:srgbClr val="BE1A00">
                    <a:alpha val="25000"/>
                  </a:srgbClr>
                </a:solidFill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</a:rPr>
              <a:t>History of System Status Management / HPEMS</a:t>
            </a:r>
          </a:p>
          <a:p>
            <a:r>
              <a:rPr lang="en-US" sz="2800" dirty="0" smtClean="0">
                <a:solidFill>
                  <a:srgbClr val="BE1A00">
                    <a:alpha val="25000"/>
                  </a:srgbClr>
                </a:solidFill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</a:rPr>
              <a:t>EMS Darwinism</a:t>
            </a:r>
          </a:p>
          <a:p>
            <a:r>
              <a:rPr lang="en-US" sz="2800" dirty="0" smtClean="0">
                <a:solidFill>
                  <a:srgbClr val="BE1A00">
                    <a:alpha val="25000"/>
                  </a:srgbClr>
                </a:solidFill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</a:rPr>
              <a:t>Supply &amp; Demand 101</a:t>
            </a:r>
          </a:p>
          <a:p>
            <a:r>
              <a:rPr lang="en-US" sz="2800" dirty="0" smtClean="0">
                <a:solidFill>
                  <a:srgbClr val="BE1A00">
                    <a:alpha val="25000"/>
                  </a:srgbClr>
                </a:solidFill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</a:rPr>
              <a:t>Understanding Service Delivery Models</a:t>
            </a:r>
          </a:p>
          <a:p>
            <a:r>
              <a:rPr lang="en-US" sz="2800" dirty="0" smtClean="0">
                <a:solidFill>
                  <a:srgbClr val="BE1A00">
                    <a:alpha val="25000"/>
                  </a:srgbClr>
                </a:solidFill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</a:rPr>
              <a:t>Dynamic / Hybrid Server Model Fundamentals</a:t>
            </a:r>
          </a:p>
          <a:p>
            <a:r>
              <a:rPr lang="en-US" sz="2800" b="1" dirty="0" smtClean="0"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</a:rPr>
              <a:t>Matching Supply to Meet Demand</a:t>
            </a:r>
          </a:p>
          <a:p>
            <a:r>
              <a:rPr lang="en-US" sz="2800" dirty="0" smtClean="0">
                <a:solidFill>
                  <a:srgbClr val="BE1A00">
                    <a:alpha val="25000"/>
                  </a:srgbClr>
                </a:solidFill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</a:rPr>
              <a:t>Conclusions / Q&amp;A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5F4898B-3487-452C-BEA4-60D83B3AE4B1}" type="datetime1">
              <a:rPr lang="en-US" smtClean="0"/>
              <a:pPr>
                <a:defRPr/>
              </a:pPr>
              <a:t>11/18/09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4B6D7FD-EFBE-4A27-BA86-2913839D93C2}" type="slidenum">
              <a:rPr lang="en-US" smtClean="0"/>
              <a:pPr>
                <a:defRPr/>
              </a:pPr>
              <a:t>51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r>
              <a:rPr lang="en-US" b="1" u="sng" dirty="0" smtClean="0">
                <a:solidFill>
                  <a:srgbClr val="000000"/>
                </a:solidFill>
              </a:rPr>
              <a:t>Matching Supply &amp; Demand</a:t>
            </a:r>
          </a:p>
          <a:p>
            <a:r>
              <a:rPr lang="en-US" dirty="0" smtClean="0"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</a:rPr>
              <a:t>Temporal demand prediction models</a:t>
            </a:r>
          </a:p>
          <a:p>
            <a:r>
              <a:rPr lang="en-US" dirty="0" smtClean="0"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</a:rPr>
              <a:t>Temporal demand matching</a:t>
            </a:r>
          </a:p>
          <a:p>
            <a:r>
              <a:rPr lang="en-US" dirty="0" smtClean="0"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</a:rPr>
              <a:t>Geospatial demand matching</a:t>
            </a:r>
          </a:p>
          <a:p>
            <a:pPr algn="ctr">
              <a:buNone/>
            </a:pPr>
            <a:endParaRPr lang="en-US" b="1" u="sng" dirty="0" smtClean="0">
              <a:solidFill>
                <a:srgbClr val="000000"/>
              </a:solidFill>
            </a:endParaRPr>
          </a:p>
          <a:p>
            <a:pPr algn="ctr">
              <a:buNone/>
            </a:pPr>
            <a:endParaRPr lang="en-US" b="1" u="sng" dirty="0" smtClean="0">
              <a:solidFill>
                <a:srgbClr val="000000"/>
              </a:solidFill>
            </a:endParaRPr>
          </a:p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5F4898B-3487-452C-BEA4-60D83B3AE4B1}" type="datetime1">
              <a:rPr lang="en-US" smtClean="0"/>
              <a:pPr>
                <a:defRPr/>
              </a:pPr>
              <a:t>11/18/09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4B6D7FD-EFBE-4A27-BA86-2913839D93C2}" type="slidenum">
              <a:rPr lang="en-US" smtClean="0"/>
              <a:pPr>
                <a:defRPr/>
              </a:pPr>
              <a:t>52</a:t>
            </a:fld>
            <a:endParaRPr lang="en-US" dirty="0"/>
          </a:p>
        </p:txBody>
      </p:sp>
      <p:pic>
        <p:nvPicPr>
          <p:cNvPr id="6" name="Picture 5" descr="j0332680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695700" y="4514850"/>
            <a:ext cx="1825625" cy="1657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6" descr="j0310620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141413" y="4686300"/>
            <a:ext cx="1377950" cy="133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7" descr="j019886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642100" y="4670425"/>
            <a:ext cx="1341438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r>
              <a:rPr lang="en-US" b="1" u="sng" dirty="0" smtClean="0">
                <a:solidFill>
                  <a:srgbClr val="000000"/>
                </a:solidFill>
              </a:rPr>
              <a:t>Matching Supply &amp; Demand: Temporal</a:t>
            </a:r>
          </a:p>
          <a:p>
            <a:r>
              <a:rPr lang="en-US" dirty="0" smtClean="0"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</a:rPr>
              <a:t>Temporal demand prediction models</a:t>
            </a:r>
          </a:p>
          <a:p>
            <a:pPr lvl="1"/>
            <a:r>
              <a:rPr lang="en-US" dirty="0" smtClean="0"/>
              <a:t>Used to determine coverage at a certain level of service reliability – NOT a predictor of call volume</a:t>
            </a:r>
          </a:p>
          <a:p>
            <a:pPr lvl="1"/>
            <a:r>
              <a:rPr lang="en-US" dirty="0" smtClean="0"/>
              <a:t>20 weeks typically used but 10B/10F also popular</a:t>
            </a:r>
          </a:p>
          <a:p>
            <a:pPr lvl="1"/>
            <a:r>
              <a:rPr lang="en-US" dirty="0" smtClean="0"/>
              <a:t>168 hour analysis (each hour of a week)</a:t>
            </a:r>
          </a:p>
          <a:p>
            <a:pPr lvl="1"/>
            <a:r>
              <a:rPr lang="en-US" dirty="0" smtClean="0"/>
              <a:t>UCLA study of mathematical models</a:t>
            </a:r>
          </a:p>
          <a:p>
            <a:pPr lvl="1"/>
            <a:r>
              <a:rPr lang="en-US" dirty="0" smtClean="0"/>
              <a:t>Drives dynamic staffing plans / schedules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5F4898B-3487-452C-BEA4-60D83B3AE4B1}" type="datetime1">
              <a:rPr lang="en-US" smtClean="0"/>
              <a:pPr>
                <a:defRPr/>
              </a:pPr>
              <a:t>11/18/09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4B6D7FD-EFBE-4A27-BA86-2913839D93C2}" type="slidenum">
              <a:rPr lang="en-US" smtClean="0"/>
              <a:pPr>
                <a:defRPr/>
              </a:pPr>
              <a:t>53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r>
              <a:rPr lang="en-US" sz="2800" b="1" u="sng" dirty="0" smtClean="0">
                <a:solidFill>
                  <a:srgbClr val="000000"/>
                </a:solidFill>
              </a:rPr>
              <a:t>Matching Supply &amp; Demand: Temporal</a:t>
            </a:r>
          </a:p>
          <a:p>
            <a:r>
              <a:rPr lang="en-US" sz="2800" dirty="0" smtClean="0"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</a:rPr>
              <a:t>Temporal demand prediction models</a:t>
            </a:r>
          </a:p>
          <a:p>
            <a:pPr lvl="1"/>
            <a:r>
              <a:rPr lang="en-US" sz="2400" dirty="0" smtClean="0"/>
              <a:t>Various mathematical approaches used:</a:t>
            </a:r>
          </a:p>
          <a:p>
            <a:pPr lvl="2"/>
            <a:r>
              <a:rPr lang="en-US" sz="2000" b="1" i="1" dirty="0" smtClean="0"/>
              <a:t>Average Peak </a:t>
            </a:r>
            <a:r>
              <a:rPr lang="en-US" sz="2000" dirty="0" smtClean="0"/>
              <a:t>– Yields roughly the 90% percentile of demand, or staffing to a 1:10 week event</a:t>
            </a:r>
          </a:p>
          <a:p>
            <a:pPr lvl="3"/>
            <a:r>
              <a:rPr lang="en-US" sz="1600" dirty="0" smtClean="0"/>
              <a:t>Excel Formula =(Max(1</a:t>
            </a:r>
            <a:r>
              <a:rPr lang="en-US" sz="1600" baseline="30000" dirty="0" smtClean="0"/>
              <a:t>st</a:t>
            </a:r>
            <a:r>
              <a:rPr lang="en-US" sz="1600" dirty="0" smtClean="0"/>
              <a:t> 10 week period) + Max (2</a:t>
            </a:r>
            <a:r>
              <a:rPr lang="en-US" sz="1600" baseline="30000" dirty="0" smtClean="0"/>
              <a:t>nd</a:t>
            </a:r>
            <a:r>
              <a:rPr lang="en-US" sz="1600" dirty="0" smtClean="0"/>
              <a:t> 10 week period))/2</a:t>
            </a:r>
          </a:p>
          <a:p>
            <a:pPr lvl="2"/>
            <a:r>
              <a:rPr lang="en-US" sz="2000" b="1" i="1" dirty="0" smtClean="0"/>
              <a:t>2 Standard Deviations Above Mean </a:t>
            </a:r>
            <a:r>
              <a:rPr lang="en-US" sz="2000" dirty="0" smtClean="0"/>
              <a:t>– Yields roughly the 95% percentile of demand, or staffing to a 0.5:10 week event </a:t>
            </a:r>
          </a:p>
          <a:p>
            <a:pPr lvl="3"/>
            <a:r>
              <a:rPr lang="en-US" sz="1600" dirty="0" smtClean="0"/>
              <a:t>Excel Formula =(stdev(20 week period)*2)+average(20 week period)</a:t>
            </a:r>
          </a:p>
          <a:p>
            <a:pPr lvl="2"/>
            <a:r>
              <a:rPr lang="en-US" sz="2000" b="1" i="1" dirty="0" smtClean="0"/>
              <a:t>Percentile Ranking </a:t>
            </a:r>
            <a:r>
              <a:rPr lang="en-US" sz="2000" dirty="0" smtClean="0"/>
              <a:t>– Yields the percentile defined</a:t>
            </a:r>
          </a:p>
          <a:p>
            <a:pPr lvl="3"/>
            <a:r>
              <a:rPr lang="en-US" sz="1600" dirty="0" smtClean="0"/>
              <a:t>Excel Formula =Percentile(20 week period, 0.9) for 90%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5F4898B-3487-452C-BEA4-60D83B3AE4B1}" type="datetime1">
              <a:rPr lang="en-US" smtClean="0"/>
              <a:pPr>
                <a:defRPr/>
              </a:pPr>
              <a:t>11/18/09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4B6D7FD-EFBE-4A27-BA86-2913839D93C2}" type="slidenum">
              <a:rPr lang="en-US" smtClean="0"/>
              <a:pPr>
                <a:defRPr/>
              </a:pPr>
              <a:t>54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828800"/>
            <a:ext cx="8229600" cy="4221163"/>
          </a:xfrm>
        </p:spPr>
        <p:txBody>
          <a:bodyPr/>
          <a:lstStyle/>
          <a:p>
            <a:pPr algn="ctr">
              <a:buNone/>
            </a:pPr>
            <a:r>
              <a:rPr lang="en-US" sz="2800" b="1" u="sng" dirty="0" smtClean="0">
                <a:solidFill>
                  <a:srgbClr val="000000"/>
                </a:solidFill>
              </a:rPr>
              <a:t>Matching Supply &amp; Demand: Temporal</a:t>
            </a:r>
          </a:p>
          <a:p>
            <a:r>
              <a:rPr lang="en-US" sz="2800" dirty="0" smtClean="0"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</a:rPr>
              <a:t>Temporal demand prediction models</a:t>
            </a:r>
          </a:p>
          <a:p>
            <a:pPr lvl="1"/>
            <a:r>
              <a:rPr lang="en-US" sz="2400" dirty="0" smtClean="0"/>
              <a:t>Advanced variables for accurate results</a:t>
            </a:r>
          </a:p>
          <a:p>
            <a:pPr lvl="2"/>
            <a:r>
              <a:rPr lang="en-US" sz="2000" dirty="0" smtClean="0"/>
              <a:t>Data validity – CAD data must be accurate in order to yield accurate results</a:t>
            </a:r>
          </a:p>
          <a:p>
            <a:pPr lvl="2"/>
            <a:r>
              <a:rPr lang="en-US" sz="2000" dirty="0" smtClean="0"/>
              <a:t>Time on task / demand consumption – Has significant impact to service reliability as longer task times require more unit hours</a:t>
            </a:r>
          </a:p>
          <a:p>
            <a:pPr lvl="2"/>
            <a:r>
              <a:rPr lang="en-US" sz="2000" dirty="0" smtClean="0"/>
              <a:t>Demand off-setting – A method used to adjust CAD data to customer service requirement vs. serviced level (P/U Requested versus Promised concept versus actual performance)</a:t>
            </a:r>
          </a:p>
          <a:p>
            <a:pPr lvl="2"/>
            <a:r>
              <a:rPr lang="en-US" sz="2000" dirty="0" smtClean="0"/>
              <a:t>Demand modeling – Various techniques to adjust for CAD technology or procedural shortfalls that negatively impact data 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5F4898B-3487-452C-BEA4-60D83B3AE4B1}" type="datetime1">
              <a:rPr lang="en-US" smtClean="0"/>
              <a:pPr>
                <a:defRPr/>
              </a:pPr>
              <a:t>11/18/09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4B6D7FD-EFBE-4A27-BA86-2913839D93C2}" type="slidenum">
              <a:rPr lang="en-US" smtClean="0"/>
              <a:pPr>
                <a:defRPr/>
              </a:pPr>
              <a:t>55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828800"/>
            <a:ext cx="8229600" cy="4221163"/>
          </a:xfrm>
        </p:spPr>
        <p:txBody>
          <a:bodyPr/>
          <a:lstStyle/>
          <a:p>
            <a:pPr algn="ctr">
              <a:buNone/>
            </a:pPr>
            <a:r>
              <a:rPr lang="en-US" sz="2800" b="1" u="sng" dirty="0" smtClean="0">
                <a:solidFill>
                  <a:srgbClr val="000000"/>
                </a:solidFill>
              </a:rPr>
              <a:t>Matching Supply &amp; Demand: Temporal</a:t>
            </a:r>
          </a:p>
          <a:p>
            <a:r>
              <a:rPr lang="en-US" sz="2800" dirty="0" smtClean="0"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</a:rPr>
              <a:t>Temporal demand prediction models</a:t>
            </a:r>
          </a:p>
          <a:p>
            <a:pPr lvl="1"/>
            <a:r>
              <a:rPr lang="en-US" sz="2400" dirty="0" smtClean="0"/>
              <a:t>No OTS products available to predict demand or perform advanced demand analysis</a:t>
            </a:r>
          </a:p>
          <a:p>
            <a:pPr lvl="2"/>
            <a:r>
              <a:rPr lang="en-US" dirty="0" smtClean="0"/>
              <a:t>Very complex issue typically requiring custom solutions</a:t>
            </a:r>
          </a:p>
          <a:p>
            <a:pPr lvl="2"/>
            <a:r>
              <a:rPr lang="en-US" dirty="0" smtClean="0"/>
              <a:t>Some </a:t>
            </a:r>
            <a:r>
              <a:rPr lang="en-US" dirty="0" err="1" smtClean="0"/>
              <a:t>CADs</a:t>
            </a:r>
            <a:r>
              <a:rPr lang="en-US" dirty="0" smtClean="0"/>
              <a:t> have canned reports – be VERY weary!</a:t>
            </a:r>
          </a:p>
          <a:p>
            <a:pPr lvl="2"/>
            <a:r>
              <a:rPr lang="en-US" dirty="0" smtClean="0"/>
              <a:t>Consultant / software solutions provider usually required for accurate demand modeling or on-staff software engineer who also understands EMS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5F4898B-3487-452C-BEA4-60D83B3AE4B1}" type="datetime1">
              <a:rPr lang="en-US" smtClean="0"/>
              <a:pPr>
                <a:defRPr/>
              </a:pPr>
              <a:t>11/18/09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4B6D7FD-EFBE-4A27-BA86-2913839D93C2}" type="slidenum">
              <a:rPr lang="en-US" smtClean="0"/>
              <a:pPr>
                <a:defRPr/>
              </a:pPr>
              <a:t>56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828800"/>
            <a:ext cx="8229600" cy="4221163"/>
          </a:xfrm>
        </p:spPr>
        <p:txBody>
          <a:bodyPr/>
          <a:lstStyle/>
          <a:p>
            <a:pPr algn="ctr">
              <a:buNone/>
            </a:pPr>
            <a:r>
              <a:rPr lang="en-US" sz="2800" b="1" u="sng" dirty="0" smtClean="0">
                <a:solidFill>
                  <a:srgbClr val="000000"/>
                </a:solidFill>
              </a:rPr>
              <a:t>Matching Supply &amp; Demand: Temporal</a:t>
            </a:r>
          </a:p>
          <a:p>
            <a:r>
              <a:rPr lang="en-US" sz="2800" dirty="0" smtClean="0"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</a:rPr>
              <a:t>Temporal demand prediction models</a:t>
            </a:r>
          </a:p>
          <a:p>
            <a:pPr lvl="1"/>
            <a:r>
              <a:rPr lang="en-US" sz="2400" dirty="0" smtClean="0"/>
              <a:t>Lessons learned (what not to do)</a:t>
            </a:r>
            <a:endParaRPr lang="en-US" dirty="0" smtClean="0"/>
          </a:p>
          <a:p>
            <a:pPr lvl="2"/>
            <a:endParaRPr lang="en-US" dirty="0" smtClean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5F4898B-3487-452C-BEA4-60D83B3AE4B1}" type="datetime1">
              <a:rPr lang="en-US" smtClean="0"/>
              <a:pPr>
                <a:defRPr/>
              </a:pPr>
              <a:t>11/18/09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4B6D7FD-EFBE-4A27-BA86-2913839D93C2}" type="slidenum">
              <a:rPr lang="en-US" smtClean="0"/>
              <a:pPr>
                <a:defRPr/>
              </a:pPr>
              <a:t>57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10913" y="3442885"/>
            <a:ext cx="4045487" cy="303411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828800"/>
            <a:ext cx="8229600" cy="4221163"/>
          </a:xfrm>
        </p:spPr>
        <p:txBody>
          <a:bodyPr/>
          <a:lstStyle/>
          <a:p>
            <a:pPr algn="ctr">
              <a:buNone/>
            </a:pPr>
            <a:r>
              <a:rPr lang="en-US" sz="2800" b="1" u="sng" dirty="0" smtClean="0">
                <a:solidFill>
                  <a:srgbClr val="000000"/>
                </a:solidFill>
              </a:rPr>
              <a:t>Matching Supply &amp; Demand: Temporal</a:t>
            </a:r>
          </a:p>
          <a:p>
            <a:r>
              <a:rPr lang="en-US" sz="2800" dirty="0" smtClean="0"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</a:rPr>
              <a:t>Temporal demand prediction models</a:t>
            </a:r>
          </a:p>
          <a:p>
            <a:pPr lvl="1"/>
            <a:r>
              <a:rPr lang="en-US" sz="2400" dirty="0" smtClean="0"/>
              <a:t>Lessons learned (what not to do)</a:t>
            </a:r>
          </a:p>
          <a:p>
            <a:pPr lvl="2"/>
            <a:r>
              <a:rPr lang="en-US" dirty="0" smtClean="0"/>
              <a:t>Have one schedule in place for many years</a:t>
            </a:r>
          </a:p>
          <a:p>
            <a:pPr lvl="2"/>
            <a:r>
              <a:rPr lang="en-US" dirty="0" smtClean="0"/>
              <a:t>Shift-bidding same schedule over and over</a:t>
            </a:r>
          </a:p>
          <a:p>
            <a:pPr lvl="2"/>
            <a:r>
              <a:rPr lang="en-US" dirty="0" smtClean="0"/>
              <a:t>No recent demand analysis or bad science / data used</a:t>
            </a:r>
          </a:p>
          <a:p>
            <a:pPr lvl="2"/>
            <a:r>
              <a:rPr lang="en-US" dirty="0" smtClean="0"/>
              <a:t>Shifts built to employee need and not demand need which is a </a:t>
            </a:r>
            <a:r>
              <a:rPr lang="en-US" b="1" u="sng" dirty="0" smtClean="0"/>
              <a:t>patient care issue</a:t>
            </a:r>
          </a:p>
          <a:p>
            <a:pPr lvl="2"/>
            <a:r>
              <a:rPr lang="en-US" dirty="0" smtClean="0"/>
              <a:t>Schedule mismatching to actual demand</a:t>
            </a:r>
          </a:p>
          <a:p>
            <a:pPr lvl="2"/>
            <a:endParaRPr lang="en-US" dirty="0" smtClean="0"/>
          </a:p>
          <a:p>
            <a:pPr lvl="2"/>
            <a:endParaRPr lang="en-US" dirty="0" smtClean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5F4898B-3487-452C-BEA4-60D83B3AE4B1}" type="datetime1">
              <a:rPr lang="en-US" smtClean="0"/>
              <a:pPr>
                <a:defRPr/>
              </a:pPr>
              <a:t>11/18/09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4B6D7FD-EFBE-4A27-BA86-2913839D93C2}" type="slidenum">
              <a:rPr lang="en-US" smtClean="0"/>
              <a:pPr>
                <a:defRPr/>
              </a:pPr>
              <a:t>58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828800"/>
            <a:ext cx="8229600" cy="4221163"/>
          </a:xfrm>
        </p:spPr>
        <p:txBody>
          <a:bodyPr/>
          <a:lstStyle/>
          <a:p>
            <a:pPr algn="ctr">
              <a:buNone/>
            </a:pPr>
            <a:r>
              <a:rPr lang="en-US" sz="2800" b="1" u="sng" dirty="0" smtClean="0">
                <a:solidFill>
                  <a:srgbClr val="000000"/>
                </a:solidFill>
              </a:rPr>
              <a:t>Matching Supply &amp; Demand: Temporal</a:t>
            </a:r>
          </a:p>
          <a:p>
            <a:r>
              <a:rPr lang="en-US" sz="2800" dirty="0" smtClean="0"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</a:rPr>
              <a:t>Temporal demand matching</a:t>
            </a:r>
          </a:p>
          <a:p>
            <a:pPr lvl="1"/>
            <a:r>
              <a:rPr lang="en-US" dirty="0" smtClean="0"/>
              <a:t>Process of matching supply with demand by building a staffing schedule to meet predicted service requirements from demand analysis</a:t>
            </a:r>
          </a:p>
          <a:p>
            <a:pPr lvl="1"/>
            <a:r>
              <a:rPr lang="en-US" dirty="0" smtClean="0"/>
              <a:t>Tricky and complex dance to balance the EMS Success Triad (Patient Care / Employee Well-being / Financial Stability)</a:t>
            </a:r>
          </a:p>
          <a:p>
            <a:pPr lvl="1"/>
            <a:r>
              <a:rPr lang="en-US" dirty="0" smtClean="0"/>
              <a:t>Wars have been fought over this issue of SSM</a:t>
            </a:r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lvl="2"/>
            <a:endParaRPr lang="en-US" dirty="0" smtClean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5F4898B-3487-452C-BEA4-60D83B3AE4B1}" type="datetime1">
              <a:rPr lang="en-US" smtClean="0"/>
              <a:pPr>
                <a:defRPr/>
              </a:pPr>
              <a:t>11/18/09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4B6D7FD-EFBE-4A27-BA86-2913839D93C2}" type="slidenum">
              <a:rPr lang="en-US" smtClean="0"/>
              <a:pPr>
                <a:defRPr/>
              </a:pPr>
              <a:t>59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r>
              <a:rPr lang="en-US" sz="3600" b="1" u="sng" dirty="0" smtClean="0">
                <a:solidFill>
                  <a:schemeClr val="tx1"/>
                </a:solidFill>
              </a:rPr>
              <a:t>Discussion Topics</a:t>
            </a:r>
          </a:p>
          <a:p>
            <a:r>
              <a:rPr lang="en-US" sz="2800" b="1" dirty="0" smtClean="0"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</a:rPr>
              <a:t>History of System Status Management / HPEMS</a:t>
            </a:r>
          </a:p>
          <a:p>
            <a:r>
              <a:rPr lang="en-US" sz="2800" dirty="0" smtClean="0">
                <a:solidFill>
                  <a:srgbClr val="BE1A00">
                    <a:alpha val="25000"/>
                  </a:srgbClr>
                </a:solidFill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</a:rPr>
              <a:t>EMS Darwinism</a:t>
            </a:r>
          </a:p>
          <a:p>
            <a:r>
              <a:rPr lang="en-US" sz="2800" dirty="0" smtClean="0">
                <a:solidFill>
                  <a:srgbClr val="BE1A00">
                    <a:alpha val="25000"/>
                  </a:srgbClr>
                </a:solidFill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</a:rPr>
              <a:t>Supply &amp; Demand 101</a:t>
            </a:r>
          </a:p>
          <a:p>
            <a:r>
              <a:rPr lang="en-US" sz="2800" dirty="0" smtClean="0">
                <a:solidFill>
                  <a:srgbClr val="BE1A00">
                    <a:alpha val="25000"/>
                  </a:srgbClr>
                </a:solidFill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</a:rPr>
              <a:t>Understanding Service Delivery Models</a:t>
            </a:r>
          </a:p>
          <a:p>
            <a:r>
              <a:rPr lang="en-US" sz="2800" dirty="0" smtClean="0">
                <a:solidFill>
                  <a:srgbClr val="BE1A00">
                    <a:alpha val="25000"/>
                  </a:srgbClr>
                </a:solidFill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</a:rPr>
              <a:t>Dynamic / Hybrid Server Model Fundamentals</a:t>
            </a:r>
          </a:p>
          <a:p>
            <a:r>
              <a:rPr lang="en-US" sz="2800" dirty="0" smtClean="0">
                <a:solidFill>
                  <a:srgbClr val="BE1A00">
                    <a:alpha val="25000"/>
                  </a:srgbClr>
                </a:solidFill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</a:rPr>
              <a:t>Matching Supply to Meet Demand</a:t>
            </a:r>
          </a:p>
          <a:p>
            <a:r>
              <a:rPr lang="en-US" sz="2800" dirty="0" smtClean="0">
                <a:solidFill>
                  <a:srgbClr val="BE1A00">
                    <a:alpha val="25000"/>
                  </a:srgbClr>
                </a:solidFill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</a:rPr>
              <a:t>Conclusions / Q&amp;A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5F4898B-3487-452C-BEA4-60D83B3AE4B1}" type="datetime1">
              <a:rPr lang="en-US" smtClean="0"/>
              <a:pPr>
                <a:defRPr/>
              </a:pPr>
              <a:t>11/18/09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4B6D7FD-EFBE-4A27-BA86-2913839D93C2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828800"/>
            <a:ext cx="8229600" cy="4221163"/>
          </a:xfrm>
        </p:spPr>
        <p:txBody>
          <a:bodyPr/>
          <a:lstStyle/>
          <a:p>
            <a:pPr algn="ctr">
              <a:buNone/>
            </a:pPr>
            <a:r>
              <a:rPr lang="en-US" sz="2800" b="1" u="sng" dirty="0" smtClean="0">
                <a:solidFill>
                  <a:srgbClr val="000000"/>
                </a:solidFill>
              </a:rPr>
              <a:t>Matching Supply &amp; Demand: Temporal</a:t>
            </a:r>
          </a:p>
          <a:p>
            <a:r>
              <a:rPr lang="en-US" sz="2800" dirty="0" smtClean="0"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</a:rPr>
              <a:t>Temporal demand matching</a:t>
            </a:r>
          </a:p>
          <a:p>
            <a:pPr lvl="1"/>
            <a:r>
              <a:rPr lang="en-US" dirty="0" smtClean="0"/>
              <a:t>Various approaches to achieve desired end results</a:t>
            </a:r>
          </a:p>
          <a:p>
            <a:pPr lvl="2"/>
            <a:r>
              <a:rPr lang="en-US" dirty="0" smtClean="0"/>
              <a:t>Colored pencils, graph paper, lots of patience &amp; time</a:t>
            </a:r>
          </a:p>
          <a:p>
            <a:pPr lvl="2"/>
            <a:r>
              <a:rPr lang="en-US" dirty="0" smtClean="0"/>
              <a:t>Excel modeling of schedules to demand</a:t>
            </a:r>
          </a:p>
          <a:p>
            <a:pPr lvl="2"/>
            <a:r>
              <a:rPr lang="en-US" b="1" u="sng" dirty="0" smtClean="0"/>
              <a:t>BEST PRACTICE</a:t>
            </a:r>
            <a:r>
              <a:rPr lang="en-US" b="1" dirty="0" smtClean="0"/>
              <a:t> </a:t>
            </a:r>
            <a:r>
              <a:rPr lang="en-US" dirty="0" smtClean="0"/>
              <a:t>– </a:t>
            </a:r>
            <a:r>
              <a:rPr lang="en-US" dirty="0" err="1" smtClean="0"/>
              <a:t>Zoll</a:t>
            </a:r>
            <a:r>
              <a:rPr lang="en-US" dirty="0" smtClean="0"/>
              <a:t> Resource Planner</a:t>
            </a:r>
          </a:p>
          <a:p>
            <a:pPr lvl="3"/>
            <a:r>
              <a:rPr lang="en-US" dirty="0" smtClean="0"/>
              <a:t>An OTS solution</a:t>
            </a:r>
          </a:p>
          <a:p>
            <a:pPr lvl="3"/>
            <a:r>
              <a:rPr lang="en-US" dirty="0" smtClean="0"/>
              <a:t>Worth its weight in gold!</a:t>
            </a:r>
          </a:p>
          <a:p>
            <a:pPr lvl="3"/>
            <a:r>
              <a:rPr lang="en-US" dirty="0" smtClean="0"/>
              <a:t>Need advanced training beyond what comes with solution to truly maximize benefits</a:t>
            </a:r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lvl="2"/>
            <a:endParaRPr lang="en-US" dirty="0" smtClean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5F4898B-3487-452C-BEA4-60D83B3AE4B1}" type="datetime1">
              <a:rPr lang="en-US" smtClean="0"/>
              <a:pPr>
                <a:defRPr/>
              </a:pPr>
              <a:t>11/18/09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4B6D7FD-EFBE-4A27-BA86-2913839D93C2}" type="slidenum">
              <a:rPr lang="en-US" smtClean="0"/>
              <a:pPr>
                <a:defRPr/>
              </a:pPr>
              <a:t>60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828800"/>
            <a:ext cx="8229600" cy="4221163"/>
          </a:xfrm>
        </p:spPr>
        <p:txBody>
          <a:bodyPr/>
          <a:lstStyle/>
          <a:p>
            <a:pPr algn="ctr">
              <a:buNone/>
            </a:pPr>
            <a:r>
              <a:rPr lang="en-US" sz="2800" b="1" u="sng" dirty="0" smtClean="0">
                <a:solidFill>
                  <a:srgbClr val="000000"/>
                </a:solidFill>
              </a:rPr>
              <a:t>Matching Supply &amp; Demand: Temporal</a:t>
            </a:r>
          </a:p>
          <a:p>
            <a:r>
              <a:rPr lang="en-US" sz="2800" dirty="0" smtClean="0"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</a:rPr>
              <a:t>Temporal demand matching</a:t>
            </a:r>
          </a:p>
          <a:p>
            <a:pPr lvl="1"/>
            <a:r>
              <a:rPr lang="en-US" dirty="0" smtClean="0"/>
              <a:t>Advanced techniques &amp; “the art”</a:t>
            </a:r>
          </a:p>
          <a:p>
            <a:pPr lvl="2"/>
            <a:r>
              <a:rPr lang="en-US" dirty="0" smtClean="0"/>
              <a:t>Understanding SOS/EOS and other lost unit hour impacts on coverage levels</a:t>
            </a:r>
          </a:p>
          <a:p>
            <a:pPr lvl="2"/>
            <a:r>
              <a:rPr lang="en-US" dirty="0" smtClean="0"/>
              <a:t>The “art” of SSM comes into play when figuring out unit hour supply chain needs beyond those of pure demand especially in untested waters (e.g. RFP time)</a:t>
            </a:r>
          </a:p>
          <a:p>
            <a:pPr lvl="3"/>
            <a:r>
              <a:rPr lang="en-US" dirty="0" smtClean="0"/>
              <a:t>Numerous variables that may need to be accounted for</a:t>
            </a:r>
          </a:p>
          <a:p>
            <a:pPr lvl="1"/>
            <a:r>
              <a:rPr lang="en-US" dirty="0" smtClean="0"/>
              <a:t>Readjust often to meet changing system needs</a:t>
            </a:r>
          </a:p>
          <a:p>
            <a:pPr lvl="2"/>
            <a:endParaRPr lang="en-US" dirty="0" smtClean="0"/>
          </a:p>
          <a:p>
            <a:pPr lvl="2"/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lvl="2"/>
            <a:endParaRPr lang="en-US" dirty="0" smtClean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5F4898B-3487-452C-BEA4-60D83B3AE4B1}" type="datetime1">
              <a:rPr lang="en-US" smtClean="0"/>
              <a:pPr>
                <a:defRPr/>
              </a:pPr>
              <a:t>11/18/09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4B6D7FD-EFBE-4A27-BA86-2913839D93C2}" type="slidenum">
              <a:rPr lang="en-US" smtClean="0"/>
              <a:pPr>
                <a:defRPr/>
              </a:pPr>
              <a:t>61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r>
              <a:rPr lang="en-US" b="1" u="sng" dirty="0" smtClean="0">
                <a:solidFill>
                  <a:schemeClr val="tx1"/>
                </a:solidFill>
              </a:rPr>
              <a:t>Geospatial Demand Matching </a:t>
            </a:r>
            <a:endParaRPr lang="en-US" b="1" u="sng" dirty="0">
              <a:solidFill>
                <a:schemeClr val="tx1"/>
              </a:solidFill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5F4898B-3487-452C-BEA4-60D83B3AE4B1}" type="datetime1">
              <a:rPr lang="en-US" smtClean="0"/>
              <a:pPr>
                <a:defRPr/>
              </a:pPr>
              <a:t>11/18/09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4B6D7FD-EFBE-4A27-BA86-2913839D93C2}" type="slidenum">
              <a:rPr lang="en-US" smtClean="0"/>
              <a:pPr>
                <a:defRPr/>
              </a:pPr>
              <a:t>62</a:t>
            </a:fld>
            <a:endParaRPr lang="en-US"/>
          </a:p>
        </p:txBody>
      </p:sp>
      <p:pic>
        <p:nvPicPr>
          <p:cNvPr id="6" name="Picture 7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858963" y="2909888"/>
            <a:ext cx="5410200" cy="3282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8" descr="TN00626_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flipH="1">
            <a:off x="6584950" y="4384675"/>
            <a:ext cx="544513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14" descr="TN00626_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74875" y="4603750"/>
            <a:ext cx="544513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15" descr="TN00626_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375025" y="3956050"/>
            <a:ext cx="544513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4185 -0.00139 L 0.08039 1.11111E-6 L 0.11789 -0.00139 L 0.15018 -0.00139 L 0.15851 -0.01667 L 0.16164 -0.03472 L 0.17726 -0.04167 L 0.19289 -0.0375 L 0.21164 -0.02917 L 0.21997 -0.00833 " pathEditMode="relative" ptsTypes="AAAAAAAAAA">
                                      <p:cBhvr>
                                        <p:cTn id="6" dur="5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7" presetID="0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342 0.00278 L -0.054 -0.00695 L -0.0842 -0.00972 L -0.08941 1.11111E-6 L -0.09254 0.0125 L -0.11025 0.0125 L -0.13525 0.00555 L -0.1342 0.02917 L -0.13525 0.05694 L -0.13941 0.075 L -0.13837 0.09444 L -0.13316 0.10833 L -0.154 0.13055 L -0.16962 0.12778 L -0.17483 0.10833 " pathEditMode="relative" ptsTypes="AAAAAAAAAAAAAAA">
                                      <p:cBhvr>
                                        <p:cTn id="8" dur="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9" presetID="0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22 -0.02916 L -0.0019 -0.0625 L 0.04185 -0.06111 L 0.07101 -0.05972 L 0.10747 -0.05694 L 0.14601 -0.05555 L 0.1783 -0.0625 L 0.16789 -0.09722 L 0.2106 -0.09722 " pathEditMode="relative" ptsTypes="AAAAAAAAA">
                                      <p:cBhvr>
                                        <p:cTn id="10" dur="5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r>
              <a:rPr lang="en-US" sz="2800" b="1" u="sng" dirty="0" smtClean="0">
                <a:solidFill>
                  <a:srgbClr val="000000"/>
                </a:solidFill>
              </a:rPr>
              <a:t>Matching Supply &amp; Demand: Geospatial</a:t>
            </a:r>
          </a:p>
          <a:p>
            <a:r>
              <a:rPr lang="en-US" sz="2800" dirty="0" smtClean="0"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</a:rPr>
              <a:t>Geospatial demand matching</a:t>
            </a:r>
          </a:p>
          <a:p>
            <a:pPr lvl="1"/>
            <a:r>
              <a:rPr lang="en-US" sz="2400" dirty="0" smtClean="0"/>
              <a:t>Most commonly misunderstood SSM concept</a:t>
            </a:r>
          </a:p>
          <a:p>
            <a:pPr lvl="2"/>
            <a:r>
              <a:rPr lang="en-US" sz="2000" dirty="0" smtClean="0"/>
              <a:t>Most posting plans are built using the wrong approaches</a:t>
            </a:r>
          </a:p>
          <a:p>
            <a:pPr lvl="1"/>
            <a:r>
              <a:rPr lang="en-US" sz="2400" dirty="0" smtClean="0"/>
              <a:t>Most commonly underutilized SSM tool</a:t>
            </a:r>
          </a:p>
          <a:p>
            <a:pPr lvl="2"/>
            <a:r>
              <a:rPr lang="en-US" sz="2000" dirty="0" smtClean="0"/>
              <a:t>Significant benefits come to those who learn to use this concept properly and then actually implement it</a:t>
            </a:r>
          </a:p>
          <a:p>
            <a:pPr lvl="1"/>
            <a:r>
              <a:rPr lang="en-US" sz="2400" dirty="0" smtClean="0"/>
              <a:t>Goal is to match resource server locations to human behavior patterns as they change over space and time</a:t>
            </a:r>
          </a:p>
          <a:p>
            <a:pPr lvl="2"/>
            <a:r>
              <a:rPr lang="en-US" sz="2000" dirty="0" smtClean="0"/>
              <a:t>Based on user patterns mined from CAD data</a:t>
            </a:r>
          </a:p>
          <a:p>
            <a:endParaRPr lang="en-US" sz="2800" dirty="0" smtClean="0"/>
          </a:p>
          <a:p>
            <a:endParaRPr lang="en-US" sz="2800" dirty="0" smtClean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5F4898B-3487-452C-BEA4-60D83B3AE4B1}" type="datetime1">
              <a:rPr lang="en-US" smtClean="0"/>
              <a:pPr>
                <a:defRPr/>
              </a:pPr>
              <a:t>11/18/09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4B6D7FD-EFBE-4A27-BA86-2913839D93C2}" type="slidenum">
              <a:rPr lang="en-US" smtClean="0"/>
              <a:pPr>
                <a:defRPr/>
              </a:pPr>
              <a:t>63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r>
              <a:rPr lang="en-US" b="1" u="sng" dirty="0" smtClean="0">
                <a:solidFill>
                  <a:srgbClr val="000000"/>
                </a:solidFill>
              </a:rPr>
              <a:t>Matching Supply &amp; Demand: Geospatial</a:t>
            </a:r>
          </a:p>
          <a:p>
            <a:r>
              <a:rPr lang="en-US" dirty="0" smtClean="0"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</a:rPr>
              <a:t>Geospatial demand matching</a:t>
            </a:r>
          </a:p>
          <a:p>
            <a:pPr lvl="1"/>
            <a:r>
              <a:rPr lang="en-US" dirty="0" smtClean="0"/>
              <a:t>General design concepts</a:t>
            </a:r>
          </a:p>
          <a:p>
            <a:pPr lvl="2"/>
            <a:r>
              <a:rPr lang="en-US" sz="2000" dirty="0" smtClean="0"/>
              <a:t>Plot proper calls on a map</a:t>
            </a:r>
          </a:p>
          <a:p>
            <a:pPr lvl="2"/>
            <a:r>
              <a:rPr lang="en-US" sz="2000" dirty="0" smtClean="0"/>
              <a:t>Determine server points (posts, signal points, etc)</a:t>
            </a:r>
          </a:p>
          <a:p>
            <a:pPr lvl="2"/>
            <a:r>
              <a:rPr lang="en-US" sz="2000" dirty="0" smtClean="0"/>
              <a:t>Determine desired level of service reliability and response time</a:t>
            </a:r>
          </a:p>
          <a:p>
            <a:pPr lvl="2"/>
            <a:r>
              <a:rPr lang="en-US" sz="2000" dirty="0" smtClean="0"/>
              <a:t>Determine Time/Distance Ratio or road network impedance</a:t>
            </a:r>
          </a:p>
          <a:p>
            <a:pPr lvl="2"/>
            <a:r>
              <a:rPr lang="en-US" sz="2000" dirty="0" smtClean="0"/>
              <a:t>Determine travel time / service areas from server points</a:t>
            </a:r>
          </a:p>
          <a:p>
            <a:pPr lvl="2"/>
            <a:r>
              <a:rPr lang="en-US" sz="2000" dirty="0" smtClean="0"/>
              <a:t>Build a posting plan to match resources with demand using the biggest bang for the buck approach (most good for most people with least number of resources)</a:t>
            </a:r>
          </a:p>
          <a:p>
            <a:pPr lvl="2"/>
            <a:endParaRPr lang="en-US" sz="1800" dirty="0" smtClean="0"/>
          </a:p>
          <a:p>
            <a:endParaRPr lang="en-US" dirty="0" smtClean="0"/>
          </a:p>
          <a:p>
            <a:endParaRPr lang="en-US" dirty="0" smtClean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5F4898B-3487-452C-BEA4-60D83B3AE4B1}" type="datetime1">
              <a:rPr lang="en-US" smtClean="0"/>
              <a:pPr>
                <a:defRPr/>
              </a:pPr>
              <a:t>11/18/09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4B6D7FD-EFBE-4A27-BA86-2913839D93C2}" type="slidenum">
              <a:rPr lang="en-US" smtClean="0"/>
              <a:pPr>
                <a:defRPr/>
              </a:pPr>
              <a:t>64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798637"/>
            <a:ext cx="8229600" cy="4221163"/>
          </a:xfrm>
        </p:spPr>
        <p:txBody>
          <a:bodyPr/>
          <a:lstStyle/>
          <a:p>
            <a:pPr algn="ctr">
              <a:buNone/>
            </a:pPr>
            <a:r>
              <a:rPr lang="en-US" b="1" u="sng" dirty="0" smtClean="0">
                <a:solidFill>
                  <a:srgbClr val="000000"/>
                </a:solidFill>
              </a:rPr>
              <a:t>Matching Supply &amp; Demand: Geospatial</a:t>
            </a:r>
          </a:p>
          <a:p>
            <a:r>
              <a:rPr lang="en-US" dirty="0" smtClean="0"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</a:rPr>
              <a:t>Geospatial demand matching</a:t>
            </a:r>
          </a:p>
          <a:p>
            <a:pPr lvl="1"/>
            <a:r>
              <a:rPr lang="en-US" dirty="0" smtClean="0"/>
              <a:t>Lessons learned (what not to do)</a:t>
            </a:r>
            <a:endParaRPr lang="en-US" sz="1800" dirty="0" smtClean="0"/>
          </a:p>
          <a:p>
            <a:pPr lvl="2"/>
            <a:endParaRPr lang="en-US" sz="1600" dirty="0" smtClean="0"/>
          </a:p>
          <a:p>
            <a:pPr lvl="2"/>
            <a:endParaRPr lang="en-US" sz="1800" dirty="0" smtClean="0"/>
          </a:p>
          <a:p>
            <a:endParaRPr lang="en-US" dirty="0" smtClean="0"/>
          </a:p>
          <a:p>
            <a:endParaRPr lang="en-US" dirty="0" smtClean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5F4898B-3487-452C-BEA4-60D83B3AE4B1}" type="datetime1">
              <a:rPr lang="en-US" smtClean="0"/>
              <a:pPr>
                <a:defRPr/>
              </a:pPr>
              <a:t>11/18/09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4B6D7FD-EFBE-4A27-BA86-2913839D93C2}" type="slidenum">
              <a:rPr lang="en-US" smtClean="0"/>
              <a:pPr>
                <a:defRPr/>
              </a:pPr>
              <a:t>65</a:t>
            </a:fld>
            <a:endParaRPr lang="en-US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19400" y="3505200"/>
            <a:ext cx="3810000" cy="32385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798637"/>
            <a:ext cx="8229600" cy="4221163"/>
          </a:xfrm>
        </p:spPr>
        <p:txBody>
          <a:bodyPr/>
          <a:lstStyle/>
          <a:p>
            <a:pPr algn="ctr">
              <a:buNone/>
            </a:pPr>
            <a:r>
              <a:rPr lang="en-US" b="1" u="sng" dirty="0" smtClean="0">
                <a:solidFill>
                  <a:srgbClr val="000000"/>
                </a:solidFill>
              </a:rPr>
              <a:t>Matching Supply &amp; Demand: Geospatial</a:t>
            </a:r>
          </a:p>
          <a:p>
            <a:r>
              <a:rPr lang="en-US" dirty="0" smtClean="0"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</a:rPr>
              <a:t>Geospatial demand matching</a:t>
            </a:r>
          </a:p>
          <a:p>
            <a:pPr lvl="1"/>
            <a:r>
              <a:rPr lang="en-US" dirty="0" smtClean="0"/>
              <a:t>Lessons learned (what not to do)</a:t>
            </a:r>
          </a:p>
          <a:p>
            <a:pPr lvl="2"/>
            <a:r>
              <a:rPr lang="en-US" sz="2000" dirty="0" smtClean="0"/>
              <a:t>Having only one System Status Plan / server plan</a:t>
            </a:r>
          </a:p>
          <a:p>
            <a:pPr lvl="2"/>
            <a:r>
              <a:rPr lang="en-US" sz="2000" dirty="0" smtClean="0"/>
              <a:t>Building your plan based on geographic coverage not demand</a:t>
            </a:r>
          </a:p>
          <a:p>
            <a:pPr lvl="2"/>
            <a:r>
              <a:rPr lang="en-US" sz="2000" dirty="0" smtClean="0"/>
              <a:t>Posting geopolitically wastes precious resources</a:t>
            </a:r>
          </a:p>
          <a:p>
            <a:pPr lvl="2"/>
            <a:r>
              <a:rPr lang="en-US" sz="2000" dirty="0" smtClean="0"/>
              <a:t>Using all calls in your demand map versus using only the strictest response time standard to model from</a:t>
            </a:r>
          </a:p>
          <a:p>
            <a:pPr lvl="2"/>
            <a:r>
              <a:rPr lang="en-US" sz="2000" dirty="0" smtClean="0"/>
              <a:t>Assuming your TDR is static (it changes by hour and day)</a:t>
            </a:r>
          </a:p>
          <a:p>
            <a:pPr lvl="2"/>
            <a:r>
              <a:rPr lang="en-US" sz="2000" dirty="0" smtClean="0"/>
              <a:t>Never changing your System Status Plan</a:t>
            </a:r>
          </a:p>
          <a:p>
            <a:pPr lvl="2"/>
            <a:r>
              <a:rPr lang="en-US" sz="2000" dirty="0" smtClean="0"/>
              <a:t>Not using posting priorities / location prioritization</a:t>
            </a:r>
          </a:p>
          <a:p>
            <a:pPr lvl="2"/>
            <a:endParaRPr lang="en-US" sz="1800" dirty="0" smtClean="0"/>
          </a:p>
          <a:p>
            <a:pPr lvl="2"/>
            <a:endParaRPr lang="en-US" sz="1600" dirty="0" smtClean="0"/>
          </a:p>
          <a:p>
            <a:pPr lvl="2"/>
            <a:endParaRPr lang="en-US" sz="1800" dirty="0" smtClean="0"/>
          </a:p>
          <a:p>
            <a:endParaRPr lang="en-US" dirty="0" smtClean="0"/>
          </a:p>
          <a:p>
            <a:endParaRPr lang="en-US" dirty="0" smtClean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5F4898B-3487-452C-BEA4-60D83B3AE4B1}" type="datetime1">
              <a:rPr lang="en-US" smtClean="0"/>
              <a:pPr>
                <a:defRPr/>
              </a:pPr>
              <a:t>11/18/09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4B6D7FD-EFBE-4A27-BA86-2913839D93C2}" type="slidenum">
              <a:rPr lang="en-US" smtClean="0"/>
              <a:pPr>
                <a:defRPr/>
              </a:pPr>
              <a:t>66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r>
              <a:rPr lang="en-US" b="1" u="sng" dirty="0" smtClean="0">
                <a:solidFill>
                  <a:srgbClr val="000000"/>
                </a:solidFill>
              </a:rPr>
              <a:t>Matching Supply &amp; Demand: Geospatial</a:t>
            </a:r>
          </a:p>
          <a:p>
            <a:r>
              <a:rPr lang="en-US" dirty="0" smtClean="0"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</a:rPr>
              <a:t>Geospatial demand matching</a:t>
            </a:r>
          </a:p>
          <a:p>
            <a:pPr lvl="1"/>
            <a:r>
              <a:rPr lang="en-US" dirty="0" smtClean="0"/>
              <a:t>OTS tools for building excellent server plans</a:t>
            </a:r>
          </a:p>
          <a:p>
            <a:pPr lvl="2"/>
            <a:r>
              <a:rPr lang="en-US" dirty="0" smtClean="0"/>
              <a:t>Excel spreadsheets</a:t>
            </a:r>
          </a:p>
          <a:p>
            <a:pPr lvl="2"/>
            <a:r>
              <a:rPr lang="en-US" dirty="0" smtClean="0"/>
              <a:t>GIS Tools (ESRI / MS MapPoint)</a:t>
            </a:r>
          </a:p>
          <a:p>
            <a:pPr lvl="2"/>
            <a:r>
              <a:rPr lang="en-US" dirty="0" smtClean="0"/>
              <a:t>MARVLIS</a:t>
            </a:r>
          </a:p>
          <a:p>
            <a:pPr lvl="2"/>
            <a:r>
              <a:rPr lang="en-US" dirty="0" smtClean="0"/>
              <a:t>SIREN</a:t>
            </a:r>
          </a:p>
          <a:p>
            <a:pPr lvl="2"/>
            <a:r>
              <a:rPr lang="en-US" dirty="0" smtClean="0"/>
              <a:t>Deccan</a:t>
            </a:r>
          </a:p>
          <a:p>
            <a:pPr lvl="2"/>
            <a:r>
              <a:rPr lang="en-US" dirty="0" smtClean="0"/>
              <a:t>Active</a:t>
            </a:r>
            <a:endParaRPr lang="en-US" sz="1800" dirty="0" smtClean="0"/>
          </a:p>
          <a:p>
            <a:endParaRPr lang="en-US" dirty="0" smtClean="0"/>
          </a:p>
          <a:p>
            <a:endParaRPr lang="en-US" dirty="0" smtClean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5F4898B-3487-452C-BEA4-60D83B3AE4B1}" type="datetime1">
              <a:rPr lang="en-US" smtClean="0"/>
              <a:pPr>
                <a:defRPr/>
              </a:pPr>
              <a:t>11/18/09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4B6D7FD-EFBE-4A27-BA86-2913839D93C2}" type="slidenum">
              <a:rPr lang="en-US" smtClean="0"/>
              <a:pPr>
                <a:defRPr/>
              </a:pPr>
              <a:t>67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r>
              <a:rPr lang="en-US" b="1" u="sng" dirty="0" smtClean="0">
                <a:solidFill>
                  <a:srgbClr val="000000"/>
                </a:solidFill>
              </a:rPr>
              <a:t>Matching Supply &amp; Demand: Geospatial</a:t>
            </a:r>
          </a:p>
          <a:p>
            <a:r>
              <a:rPr lang="en-US" dirty="0" smtClean="0"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</a:rPr>
              <a:t>Geospatial demand matching</a:t>
            </a:r>
          </a:p>
          <a:p>
            <a:pPr lvl="1"/>
            <a:r>
              <a:rPr lang="en-US" dirty="0" smtClean="0"/>
              <a:t>Traditional management of server plans</a:t>
            </a:r>
          </a:p>
          <a:p>
            <a:pPr lvl="2"/>
            <a:r>
              <a:rPr lang="en-US" dirty="0" smtClean="0"/>
              <a:t>Standard old style posting pyramid approach</a:t>
            </a:r>
          </a:p>
          <a:p>
            <a:pPr lvl="2"/>
            <a:r>
              <a:rPr lang="en-US" dirty="0" smtClean="0"/>
              <a:t>Entered into CAD for real-time management</a:t>
            </a:r>
          </a:p>
          <a:p>
            <a:pPr lvl="2"/>
            <a:r>
              <a:rPr lang="en-US" dirty="0" smtClean="0"/>
              <a:t>Old concept “Follow the Damn Plan”</a:t>
            </a:r>
          </a:p>
          <a:p>
            <a:pPr lvl="2"/>
            <a:r>
              <a:rPr lang="en-US" dirty="0" smtClean="0"/>
              <a:t>Post moves made to stay in plan don’t always make sense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5F4898B-3487-452C-BEA4-60D83B3AE4B1}" type="datetime1">
              <a:rPr lang="en-US" smtClean="0"/>
              <a:pPr>
                <a:defRPr/>
              </a:pPr>
              <a:t>11/18/09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4B6D7FD-EFBE-4A27-BA86-2913839D93C2}" type="slidenum">
              <a:rPr lang="en-US" smtClean="0"/>
              <a:pPr>
                <a:defRPr/>
              </a:pPr>
              <a:t>68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r>
              <a:rPr lang="en-US" sz="2800" b="1" u="sng" dirty="0" smtClean="0">
                <a:solidFill>
                  <a:srgbClr val="000000"/>
                </a:solidFill>
              </a:rPr>
              <a:t>Matching Supply &amp; Demand: Geospatial</a:t>
            </a:r>
          </a:p>
          <a:p>
            <a:r>
              <a:rPr lang="en-US" sz="2800" dirty="0" smtClean="0"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</a:rPr>
              <a:t>Geospatial demand matching</a:t>
            </a:r>
          </a:p>
          <a:p>
            <a:pPr lvl="1"/>
            <a:r>
              <a:rPr lang="en-US" sz="2400" dirty="0" smtClean="0"/>
              <a:t>New approach to geospatial deployment</a:t>
            </a:r>
          </a:p>
          <a:p>
            <a:pPr lvl="2"/>
            <a:r>
              <a:rPr lang="en-US" sz="2000" dirty="0" smtClean="0"/>
              <a:t>Computer / data driven decision support for real-time deployment</a:t>
            </a:r>
          </a:p>
          <a:p>
            <a:pPr lvl="2"/>
            <a:r>
              <a:rPr lang="en-US" sz="2000" dirty="0" smtClean="0"/>
              <a:t>No more SSP - posting based on system needs</a:t>
            </a:r>
          </a:p>
          <a:p>
            <a:pPr lvl="2"/>
            <a:r>
              <a:rPr lang="en-US" sz="2000" dirty="0" smtClean="0"/>
              <a:t>Much more dynamic allowing for new variable applications</a:t>
            </a:r>
          </a:p>
          <a:p>
            <a:pPr lvl="2"/>
            <a:r>
              <a:rPr lang="en-US" sz="2000" dirty="0" smtClean="0"/>
              <a:t>Workload management enabled</a:t>
            </a:r>
          </a:p>
          <a:p>
            <a:pPr lvl="2"/>
            <a:r>
              <a:rPr lang="en-US" sz="2000" dirty="0" smtClean="0"/>
              <a:t>Post moves decreased significantly</a:t>
            </a:r>
          </a:p>
          <a:p>
            <a:pPr lvl="2"/>
            <a:r>
              <a:rPr lang="en-US" sz="2000" dirty="0" smtClean="0"/>
              <a:t>Better response times</a:t>
            </a:r>
          </a:p>
          <a:p>
            <a:pPr lvl="2"/>
            <a:r>
              <a:rPr lang="en-US" sz="2000" dirty="0" smtClean="0"/>
              <a:t>Improved employee morale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5F4898B-3487-452C-BEA4-60D83B3AE4B1}" type="datetime1">
              <a:rPr lang="en-US" smtClean="0"/>
              <a:pPr>
                <a:defRPr/>
              </a:pPr>
              <a:t>11/18/09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4B6D7FD-EFBE-4A27-BA86-2913839D93C2}" type="slidenum">
              <a:rPr lang="en-US" smtClean="0"/>
              <a:pPr>
                <a:defRPr/>
              </a:pPr>
              <a:t>69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828800"/>
            <a:ext cx="8229600" cy="3886200"/>
          </a:xfrm>
        </p:spPr>
        <p:txBody>
          <a:bodyPr/>
          <a:lstStyle/>
          <a:p>
            <a:pPr algn="ctr">
              <a:buNone/>
            </a:pPr>
            <a:r>
              <a:rPr lang="en-US" b="1" u="sng" dirty="0" smtClean="0">
                <a:solidFill>
                  <a:schemeClr val="tx1"/>
                </a:solidFill>
              </a:rPr>
              <a:t>History of System Status Management</a:t>
            </a:r>
          </a:p>
          <a:p>
            <a:r>
              <a:rPr lang="en-US" dirty="0" smtClean="0"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</a:rPr>
              <a:t>Why was SSM / HPEMS created?</a:t>
            </a:r>
          </a:p>
          <a:p>
            <a:pPr lvl="1"/>
            <a:r>
              <a:rPr lang="en-US" dirty="0" smtClean="0">
                <a:solidFill>
                  <a:srgbClr val="BE1A00"/>
                </a:solidFill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</a:rPr>
              <a:t>Poor patient care outcomes</a:t>
            </a:r>
          </a:p>
          <a:p>
            <a:pPr lvl="1"/>
            <a:r>
              <a:rPr lang="en-US" dirty="0" smtClean="0">
                <a:solidFill>
                  <a:srgbClr val="BE1A00"/>
                </a:solidFill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</a:rPr>
              <a:t>Questionable reimbursement</a:t>
            </a:r>
          </a:p>
          <a:p>
            <a:pPr lvl="1"/>
            <a:r>
              <a:rPr lang="en-US" dirty="0" smtClean="0">
                <a:solidFill>
                  <a:srgbClr val="BE1A00"/>
                </a:solidFill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</a:rPr>
              <a:t>Open market competition problems</a:t>
            </a:r>
          </a:p>
          <a:p>
            <a:pPr lvl="2"/>
            <a:r>
              <a:rPr lang="en-US" dirty="0" smtClean="0">
                <a:solidFill>
                  <a:srgbClr val="BE1A00"/>
                </a:solidFill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</a:rPr>
              <a:t>Causing unique EMS economic conditions</a:t>
            </a:r>
          </a:p>
          <a:p>
            <a:pPr lvl="1"/>
            <a:r>
              <a:rPr lang="en-US" dirty="0" smtClean="0">
                <a:solidFill>
                  <a:srgbClr val="BE1A00"/>
                </a:solidFill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</a:rPr>
              <a:t>Mechanism for market exclusivity</a:t>
            </a:r>
          </a:p>
          <a:p>
            <a:pPr lvl="1"/>
            <a:r>
              <a:rPr lang="en-US" dirty="0" smtClean="0">
                <a:solidFill>
                  <a:srgbClr val="BE1A00"/>
                </a:solidFill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</a:rPr>
              <a:t>Product of early Lean / Six Sigma like thinking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5F4898B-3487-452C-BEA4-60D83B3AE4B1}" type="datetime1">
              <a:rPr lang="en-US" smtClean="0"/>
              <a:pPr>
                <a:defRPr/>
              </a:pPr>
              <a:t>11/18/09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4B6D7FD-EFBE-4A27-BA86-2913839D93C2}" type="slidenum">
              <a:rPr lang="en-US" smtClean="0"/>
              <a:pPr>
                <a:defRPr/>
              </a:pPr>
              <a:t>7</a:t>
            </a:fld>
            <a:endParaRPr lang="en-US" dirty="0"/>
          </a:p>
        </p:txBody>
      </p:sp>
      <p:pic>
        <p:nvPicPr>
          <p:cNvPr id="6" name="Picture 5" descr="j0441428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81800" y="2971800"/>
            <a:ext cx="2020887" cy="202088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828800"/>
            <a:ext cx="8229600" cy="4221163"/>
          </a:xfrm>
        </p:spPr>
        <p:txBody>
          <a:bodyPr/>
          <a:lstStyle/>
          <a:p>
            <a:pPr algn="ctr">
              <a:buNone/>
            </a:pPr>
            <a:r>
              <a:rPr lang="en-US" b="1" i="1" dirty="0" smtClean="0">
                <a:solidFill>
                  <a:srgbClr val="000000"/>
                </a:solidFill>
              </a:rPr>
              <a:t>We wrap up on a humorous note…</a:t>
            </a:r>
            <a:endParaRPr lang="en-US" b="1" i="1" dirty="0">
              <a:solidFill>
                <a:srgbClr val="000000"/>
              </a:solidFill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5F4898B-3487-452C-BEA4-60D83B3AE4B1}" type="datetime1">
              <a:rPr lang="en-US" smtClean="0"/>
              <a:pPr>
                <a:defRPr/>
              </a:pPr>
              <a:t>11/18/09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4B6D7FD-EFBE-4A27-BA86-2913839D93C2}" type="slidenum">
              <a:rPr lang="en-US" smtClean="0"/>
              <a:pPr>
                <a:defRPr/>
              </a:pPr>
              <a:t>70</a:t>
            </a:fld>
            <a:endParaRPr lang="en-US"/>
          </a:p>
        </p:txBody>
      </p:sp>
      <p:pic>
        <p:nvPicPr>
          <p:cNvPr id="73730" name="Picture 2"/>
          <p:cNvPicPr>
            <a:picLocks noChangeAspect="1" noChangeArrowheads="1"/>
          </p:cNvPicPr>
          <p:nvPr/>
        </p:nvPicPr>
        <p:blipFill>
          <a:blip r:embed="rId2"/>
          <a:srcRect t="17910" r="3600" b="12537"/>
          <a:stretch>
            <a:fillRect/>
          </a:stretch>
        </p:blipFill>
        <p:spPr bwMode="auto">
          <a:xfrm>
            <a:off x="1295400" y="2590800"/>
            <a:ext cx="6619411" cy="320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r>
              <a:rPr lang="en-US" sz="2400" b="1" u="sng" dirty="0" smtClean="0">
                <a:solidFill>
                  <a:srgbClr val="000000"/>
                </a:solidFill>
              </a:rPr>
              <a:t>Some Conclusions </a:t>
            </a:r>
            <a:r>
              <a:rPr lang="en-US" sz="2400" b="1" u="sng" dirty="0" smtClean="0">
                <a:solidFill>
                  <a:srgbClr val="000000"/>
                </a:solidFill>
              </a:rPr>
              <a:t>&amp;</a:t>
            </a:r>
            <a:r>
              <a:rPr lang="en-US" sz="2400" b="1" u="sng" dirty="0" smtClean="0">
                <a:solidFill>
                  <a:srgbClr val="000000"/>
                </a:solidFill>
              </a:rPr>
              <a:t> </a:t>
            </a:r>
            <a:r>
              <a:rPr lang="en-US" sz="2400" b="1" u="sng" dirty="0" smtClean="0">
                <a:solidFill>
                  <a:srgbClr val="000000"/>
                </a:solidFill>
              </a:rPr>
              <a:t>Walk-away Points</a:t>
            </a:r>
          </a:p>
          <a:p>
            <a:r>
              <a:rPr lang="en-US" sz="2400" b="1" u="sng" dirty="0" smtClean="0"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</a:rPr>
              <a:t>Response times matter</a:t>
            </a:r>
          </a:p>
          <a:p>
            <a:r>
              <a:rPr lang="en-US" sz="2400" dirty="0" smtClean="0"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</a:rPr>
              <a:t>Differentiate yourself in the market with quality and don’t give away the farm</a:t>
            </a:r>
          </a:p>
          <a:p>
            <a:r>
              <a:rPr lang="en-US" sz="2400" dirty="0" smtClean="0"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</a:rPr>
              <a:t>Learn from other EMS sub-species (best practices)</a:t>
            </a:r>
          </a:p>
          <a:p>
            <a:r>
              <a:rPr lang="en-US" sz="2400" dirty="0" smtClean="0"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</a:rPr>
              <a:t>Demand analysis = prediction of service reliability NOT call volume</a:t>
            </a:r>
          </a:p>
          <a:p>
            <a:r>
              <a:rPr lang="en-US" sz="2400" dirty="0" smtClean="0"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</a:rPr>
              <a:t>Use temporal and geospatial demand often to adjust supply to </a:t>
            </a:r>
            <a:r>
              <a:rPr lang="en-US" sz="2400" dirty="0" smtClean="0"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</a:rPr>
              <a:t>demand</a:t>
            </a:r>
          </a:p>
          <a:p>
            <a:r>
              <a:rPr lang="en-US" sz="2400" dirty="0" smtClean="0"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</a:rPr>
              <a:t>Movement towards live SSM with decision support</a:t>
            </a:r>
            <a:endParaRPr lang="en-US" sz="2400" dirty="0" smtClean="0">
              <a:effectLst>
                <a:outerShdw blurRad="50800" dist="38100" dir="2700000">
                  <a:srgbClr val="000000">
                    <a:alpha val="43000"/>
                  </a:srgbClr>
                </a:outerShdw>
              </a:effectLst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5F4898B-3487-452C-BEA4-60D83B3AE4B1}" type="datetime1">
              <a:rPr lang="en-US" smtClean="0"/>
              <a:pPr>
                <a:defRPr/>
              </a:pPr>
              <a:t>11/18/09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4B6D7FD-EFBE-4A27-BA86-2913839D93C2}" type="slidenum">
              <a:rPr lang="en-US" smtClean="0"/>
              <a:pPr>
                <a:defRPr/>
              </a:pPr>
              <a:t>71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r>
              <a:rPr lang="en-US" sz="3600" b="1" u="sng" dirty="0" smtClean="0">
                <a:solidFill>
                  <a:srgbClr val="000000"/>
                </a:solidFill>
              </a:rPr>
              <a:t>Question &amp; Answer Session</a:t>
            </a:r>
          </a:p>
          <a:p>
            <a:pPr algn="ctr">
              <a:buNone/>
            </a:pPr>
            <a:endParaRPr lang="en-US" sz="1800" dirty="0" smtClean="0"/>
          </a:p>
          <a:p>
            <a:pPr algn="ctr">
              <a:buNone/>
            </a:pPr>
            <a:r>
              <a:rPr lang="en-US" sz="2800" b="1" dirty="0" smtClean="0">
                <a:solidFill>
                  <a:srgbClr val="000000"/>
                </a:solidFill>
              </a:rPr>
              <a:t>Speaker Contact Information:</a:t>
            </a:r>
          </a:p>
          <a:p>
            <a:pPr algn="ctr">
              <a:buNone/>
            </a:pPr>
            <a:r>
              <a:rPr lang="en-US" sz="2800" dirty="0" smtClean="0">
                <a:solidFill>
                  <a:srgbClr val="000000"/>
                </a:solidFill>
              </a:rPr>
              <a:t>REMSA: </a:t>
            </a:r>
            <a:r>
              <a:rPr lang="en-US" sz="2800" dirty="0" err="1" smtClean="0">
                <a:solidFill>
                  <a:srgbClr val="000000"/>
                </a:solidFill>
              </a:rPr>
              <a:t>jwashko@remsa-cf.com</a:t>
            </a:r>
            <a:r>
              <a:rPr lang="en-US" sz="2800" dirty="0" smtClean="0">
                <a:solidFill>
                  <a:srgbClr val="000000"/>
                </a:solidFill>
              </a:rPr>
              <a:t> / 775-858-5700</a:t>
            </a:r>
          </a:p>
          <a:p>
            <a:pPr algn="ctr">
              <a:buNone/>
            </a:pPr>
            <a:r>
              <a:rPr lang="en-US" sz="2800" dirty="0" smtClean="0">
                <a:solidFill>
                  <a:srgbClr val="000000"/>
                </a:solidFill>
              </a:rPr>
              <a:t>W&amp;A: jw@washkoassoc.com / 775-453-4SSM</a:t>
            </a:r>
          </a:p>
          <a:p>
            <a:pPr algn="ctr">
              <a:buNone/>
            </a:pPr>
            <a:endParaRPr lang="en-US" sz="1800" b="1" dirty="0" smtClean="0">
              <a:solidFill>
                <a:srgbClr val="000000"/>
              </a:solidFill>
            </a:endParaRPr>
          </a:p>
          <a:p>
            <a:pPr algn="ctr">
              <a:buNone/>
            </a:pPr>
            <a:r>
              <a:rPr lang="en-US" sz="2800" b="1" dirty="0" smtClean="0">
                <a:solidFill>
                  <a:srgbClr val="000000"/>
                </a:solidFill>
              </a:rPr>
              <a:t>Download this Presentation at:</a:t>
            </a:r>
          </a:p>
          <a:p>
            <a:pPr algn="ctr">
              <a:buNone/>
            </a:pPr>
            <a:r>
              <a:rPr lang="en-US" sz="2800" dirty="0" err="1" smtClean="0">
                <a:solidFill>
                  <a:srgbClr val="000000"/>
                </a:solidFill>
              </a:rPr>
              <a:t>www.washkoassoc.com</a:t>
            </a:r>
            <a:endParaRPr lang="en-US" sz="2800" dirty="0">
              <a:solidFill>
                <a:srgbClr val="000000"/>
              </a:solidFill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5F4898B-3487-452C-BEA4-60D83B3AE4B1}" type="datetime1">
              <a:rPr lang="en-US" smtClean="0"/>
              <a:pPr>
                <a:defRPr/>
              </a:pPr>
              <a:t>11/18/09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4B6D7FD-EFBE-4A27-BA86-2913839D93C2}" type="slidenum">
              <a:rPr lang="en-US" smtClean="0"/>
              <a:pPr>
                <a:defRPr/>
              </a:pPr>
              <a:t>72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j0216660.wmf"/>
          <p:cNvPicPr>
            <a:picLocks noChangeAspect="1"/>
          </p:cNvPicPr>
          <p:nvPr/>
        </p:nvPicPr>
        <p:blipFill>
          <a:blip r:embed="rId2">
            <a:lum bright="70000" contrast="-70000"/>
          </a:blip>
          <a:stretch>
            <a:fillRect/>
          </a:stretch>
        </p:blipFill>
        <p:spPr>
          <a:xfrm>
            <a:off x="6324600" y="2514600"/>
            <a:ext cx="2819400" cy="3767983"/>
          </a:xfrm>
          <a:prstGeom prst="rect">
            <a:avLst/>
          </a:prstGeom>
        </p:spPr>
      </p:pic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981200"/>
            <a:ext cx="8229600" cy="3886200"/>
          </a:xfrm>
        </p:spPr>
        <p:txBody>
          <a:bodyPr/>
          <a:lstStyle/>
          <a:p>
            <a:pPr algn="ctr">
              <a:buNone/>
            </a:pPr>
            <a:r>
              <a:rPr lang="en-US" sz="2800" b="1" u="sng" dirty="0" smtClean="0">
                <a:solidFill>
                  <a:schemeClr val="tx1"/>
                </a:solidFill>
              </a:rPr>
              <a:t>History of System Status Management</a:t>
            </a:r>
          </a:p>
          <a:p>
            <a:r>
              <a:rPr lang="en-US" sz="2800" dirty="0" smtClean="0">
                <a:solidFill>
                  <a:srgbClr val="BE1A00"/>
                </a:solidFill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</a:rPr>
              <a:t>Poor patient care outcomes…</a:t>
            </a:r>
          </a:p>
          <a:p>
            <a:pPr lvl="1"/>
            <a:r>
              <a:rPr lang="en-US" sz="2400" dirty="0" smtClean="0">
                <a:solidFill>
                  <a:srgbClr val="BE1A00"/>
                </a:solidFill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</a:rPr>
              <a:t>Advent of ALS in 1960’s not seeing expected clinical results from financial investments</a:t>
            </a:r>
          </a:p>
          <a:p>
            <a:pPr lvl="1"/>
            <a:r>
              <a:rPr lang="en-US" sz="2400" b="1" u="sng" dirty="0" smtClean="0">
                <a:solidFill>
                  <a:srgbClr val="BE1A00"/>
                </a:solidFill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</a:rPr>
              <a:t>Importance of response times to patient care recognized</a:t>
            </a:r>
          </a:p>
          <a:p>
            <a:pPr lvl="1"/>
            <a:r>
              <a:rPr lang="en-US" sz="2400" dirty="0" smtClean="0">
                <a:solidFill>
                  <a:srgbClr val="BE1A00"/>
                </a:solidFill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</a:rPr>
              <a:t>Inconsistencies in service due to competitive nature</a:t>
            </a:r>
          </a:p>
          <a:p>
            <a:pPr lvl="1"/>
            <a:r>
              <a:rPr lang="en-US" sz="2400" dirty="0" smtClean="0">
                <a:solidFill>
                  <a:srgbClr val="BE1A00"/>
                </a:solidFill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</a:rPr>
              <a:t>EMS 9-1-1 service fragmentation </a:t>
            </a:r>
            <a:r>
              <a:rPr lang="en-US" sz="2400" b="1" u="sng" dirty="0" smtClean="0">
                <a:solidFill>
                  <a:srgbClr val="BE1A00"/>
                </a:solidFill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</a:rPr>
              <a:t>KILLS</a:t>
            </a:r>
            <a:r>
              <a:rPr lang="en-US" sz="2400" dirty="0" smtClean="0">
                <a:solidFill>
                  <a:srgbClr val="BE1A00"/>
                </a:solidFill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</a:rPr>
              <a:t> people</a:t>
            </a:r>
          </a:p>
          <a:p>
            <a:pPr lvl="1"/>
            <a:r>
              <a:rPr lang="en-US" sz="2400" dirty="0" smtClean="0">
                <a:solidFill>
                  <a:srgbClr val="BE1A00"/>
                </a:solidFill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</a:rPr>
              <a:t>Poor EMS 9-1-1 system deign </a:t>
            </a:r>
            <a:r>
              <a:rPr lang="en-US" sz="2400" b="1" u="sng" dirty="0" smtClean="0">
                <a:solidFill>
                  <a:srgbClr val="BE1A00"/>
                </a:solidFill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</a:rPr>
              <a:t>KILLS</a:t>
            </a:r>
            <a:r>
              <a:rPr lang="en-US" sz="2400" dirty="0" smtClean="0">
                <a:solidFill>
                  <a:srgbClr val="BE1A00"/>
                </a:solidFill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</a:rPr>
              <a:t> people </a:t>
            </a:r>
          </a:p>
          <a:p>
            <a:pPr lvl="1"/>
            <a:r>
              <a:rPr lang="en-US" sz="2400" dirty="0" smtClean="0">
                <a:solidFill>
                  <a:srgbClr val="BE1A00"/>
                </a:solidFill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</a:rPr>
              <a:t>Mismatched service delivery models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5F4898B-3487-452C-BEA4-60D83B3AE4B1}" type="datetime1">
              <a:rPr lang="en-US" smtClean="0"/>
              <a:pPr>
                <a:defRPr/>
              </a:pPr>
              <a:t>11/18/09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4B6D7FD-EFBE-4A27-BA86-2913839D93C2}" type="slidenum">
              <a:rPr lang="en-US" smtClean="0"/>
              <a:pPr>
                <a:defRPr/>
              </a:pPr>
              <a:t>8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j0442381.jpg"/>
          <p:cNvPicPr>
            <a:picLocks noChangeAspect="1"/>
          </p:cNvPicPr>
          <p:nvPr/>
        </p:nvPicPr>
        <p:blipFill>
          <a:blip r:embed="rId2">
            <a:lum bright="70000" contrast="-70000"/>
          </a:blip>
          <a:stretch>
            <a:fillRect/>
          </a:stretch>
        </p:blipFill>
        <p:spPr>
          <a:xfrm>
            <a:off x="838200" y="1828799"/>
            <a:ext cx="7391400" cy="4912201"/>
          </a:xfrm>
          <a:prstGeom prst="rect">
            <a:avLst/>
          </a:prstGeom>
        </p:spPr>
      </p:pic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2057400"/>
            <a:ext cx="8229600" cy="3886200"/>
          </a:xfrm>
        </p:spPr>
        <p:txBody>
          <a:bodyPr/>
          <a:lstStyle/>
          <a:p>
            <a:pPr algn="ctr">
              <a:buNone/>
            </a:pPr>
            <a:r>
              <a:rPr lang="en-US" b="1" u="sng" dirty="0" smtClean="0">
                <a:solidFill>
                  <a:schemeClr val="tx1"/>
                </a:solidFill>
              </a:rPr>
              <a:t>History of System Status Management</a:t>
            </a:r>
          </a:p>
          <a:p>
            <a:r>
              <a:rPr lang="en-US" dirty="0" smtClean="0">
                <a:solidFill>
                  <a:srgbClr val="BE1A00"/>
                </a:solidFill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</a:rPr>
              <a:t>Questionable Reimbursement</a:t>
            </a:r>
          </a:p>
          <a:p>
            <a:pPr lvl="1"/>
            <a:r>
              <a:rPr lang="en-US" dirty="0" smtClean="0">
                <a:solidFill>
                  <a:srgbClr val="BE1A00"/>
                </a:solidFill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</a:rPr>
              <a:t>Underfunded by Federal, State and Private funding mechanisms – that depends…</a:t>
            </a:r>
          </a:p>
          <a:p>
            <a:pPr lvl="1"/>
            <a:r>
              <a:rPr lang="en-US" dirty="0" smtClean="0">
                <a:solidFill>
                  <a:srgbClr val="BE1A00"/>
                </a:solidFill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</a:rPr>
              <a:t>Funding problem or system design problem</a:t>
            </a:r>
          </a:p>
          <a:p>
            <a:pPr lvl="2"/>
            <a:r>
              <a:rPr lang="en-US" dirty="0" smtClean="0">
                <a:solidFill>
                  <a:srgbClr val="BE1A00"/>
                </a:solidFill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</a:rPr>
              <a:t>Its both!</a:t>
            </a:r>
          </a:p>
          <a:p>
            <a:pPr lvl="1"/>
            <a:r>
              <a:rPr lang="en-US" b="1" u="sng" dirty="0" smtClean="0">
                <a:solidFill>
                  <a:srgbClr val="BE1A00"/>
                </a:solidFill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</a:rPr>
              <a:t>STRONGLY</a:t>
            </a:r>
            <a:r>
              <a:rPr lang="en-US" b="1" dirty="0" smtClean="0">
                <a:solidFill>
                  <a:srgbClr val="BE1A00"/>
                </a:solidFill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</a:rPr>
              <a:t> </a:t>
            </a:r>
            <a:r>
              <a:rPr lang="en-US" dirty="0" smtClean="0">
                <a:solidFill>
                  <a:srgbClr val="BE1A00"/>
                </a:solidFill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</a:rPr>
              <a:t>influenced by unique EMS economic conditions</a:t>
            </a:r>
          </a:p>
          <a:p>
            <a:pPr lvl="1"/>
            <a:endParaRPr lang="en-US" dirty="0" smtClean="0">
              <a:solidFill>
                <a:srgbClr val="BE1A00"/>
              </a:solidFill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5F4898B-3487-452C-BEA4-60D83B3AE4B1}" type="datetime1">
              <a:rPr lang="en-US" smtClean="0"/>
              <a:pPr>
                <a:defRPr/>
              </a:pPr>
              <a:t>11/18/09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4B6D7FD-EFBE-4A27-BA86-2913839D93C2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Unknown Document Type" ma:contentTypeID="0x010104" ma:contentTypeVersion="0" ma:contentTypeDescription="" ma:contentTypeScope="" ma:versionID="279c20c3caf3300dae6b438536eb8c56">
  <xsd:schema xmlns:xsd="http://www.w3.org/2001/XMLSchema" xmlns:p="http://schemas.microsoft.com/office/2006/metadata/properties" targetNamespace="http://schemas.microsoft.com/office/2006/metadata/properties" ma:root="true" ma:fieldsID="0d2e1ca116041f9e11471c52c4c9d602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office/internal/2005/internalDocumentation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 ma:readOnly="true"/>
        <xsd:element ref="dc:title" maxOccurs="1" ma:index="3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lastPrinted" minOccurs="0" maxOccurs="1" type="xsd:dateTime"/>
        <xsd:element name="contentStatus" minOccurs="0" maxOccurs="1" type="xsd:string"/>
      </xsd:all>
    </xsd:complexType>
  </xsd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>
  <documentManagement/>
</p:properties>
</file>

<file path=customXml/itemProps1.xml><?xml version="1.0" encoding="utf-8"?>
<ds:datastoreItem xmlns:ds="http://schemas.openxmlformats.org/officeDocument/2006/customXml" ds:itemID="{581FC9E1-ECB9-4174-B07D-F631C45B729C}"/>
</file>

<file path=customXml/itemProps2.xml><?xml version="1.0" encoding="utf-8"?>
<ds:datastoreItem xmlns:ds="http://schemas.openxmlformats.org/officeDocument/2006/customXml" ds:itemID="{79A5EACC-7D80-467A-9DCF-1D16D7D96DF7}"/>
</file>

<file path=customXml/itemProps3.xml><?xml version="1.0" encoding="utf-8"?>
<ds:datastoreItem xmlns:ds="http://schemas.openxmlformats.org/officeDocument/2006/customXml" ds:itemID="{C4996FA6-47A6-40BB-BAC7-7B3EC23D3C36}"/>
</file>

<file path=docProps/app.xml><?xml version="1.0" encoding="utf-8"?>
<Properties xmlns="http://schemas.openxmlformats.org/officeDocument/2006/extended-properties" xmlns:vt="http://schemas.openxmlformats.org/officeDocument/2006/docPropsVTypes">
  <TotalTime>1529</TotalTime>
  <Words>3625</Words>
  <Application>Microsoft Macintosh PowerPoint</Application>
  <PresentationFormat>On-screen Show (4:3)</PresentationFormat>
  <Paragraphs>649</Paragraphs>
  <Slides>72</Slides>
  <Notes>0</Notes>
  <HiddenSlides>0</HiddenSlides>
  <MMClips>0</MMClips>
  <ScaleCrop>false</ScaleCrop>
  <HeadingPairs>
    <vt:vector size="6" baseType="variant">
      <vt:variant>
        <vt:lpstr>Design Template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72</vt:i4>
      </vt:variant>
    </vt:vector>
  </HeadingPairs>
  <TitlesOfParts>
    <vt:vector size="74" baseType="lpstr">
      <vt:lpstr>Office Theme</vt:lpstr>
      <vt:lpstr>Chart</vt:lpstr>
      <vt:lpstr>Matching Supply to Demand Beyond System Status Management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  <vt:lpstr>Slide 27</vt:lpstr>
      <vt:lpstr>Slide 28</vt:lpstr>
      <vt:lpstr>Slide 29</vt:lpstr>
      <vt:lpstr>Slide 30</vt:lpstr>
      <vt:lpstr>Slide 31</vt:lpstr>
      <vt:lpstr>Slide 32</vt:lpstr>
      <vt:lpstr>Slide 33</vt:lpstr>
      <vt:lpstr>Slide 34</vt:lpstr>
      <vt:lpstr>Slide 35</vt:lpstr>
      <vt:lpstr>Slide 36</vt:lpstr>
      <vt:lpstr>Slide 37</vt:lpstr>
      <vt:lpstr>Slide 38</vt:lpstr>
      <vt:lpstr>Slide 39</vt:lpstr>
      <vt:lpstr>Slide 40</vt:lpstr>
      <vt:lpstr>Slide 41</vt:lpstr>
      <vt:lpstr>Slide 42</vt:lpstr>
      <vt:lpstr>Slide 43</vt:lpstr>
      <vt:lpstr>Slide 44</vt:lpstr>
      <vt:lpstr>Slide 45</vt:lpstr>
      <vt:lpstr>Slide 46</vt:lpstr>
      <vt:lpstr>Slide 47</vt:lpstr>
      <vt:lpstr>Slide 48</vt:lpstr>
      <vt:lpstr>Slide 49</vt:lpstr>
      <vt:lpstr>Slide 50</vt:lpstr>
      <vt:lpstr>Slide 51</vt:lpstr>
      <vt:lpstr>Slide 52</vt:lpstr>
      <vt:lpstr>Slide 53</vt:lpstr>
      <vt:lpstr>Slide 54</vt:lpstr>
      <vt:lpstr>Slide 55</vt:lpstr>
      <vt:lpstr>Slide 56</vt:lpstr>
      <vt:lpstr>Slide 57</vt:lpstr>
      <vt:lpstr>Slide 58</vt:lpstr>
      <vt:lpstr>Slide 59</vt:lpstr>
      <vt:lpstr>Slide 60</vt:lpstr>
      <vt:lpstr>Slide 61</vt:lpstr>
      <vt:lpstr>Slide 62</vt:lpstr>
      <vt:lpstr>Slide 63</vt:lpstr>
      <vt:lpstr>Slide 64</vt:lpstr>
      <vt:lpstr>Slide 65</vt:lpstr>
      <vt:lpstr>Slide 66</vt:lpstr>
      <vt:lpstr>Slide 67</vt:lpstr>
      <vt:lpstr>Slide 68</vt:lpstr>
      <vt:lpstr>Slide 69</vt:lpstr>
      <vt:lpstr>Slide 70</vt:lpstr>
      <vt:lpstr>Slide 71</vt:lpstr>
      <vt:lpstr>Slide 72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mgray</dc:creator>
  <cp:lastModifiedBy>Jonathan Washko</cp:lastModifiedBy>
  <cp:revision>88</cp:revision>
  <dcterms:created xsi:type="dcterms:W3CDTF">2009-11-18T16:08:32Z</dcterms:created>
  <dcterms:modified xsi:type="dcterms:W3CDTF">2009-11-18T19:01:59Z</dcterms:modified>
</cp:coreProperties>
</file>