
<file path=[Content_Types].xml><?xml version="1.0" encoding="utf-8"?>
<Types xmlns="http://schemas.openxmlformats.org/package/2006/content-types">
  <Override PartName="/ppt/notesSlides/notesSlide2.xml" ContentType="application/vnd.openxmlformats-officedocument.presentationml.notesSlide+xml"/>
  <Override PartName="/ppt/slides/slide47.xml" ContentType="application/vnd.openxmlformats-officedocument.presentationml.slide+xml"/>
  <Override PartName="/ppt/slides/slide29.xml" ContentType="application/vnd.openxmlformats-officedocument.presentationml.slide+xml"/>
  <Override PartName="/ppt/slides/slide36.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4.xml" ContentType="application/vnd.openxmlformats-officedocument.presentationml.slide+xml"/>
  <Override PartName="/customXml/itemProps1.xml" ContentType="application/vnd.openxmlformats-officedocument.customXmlProperties+xml"/>
  <Override PartName="/ppt/slides/slide25.xml" ContentType="application/vnd.openxmlformats-officedocument.presentationml.slide+xml"/>
  <Override PartName="/ppt/slideLayouts/slideLayout2.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s/slide50.xml" ContentType="application/vnd.openxmlformats-officedocument.presentationml.slide+xml"/>
  <Default Extension="xml" ContentType="application/xml"/>
  <Override PartName="/ppt/notesMasters/notesMaster1.xml" ContentType="application/vnd.openxmlformats-officedocument.presentationml.notesMaster+xml"/>
  <Override PartName="/ppt/slides/slide14.xml" ContentType="application/vnd.openxmlformats-officedocument.presentationml.slide+xml"/>
  <Override PartName="/ppt/slides/slide3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0.xml" ContentType="application/vnd.openxmlformats-officedocument.presentationml.slide+xml"/>
  <Override PartName="/ppt/diagrams/layout1.xml" ContentType="application/vnd.openxmlformats-officedocument.drawingml.diagramLayout+xml"/>
  <Override PartName="/ppt/slideLayouts/slideLayout9.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s/slide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slides/slide48.xml" ContentType="application/vnd.openxmlformats-officedocument.presentationml.slid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presentationml.printerSettings"/>
  <Override PartName="/ppt/slides/slide39.xml" ContentType="application/vnd.openxmlformats-officedocument.presentationml.slide+xml"/>
  <Override PartName="/ppt/slides/slide19.xml" ContentType="application/vnd.openxmlformats-officedocument.presentationml.slide+xml"/>
  <Override PartName="/customXml/itemProps2.xml" ContentType="application/vnd.openxmlformats-officedocument.customXmlProperties+xml"/>
  <Override PartName="/ppt/slides/slide46.xml" ContentType="application/vnd.openxmlformats-officedocument.presentationml.slide+xml"/>
  <Override PartName="/ppt/theme/theme2.xml" ContentType="application/vnd.openxmlformats-officedocument.theme+xml"/>
  <Override PartName="/ppt/slideLayouts/slideLayout5.xml" ContentType="application/vnd.openxmlformats-officedocument.presentationml.slideLayout+xml"/>
  <Override PartName="/ppt/slides/slide26.xml" ContentType="application/vnd.openxmlformats-officedocument.presentationml.slide+xml"/>
  <Override PartName="/ppt/slides/slide17.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s/slide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s/slide1.xml" ContentType="application/vnd.openxmlformats-officedocument.presentationml.slide+xml"/>
  <Override PartName="/ppt/slides/slide44.xml" ContentType="application/vnd.openxmlformats-officedocument.presentationml.slide+xml"/>
  <Override PartName="/ppt/diagrams/quickStyle1.xml" ContentType="application/vnd.openxmlformats-officedocument.drawingml.diagramStyle+xml"/>
  <Override PartName="/ppt/slides/slide33.xml" ContentType="application/vnd.openxmlformats-officedocument.presentationml.slide+xml"/>
  <Default Extension="jpeg" ContentType="image/jpeg"/>
  <Override PartName="/ppt/slides/slide15.xml" ContentType="application/vnd.openxmlformats-officedocument.presentationml.slide+xml"/>
  <Override PartName="/ppt/slides/slide53.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docProps/app.xml" ContentType="application/vnd.openxmlformats-officedocument.extended-properties+xml"/>
  <Override PartName="/ppt/slides/slide42.xml" ContentType="application/vnd.openxmlformats-officedocument.presentationml.slide+xml"/>
  <Override PartName="/ppt/slides/slide51.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presentation.xml" ContentType="application/vnd.openxmlformats-officedocument.presentationml.presentation.main+xml"/>
  <Override PartName="/ppt/slides/slide31.xml" ContentType="application/vnd.openxmlformats-officedocument.presentationml.slide+xml"/>
  <Override PartName="/ppt/slides/slide11.xml" ContentType="application/vnd.openxmlformats-officedocument.presentationml.slide+xml"/>
  <Override PartName="/ppt/slides/slide40.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data1.xml" ContentType="application/vnd.openxmlformats-officedocument.drawingml.diagramData+xml"/>
  <Override PartName="/ppt/slides/slide49.xml" ContentType="application/vnd.openxmlformats-officedocument.presentationml.slide+xml"/>
  <Override PartName="/docProps/core.xml" ContentType="application/vnd.openxmlformats-package.core-properties+xml"/>
  <Override PartName="/ppt/slides/slide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s/slide6.xml" ContentType="application/vnd.openxmlformats-officedocument.presentationml.slide+xml"/>
  <Override PartName="/ppt/slides/slide38.xml" ContentType="application/vnd.openxmlformats-officedocument.presentationml.slide+xml"/>
  <Override PartName="/customXml/itemProps3.xml" ContentType="application/vnd.openxmlformats-officedocument.customXmlProperties+xml"/>
  <Override PartName="/ppt/slides/slide4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slides/slide52.xml" ContentType="application/vnd.openxmlformats-officedocument.presentationml.slide+xml"/>
  <Default Extension="wmf" ContentType="image/x-wmf"/>
  <Override PartName="/ppt/slides/slide34.xml" ContentType="application/vnd.openxmlformats-officedocument.presentationml.slide+xml"/>
  <Default Extension="rels" ContentType="application/vnd.openxmlformats-package.relationships+xml"/>
  <Override PartName="/ppt/slides/slide16.xml" ContentType="application/vnd.openxmlformats-officedocument.presentationml.slide+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1" r:id="rId1"/>
  </p:sldMasterIdLst>
  <p:notesMasterIdLst>
    <p:notesMasterId r:id="rId55"/>
  </p:notesMasterIdLst>
  <p:sldIdLst>
    <p:sldId id="256" r:id="rId2"/>
    <p:sldId id="283" r:id="rId3"/>
    <p:sldId id="261" r:id="rId4"/>
    <p:sldId id="296" r:id="rId5"/>
    <p:sldId id="262" r:id="rId6"/>
    <p:sldId id="290" r:id="rId7"/>
    <p:sldId id="260" r:id="rId8"/>
    <p:sldId id="263" r:id="rId9"/>
    <p:sldId id="292" r:id="rId10"/>
    <p:sldId id="266" r:id="rId11"/>
    <p:sldId id="267" r:id="rId12"/>
    <p:sldId id="280" r:id="rId13"/>
    <p:sldId id="268" r:id="rId14"/>
    <p:sldId id="293" r:id="rId15"/>
    <p:sldId id="269" r:id="rId16"/>
    <p:sldId id="291" r:id="rId17"/>
    <p:sldId id="270" r:id="rId18"/>
    <p:sldId id="294" r:id="rId19"/>
    <p:sldId id="271" r:id="rId20"/>
    <p:sldId id="272" r:id="rId21"/>
    <p:sldId id="273" r:id="rId22"/>
    <p:sldId id="275" r:id="rId23"/>
    <p:sldId id="295" r:id="rId24"/>
    <p:sldId id="276" r:id="rId25"/>
    <p:sldId id="298" r:id="rId26"/>
    <p:sldId id="282" r:id="rId27"/>
    <p:sldId id="299" r:id="rId28"/>
    <p:sldId id="277" r:id="rId29"/>
    <p:sldId id="281" r:id="rId30"/>
    <p:sldId id="300" r:id="rId31"/>
    <p:sldId id="287" r:id="rId32"/>
    <p:sldId id="274" r:id="rId33"/>
    <p:sldId id="301" r:id="rId34"/>
    <p:sldId id="278" r:id="rId35"/>
    <p:sldId id="305" r:id="rId36"/>
    <p:sldId id="302" r:id="rId37"/>
    <p:sldId id="284" r:id="rId38"/>
    <p:sldId id="303" r:id="rId39"/>
    <p:sldId id="306" r:id="rId40"/>
    <p:sldId id="279" r:id="rId41"/>
    <p:sldId id="307" r:id="rId42"/>
    <p:sldId id="308" r:id="rId43"/>
    <p:sldId id="309" r:id="rId44"/>
    <p:sldId id="304" r:id="rId45"/>
    <p:sldId id="285" r:id="rId46"/>
    <p:sldId id="286" r:id="rId47"/>
    <p:sldId id="288" r:id="rId48"/>
    <p:sldId id="313" r:id="rId49"/>
    <p:sldId id="314" r:id="rId50"/>
    <p:sldId id="310" r:id="rId51"/>
    <p:sldId id="311" r:id="rId52"/>
    <p:sldId id="312" r:id="rId53"/>
    <p:sldId id="28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34551" autoAdjust="0"/>
    <p:restoredTop sz="86398" autoAdjust="0"/>
  </p:normalViewPr>
  <p:slideViewPr>
    <p:cSldViewPr>
      <p:cViewPr varScale="1">
        <p:scale>
          <a:sx n="107" d="100"/>
          <a:sy n="107" d="100"/>
        </p:scale>
        <p:origin x="-120" y="-160"/>
      </p:cViewPr>
      <p:guideLst>
        <p:guide orient="horz" pos="2160"/>
        <p:guide pos="2880"/>
      </p:guideLst>
    </p:cSldViewPr>
  </p:slideViewPr>
  <p:outlineViewPr>
    <p:cViewPr>
      <p:scale>
        <a:sx n="33" d="100"/>
        <a:sy n="33" d="100"/>
      </p:scale>
      <p:origin x="0" y="7888"/>
    </p:cViewPr>
  </p:outlineViewPr>
  <p:notesTextViewPr>
    <p:cViewPr>
      <p:scale>
        <a:sx n="100" d="100"/>
        <a:sy n="100" d="100"/>
      </p:scale>
      <p:origin x="0" y="0"/>
    </p:cViewPr>
  </p:notesTextViewPr>
  <p:sorterViewPr>
    <p:cViewPr>
      <p:scale>
        <a:sx n="100" d="100"/>
        <a:sy n="100" d="100"/>
      </p:scale>
      <p:origin x="0" y="10312"/>
    </p:cViewPr>
  </p:sorterViewPr>
  <p:gridSpacing cx="78028800" cy="780288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18" Type="http://schemas.openxmlformats.org/officeDocument/2006/relationships/slide" Target="slides/slide17.xml"/><Relationship Id="rId13" Type="http://schemas.openxmlformats.org/officeDocument/2006/relationships/slide" Target="slides/slide12.xml"/><Relationship Id="rId26" Type="http://schemas.openxmlformats.org/officeDocument/2006/relationships/slide" Target="slides/slide25.xml"/><Relationship Id="rId50" Type="http://schemas.openxmlformats.org/officeDocument/2006/relationships/slide" Target="slides/slide49.xml"/><Relationship Id="rId42" Type="http://schemas.openxmlformats.org/officeDocument/2006/relationships/slide" Target="slides/slide41.xml"/><Relationship Id="rId55" Type="http://schemas.openxmlformats.org/officeDocument/2006/relationships/notesMaster" Target="notesMasters/notesMaster1.xml"/><Relationship Id="rId34" Type="http://schemas.openxmlformats.org/officeDocument/2006/relationships/slide" Target="slides/slide33.xml"/><Relationship Id="rId47" Type="http://schemas.openxmlformats.org/officeDocument/2006/relationships/slide" Target="slides/slide46.xml"/><Relationship Id="rId21" Type="http://schemas.openxmlformats.org/officeDocument/2006/relationships/slide" Target="slides/slide20.xml"/><Relationship Id="rId63"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29" Type="http://schemas.openxmlformats.org/officeDocument/2006/relationships/slide" Target="slides/slide28.xml"/><Relationship Id="rId16" Type="http://schemas.openxmlformats.org/officeDocument/2006/relationships/slide" Target="slides/slide15.xml"/><Relationship Id="rId45" Type="http://schemas.openxmlformats.org/officeDocument/2006/relationships/slide" Target="slides/slide44.xml"/><Relationship Id="rId58" Type="http://schemas.openxmlformats.org/officeDocument/2006/relationships/viewProps" Target="viewProps.xml"/><Relationship Id="rId40" Type="http://schemas.openxmlformats.org/officeDocument/2006/relationships/slide" Target="slides/slide39.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11" Type="http://schemas.openxmlformats.org/officeDocument/2006/relationships/slide" Target="slides/slide10.xml"/><Relationship Id="rId5" Type="http://schemas.openxmlformats.org/officeDocument/2006/relationships/slide" Target="slides/slide4.xml"/><Relationship Id="rId61" Type="http://schemas.openxmlformats.org/officeDocument/2006/relationships/customXml" Target="../customXml/item1.xml"/><Relationship Id="rId19" Type="http://schemas.openxmlformats.org/officeDocument/2006/relationships/slide" Target="slides/slide18.xml"/><Relationship Id="rId43" Type="http://schemas.openxmlformats.org/officeDocument/2006/relationships/slide" Target="slides/slide42.xml"/><Relationship Id="rId27" Type="http://schemas.openxmlformats.org/officeDocument/2006/relationships/slide" Target="slides/slide26.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printerSettings" Target="printerSettings/printerSettings1.bin"/><Relationship Id="rId48" Type="http://schemas.openxmlformats.org/officeDocument/2006/relationships/slide" Target="slides/slide47.xml"/><Relationship Id="rId30" Type="http://schemas.openxmlformats.org/officeDocument/2006/relationships/slide" Target="slides/slide29.xml"/><Relationship Id="rId22" Type="http://schemas.openxmlformats.org/officeDocument/2006/relationships/slide" Target="slides/slide21.xml"/><Relationship Id="rId51" Type="http://schemas.openxmlformats.org/officeDocument/2006/relationships/slide" Target="slides/slide50.xml"/><Relationship Id="rId8" Type="http://schemas.openxmlformats.org/officeDocument/2006/relationships/slide" Target="slides/slide7.xml"/><Relationship Id="rId3" Type="http://schemas.openxmlformats.org/officeDocument/2006/relationships/slide" Target="slides/slide2.xml"/><Relationship Id="rId25" Type="http://schemas.openxmlformats.org/officeDocument/2006/relationships/slide" Target="slides/slide24.xml"/><Relationship Id="rId17" Type="http://schemas.openxmlformats.org/officeDocument/2006/relationships/slide" Target="slides/slide16.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20" Type="http://schemas.openxmlformats.org/officeDocument/2006/relationships/slide" Target="slides/slide19.xml"/><Relationship Id="rId54" Type="http://schemas.openxmlformats.org/officeDocument/2006/relationships/slide" Target="slides/slide53.xml"/><Relationship Id="rId41" Type="http://schemas.openxmlformats.org/officeDocument/2006/relationships/slide" Target="slides/slide40.xml"/><Relationship Id="rId62" Type="http://schemas.openxmlformats.org/officeDocument/2006/relationships/customXml" Target="../customXml/item2.xml"/><Relationship Id="rId6" Type="http://schemas.openxmlformats.org/officeDocument/2006/relationships/slide" Target="slides/slide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57" Type="http://schemas.openxmlformats.org/officeDocument/2006/relationships/presProps" Target="presProps.xml"/><Relationship Id="rId36" Type="http://schemas.openxmlformats.org/officeDocument/2006/relationships/slide" Target="slides/slide35.xml"/><Relationship Id="rId23" Type="http://schemas.openxmlformats.org/officeDocument/2006/relationships/slide" Target="slides/slide22.xml"/><Relationship Id="rId15" Type="http://schemas.openxmlformats.org/officeDocument/2006/relationships/slide" Target="slides/slide14.xml"/><Relationship Id="rId60" Type="http://schemas.openxmlformats.org/officeDocument/2006/relationships/tableStyles" Target="tableStyles.xml"/><Relationship Id="rId10" Type="http://schemas.openxmlformats.org/officeDocument/2006/relationships/slide" Target="slides/slide9.xml"/><Relationship Id="rId44" Type="http://schemas.openxmlformats.org/officeDocument/2006/relationships/slide" Target="slides/slide43.xml"/><Relationship Id="rId31" Type="http://schemas.openxmlformats.org/officeDocument/2006/relationships/slide" Target="slides/slide30.xml"/><Relationship Id="rId52" Type="http://schemas.openxmlformats.org/officeDocument/2006/relationships/slide" Target="slides/slide51.xml"/><Relationship Id="rId9" Type="http://schemas.openxmlformats.org/officeDocument/2006/relationships/slide" Target="slides/slide8.xml"/><Relationship Id="rId4"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7E96A7-6A00-744A-9575-5AF77A3F8530}" type="doc">
      <dgm:prSet loTypeId="urn:microsoft.com/office/officeart/2005/8/layout/radial3" loCatId="relationship" qsTypeId="urn:microsoft.com/office/officeart/2005/8/quickstyle/simple4" qsCatId="simple" csTypeId="urn:microsoft.com/office/officeart/2005/8/colors/accent1_2" csCatId="accent1" phldr="1"/>
      <dgm:spPr/>
      <dgm:t>
        <a:bodyPr/>
        <a:lstStyle/>
        <a:p>
          <a:endParaRPr lang="en-US"/>
        </a:p>
      </dgm:t>
    </dgm:pt>
    <dgm:pt modelId="{1F59B57B-368B-EC44-A366-1EEBB5DC9941}">
      <dgm:prSet phldrT="[Text]"/>
      <dgm:spPr/>
      <dgm:t>
        <a:bodyPr/>
        <a:lstStyle/>
        <a:p>
          <a:r>
            <a:rPr lang="en-US" dirty="0" smtClean="0"/>
            <a:t>EMS</a:t>
          </a:r>
          <a:endParaRPr lang="en-US" dirty="0"/>
        </a:p>
      </dgm:t>
    </dgm:pt>
    <dgm:pt modelId="{98433637-E9CB-7E43-812E-3237E6268284}" type="parTrans" cxnId="{A1428191-D0F9-CA4B-9AED-DED72B00247F}">
      <dgm:prSet/>
      <dgm:spPr/>
      <dgm:t>
        <a:bodyPr/>
        <a:lstStyle/>
        <a:p>
          <a:endParaRPr lang="en-US"/>
        </a:p>
      </dgm:t>
    </dgm:pt>
    <dgm:pt modelId="{F2517E95-9934-D645-91C0-4F150AD64E7D}" type="sibTrans" cxnId="{A1428191-D0F9-CA4B-9AED-DED72B00247F}">
      <dgm:prSet/>
      <dgm:spPr/>
      <dgm:t>
        <a:bodyPr/>
        <a:lstStyle/>
        <a:p>
          <a:endParaRPr lang="en-US"/>
        </a:p>
      </dgm:t>
    </dgm:pt>
    <dgm:pt modelId="{05302977-F61D-864A-A183-DE92BFFCF25C}">
      <dgm:prSet phldrT="[Text]"/>
      <dgm:spPr>
        <a:ln w="12700">
          <a:solidFill>
            <a:schemeClr val="tx1"/>
          </a:solidFill>
          <a:prstDash val="dash"/>
        </a:ln>
      </dgm:spPr>
      <dgm:t>
        <a:bodyPr/>
        <a:lstStyle/>
        <a:p>
          <a:r>
            <a:rPr lang="en-US" dirty="0" smtClean="0"/>
            <a:t>Fire Based</a:t>
          </a:r>
          <a:endParaRPr lang="en-US" dirty="0"/>
        </a:p>
      </dgm:t>
    </dgm:pt>
    <dgm:pt modelId="{FC1F8A17-3305-C14D-80C1-A2504B2F160B}" type="parTrans" cxnId="{0FF01959-3B67-8C4A-B49F-8D4E90E2268E}">
      <dgm:prSet/>
      <dgm:spPr/>
      <dgm:t>
        <a:bodyPr/>
        <a:lstStyle/>
        <a:p>
          <a:endParaRPr lang="en-US"/>
        </a:p>
      </dgm:t>
    </dgm:pt>
    <dgm:pt modelId="{73EFFEE4-903C-8746-BBBF-57AF260AC61B}" type="sibTrans" cxnId="{0FF01959-3B67-8C4A-B49F-8D4E90E2268E}">
      <dgm:prSet/>
      <dgm:spPr/>
      <dgm:t>
        <a:bodyPr/>
        <a:lstStyle/>
        <a:p>
          <a:endParaRPr lang="en-US"/>
        </a:p>
      </dgm:t>
    </dgm:pt>
    <dgm:pt modelId="{9668B782-2223-B74B-A31B-E2EBE8C12117}">
      <dgm:prSet phldrT="[Text]"/>
      <dgm:spPr>
        <a:ln w="12700">
          <a:solidFill>
            <a:schemeClr val="tx1"/>
          </a:solidFill>
          <a:prstDash val="dash"/>
        </a:ln>
      </dgm:spPr>
      <dgm:t>
        <a:bodyPr/>
        <a:lstStyle/>
        <a:p>
          <a:r>
            <a:rPr lang="en-US" dirty="0" smtClean="0"/>
            <a:t>Hospital Based</a:t>
          </a:r>
          <a:endParaRPr lang="en-US" dirty="0"/>
        </a:p>
      </dgm:t>
    </dgm:pt>
    <dgm:pt modelId="{F30B8142-1024-8748-A303-27403D69BF6A}" type="parTrans" cxnId="{B33E7FDA-BE47-4C4E-8437-8A8D84872ED4}">
      <dgm:prSet/>
      <dgm:spPr/>
      <dgm:t>
        <a:bodyPr/>
        <a:lstStyle/>
        <a:p>
          <a:endParaRPr lang="en-US"/>
        </a:p>
      </dgm:t>
    </dgm:pt>
    <dgm:pt modelId="{6A571480-68DD-3847-A83B-29BD93BE731C}" type="sibTrans" cxnId="{B33E7FDA-BE47-4C4E-8437-8A8D84872ED4}">
      <dgm:prSet/>
      <dgm:spPr/>
      <dgm:t>
        <a:bodyPr/>
        <a:lstStyle/>
        <a:p>
          <a:endParaRPr lang="en-US"/>
        </a:p>
      </dgm:t>
    </dgm:pt>
    <dgm:pt modelId="{460B51AB-C300-4341-8652-81B9AD51FE7C}">
      <dgm:prSet phldrT="[Text]"/>
      <dgm:spPr>
        <a:ln w="12700">
          <a:solidFill>
            <a:schemeClr val="tx1"/>
          </a:solidFill>
          <a:prstDash val="dash"/>
        </a:ln>
      </dgm:spPr>
      <dgm:t>
        <a:bodyPr/>
        <a:lstStyle/>
        <a:p>
          <a:r>
            <a:rPr lang="en-US" dirty="0" smtClean="0"/>
            <a:t>3</a:t>
          </a:r>
          <a:r>
            <a:rPr lang="en-US" baseline="30000" dirty="0" smtClean="0"/>
            <a:t>rd</a:t>
          </a:r>
          <a:r>
            <a:rPr lang="en-US" dirty="0" smtClean="0"/>
            <a:t> Service</a:t>
          </a:r>
          <a:endParaRPr lang="en-US" dirty="0"/>
        </a:p>
      </dgm:t>
    </dgm:pt>
    <dgm:pt modelId="{D0711542-D26B-EC41-94D4-B6103D8E552D}" type="parTrans" cxnId="{F8DDE34A-C7FE-8044-A905-B93DE2CF71A8}">
      <dgm:prSet/>
      <dgm:spPr/>
      <dgm:t>
        <a:bodyPr/>
        <a:lstStyle/>
        <a:p>
          <a:endParaRPr lang="en-US"/>
        </a:p>
      </dgm:t>
    </dgm:pt>
    <dgm:pt modelId="{F170AC05-CEB2-DC4F-9F2C-1D1C3DB673E8}" type="sibTrans" cxnId="{F8DDE34A-C7FE-8044-A905-B93DE2CF71A8}">
      <dgm:prSet/>
      <dgm:spPr/>
      <dgm:t>
        <a:bodyPr/>
        <a:lstStyle/>
        <a:p>
          <a:endParaRPr lang="en-US"/>
        </a:p>
      </dgm:t>
    </dgm:pt>
    <dgm:pt modelId="{C1383414-A8F7-3449-832C-1A5E30172109}">
      <dgm:prSet phldrT="[Text]"/>
      <dgm:spPr>
        <a:ln w="12700" cap="flat">
          <a:solidFill>
            <a:schemeClr val="tx1"/>
          </a:solidFill>
          <a:prstDash val="dash"/>
        </a:ln>
      </dgm:spPr>
      <dgm:t>
        <a:bodyPr/>
        <a:lstStyle/>
        <a:p>
          <a:r>
            <a:rPr lang="en-US" dirty="0" smtClean="0"/>
            <a:t>Private Non-profit</a:t>
          </a:r>
          <a:endParaRPr lang="en-US" dirty="0"/>
        </a:p>
      </dgm:t>
    </dgm:pt>
    <dgm:pt modelId="{CCBA4E95-2C90-374B-B029-4346D95AE5DD}" type="parTrans" cxnId="{F419EA51-E6D3-1A43-8D09-3A3A7FB91112}">
      <dgm:prSet/>
      <dgm:spPr/>
      <dgm:t>
        <a:bodyPr/>
        <a:lstStyle/>
        <a:p>
          <a:endParaRPr lang="en-US"/>
        </a:p>
      </dgm:t>
    </dgm:pt>
    <dgm:pt modelId="{0FE473D0-7910-F945-95DF-6DDA12A895B8}" type="sibTrans" cxnId="{F419EA51-E6D3-1A43-8D09-3A3A7FB91112}">
      <dgm:prSet/>
      <dgm:spPr/>
      <dgm:t>
        <a:bodyPr/>
        <a:lstStyle/>
        <a:p>
          <a:endParaRPr lang="en-US"/>
        </a:p>
      </dgm:t>
    </dgm:pt>
    <dgm:pt modelId="{5F33FCDF-9243-AE4F-BC5F-AAB0B027325C}">
      <dgm:prSet phldrT="[Text]"/>
      <dgm:spPr>
        <a:ln w="12700">
          <a:solidFill>
            <a:schemeClr val="tx1"/>
          </a:solidFill>
          <a:prstDash val="dash"/>
        </a:ln>
      </dgm:spPr>
      <dgm:t>
        <a:bodyPr/>
        <a:lstStyle/>
        <a:p>
          <a:r>
            <a:rPr lang="en-US" dirty="0" smtClean="0"/>
            <a:t>Private For Profit</a:t>
          </a:r>
          <a:endParaRPr lang="en-US" dirty="0"/>
        </a:p>
      </dgm:t>
    </dgm:pt>
    <dgm:pt modelId="{4745B1CB-24A0-C847-B54C-9DC016BACFE5}" type="parTrans" cxnId="{84B56B26-CEEE-194C-9784-29C59D6C9005}">
      <dgm:prSet/>
      <dgm:spPr/>
      <dgm:t>
        <a:bodyPr/>
        <a:lstStyle/>
        <a:p>
          <a:endParaRPr lang="en-US"/>
        </a:p>
      </dgm:t>
    </dgm:pt>
    <dgm:pt modelId="{FCE7A6F8-DDFA-C44E-B603-A22C5F8A4553}" type="sibTrans" cxnId="{84B56B26-CEEE-194C-9784-29C59D6C9005}">
      <dgm:prSet/>
      <dgm:spPr/>
      <dgm:t>
        <a:bodyPr/>
        <a:lstStyle/>
        <a:p>
          <a:endParaRPr lang="en-US"/>
        </a:p>
      </dgm:t>
    </dgm:pt>
    <dgm:pt modelId="{DBF5E169-01D0-904F-B37E-724F0159538A}" type="pres">
      <dgm:prSet presAssocID="{3D7E96A7-6A00-744A-9575-5AF77A3F8530}" presName="composite" presStyleCnt="0">
        <dgm:presLayoutVars>
          <dgm:chMax val="1"/>
          <dgm:dir/>
          <dgm:resizeHandles val="exact"/>
        </dgm:presLayoutVars>
      </dgm:prSet>
      <dgm:spPr/>
      <dgm:t>
        <a:bodyPr/>
        <a:lstStyle/>
        <a:p>
          <a:endParaRPr lang="en-US"/>
        </a:p>
      </dgm:t>
    </dgm:pt>
    <dgm:pt modelId="{E73B3453-44B4-524D-A5DD-F84A987A0E08}" type="pres">
      <dgm:prSet presAssocID="{3D7E96A7-6A00-744A-9575-5AF77A3F8530}" presName="radial" presStyleCnt="0">
        <dgm:presLayoutVars>
          <dgm:animLvl val="ctr"/>
        </dgm:presLayoutVars>
      </dgm:prSet>
      <dgm:spPr/>
    </dgm:pt>
    <dgm:pt modelId="{AD78A700-2A94-EF4F-959A-8F76A5E70607}" type="pres">
      <dgm:prSet presAssocID="{1F59B57B-368B-EC44-A366-1EEBB5DC9941}" presName="centerShape" presStyleLbl="vennNode1" presStyleIdx="0" presStyleCnt="6" custLinFactNeighborY="-325"/>
      <dgm:spPr/>
      <dgm:t>
        <a:bodyPr/>
        <a:lstStyle/>
        <a:p>
          <a:endParaRPr lang="en-US"/>
        </a:p>
      </dgm:t>
    </dgm:pt>
    <dgm:pt modelId="{71F17A07-6E8A-564F-83FA-017E771951E0}" type="pres">
      <dgm:prSet presAssocID="{05302977-F61D-864A-A183-DE92BFFCF25C}" presName="node" presStyleLbl="vennNode1" presStyleIdx="1" presStyleCnt="6">
        <dgm:presLayoutVars>
          <dgm:bulletEnabled val="1"/>
        </dgm:presLayoutVars>
      </dgm:prSet>
      <dgm:spPr/>
      <dgm:t>
        <a:bodyPr/>
        <a:lstStyle/>
        <a:p>
          <a:endParaRPr lang="en-US"/>
        </a:p>
      </dgm:t>
    </dgm:pt>
    <dgm:pt modelId="{3887E06A-8A53-6A46-ACAB-A1C119131B4E}" type="pres">
      <dgm:prSet presAssocID="{9668B782-2223-B74B-A31B-E2EBE8C12117}" presName="node" presStyleLbl="vennNode1" presStyleIdx="2" presStyleCnt="6">
        <dgm:presLayoutVars>
          <dgm:bulletEnabled val="1"/>
        </dgm:presLayoutVars>
      </dgm:prSet>
      <dgm:spPr/>
      <dgm:t>
        <a:bodyPr/>
        <a:lstStyle/>
        <a:p>
          <a:endParaRPr lang="en-US"/>
        </a:p>
      </dgm:t>
    </dgm:pt>
    <dgm:pt modelId="{AD26D928-836F-3648-BAB9-CBDAF4873250}" type="pres">
      <dgm:prSet presAssocID="{460B51AB-C300-4341-8652-81B9AD51FE7C}" presName="node" presStyleLbl="vennNode1" presStyleIdx="3" presStyleCnt="6">
        <dgm:presLayoutVars>
          <dgm:bulletEnabled val="1"/>
        </dgm:presLayoutVars>
      </dgm:prSet>
      <dgm:spPr/>
      <dgm:t>
        <a:bodyPr/>
        <a:lstStyle/>
        <a:p>
          <a:endParaRPr lang="en-US"/>
        </a:p>
      </dgm:t>
    </dgm:pt>
    <dgm:pt modelId="{FCF3E522-1D66-C043-9E17-F58BEAC91934}" type="pres">
      <dgm:prSet presAssocID="{C1383414-A8F7-3449-832C-1A5E30172109}" presName="node" presStyleLbl="vennNode1" presStyleIdx="4" presStyleCnt="6">
        <dgm:presLayoutVars>
          <dgm:bulletEnabled val="1"/>
        </dgm:presLayoutVars>
      </dgm:prSet>
      <dgm:spPr/>
      <dgm:t>
        <a:bodyPr/>
        <a:lstStyle/>
        <a:p>
          <a:endParaRPr lang="en-US"/>
        </a:p>
      </dgm:t>
    </dgm:pt>
    <dgm:pt modelId="{9DB988A9-5A2C-4747-9ABA-EF8A83C13A79}" type="pres">
      <dgm:prSet presAssocID="{5F33FCDF-9243-AE4F-BC5F-AAB0B027325C}" presName="node" presStyleLbl="vennNode1" presStyleIdx="5" presStyleCnt="6">
        <dgm:presLayoutVars>
          <dgm:bulletEnabled val="1"/>
        </dgm:presLayoutVars>
      </dgm:prSet>
      <dgm:spPr/>
      <dgm:t>
        <a:bodyPr/>
        <a:lstStyle/>
        <a:p>
          <a:endParaRPr lang="en-US"/>
        </a:p>
      </dgm:t>
    </dgm:pt>
  </dgm:ptLst>
  <dgm:cxnLst>
    <dgm:cxn modelId="{D816650F-2EE6-BD47-8EB4-C0C3F4402B18}" type="presOf" srcId="{1F59B57B-368B-EC44-A366-1EEBB5DC9941}" destId="{AD78A700-2A94-EF4F-959A-8F76A5E70607}" srcOrd="0" destOrd="0" presId="urn:microsoft.com/office/officeart/2005/8/layout/radial3"/>
    <dgm:cxn modelId="{10EC9D7F-4540-8742-8A27-449DC9A407F4}" type="presOf" srcId="{C1383414-A8F7-3449-832C-1A5E30172109}" destId="{FCF3E522-1D66-C043-9E17-F58BEAC91934}" srcOrd="0" destOrd="0" presId="urn:microsoft.com/office/officeart/2005/8/layout/radial3"/>
    <dgm:cxn modelId="{F419EA51-E6D3-1A43-8D09-3A3A7FB91112}" srcId="{1F59B57B-368B-EC44-A366-1EEBB5DC9941}" destId="{C1383414-A8F7-3449-832C-1A5E30172109}" srcOrd="3" destOrd="0" parTransId="{CCBA4E95-2C90-374B-B029-4346D95AE5DD}" sibTransId="{0FE473D0-7910-F945-95DF-6DDA12A895B8}"/>
    <dgm:cxn modelId="{B37FA7F5-FCF6-D442-ADE5-76ECD61A806C}" type="presOf" srcId="{5F33FCDF-9243-AE4F-BC5F-AAB0B027325C}" destId="{9DB988A9-5A2C-4747-9ABA-EF8A83C13A79}" srcOrd="0" destOrd="0" presId="urn:microsoft.com/office/officeart/2005/8/layout/radial3"/>
    <dgm:cxn modelId="{5F4C3DBB-5C7B-0C49-8791-7E7C453B996C}" type="presOf" srcId="{3D7E96A7-6A00-744A-9575-5AF77A3F8530}" destId="{DBF5E169-01D0-904F-B37E-724F0159538A}" srcOrd="0" destOrd="0" presId="urn:microsoft.com/office/officeart/2005/8/layout/radial3"/>
    <dgm:cxn modelId="{84B56B26-CEEE-194C-9784-29C59D6C9005}" srcId="{1F59B57B-368B-EC44-A366-1EEBB5DC9941}" destId="{5F33FCDF-9243-AE4F-BC5F-AAB0B027325C}" srcOrd="4" destOrd="0" parTransId="{4745B1CB-24A0-C847-B54C-9DC016BACFE5}" sibTransId="{FCE7A6F8-DDFA-C44E-B603-A22C5F8A4553}"/>
    <dgm:cxn modelId="{B33E7FDA-BE47-4C4E-8437-8A8D84872ED4}" srcId="{1F59B57B-368B-EC44-A366-1EEBB5DC9941}" destId="{9668B782-2223-B74B-A31B-E2EBE8C12117}" srcOrd="1" destOrd="0" parTransId="{F30B8142-1024-8748-A303-27403D69BF6A}" sibTransId="{6A571480-68DD-3847-A83B-29BD93BE731C}"/>
    <dgm:cxn modelId="{F8DDE34A-C7FE-8044-A905-B93DE2CF71A8}" srcId="{1F59B57B-368B-EC44-A366-1EEBB5DC9941}" destId="{460B51AB-C300-4341-8652-81B9AD51FE7C}" srcOrd="2" destOrd="0" parTransId="{D0711542-D26B-EC41-94D4-B6103D8E552D}" sibTransId="{F170AC05-CEB2-DC4F-9F2C-1D1C3DB673E8}"/>
    <dgm:cxn modelId="{97275E56-47A1-6B48-9FC7-8FB61811F6F7}" type="presOf" srcId="{05302977-F61D-864A-A183-DE92BFFCF25C}" destId="{71F17A07-6E8A-564F-83FA-017E771951E0}" srcOrd="0" destOrd="0" presId="urn:microsoft.com/office/officeart/2005/8/layout/radial3"/>
    <dgm:cxn modelId="{0FF01959-3B67-8C4A-B49F-8D4E90E2268E}" srcId="{1F59B57B-368B-EC44-A366-1EEBB5DC9941}" destId="{05302977-F61D-864A-A183-DE92BFFCF25C}" srcOrd="0" destOrd="0" parTransId="{FC1F8A17-3305-C14D-80C1-A2504B2F160B}" sibTransId="{73EFFEE4-903C-8746-BBBF-57AF260AC61B}"/>
    <dgm:cxn modelId="{71782B67-7FDD-4A44-A92E-8D9DAADE570E}" type="presOf" srcId="{460B51AB-C300-4341-8652-81B9AD51FE7C}" destId="{AD26D928-836F-3648-BAB9-CBDAF4873250}" srcOrd="0" destOrd="0" presId="urn:microsoft.com/office/officeart/2005/8/layout/radial3"/>
    <dgm:cxn modelId="{08A83864-4F2E-C44C-A0DD-5B41635393F1}" type="presOf" srcId="{9668B782-2223-B74B-A31B-E2EBE8C12117}" destId="{3887E06A-8A53-6A46-ACAB-A1C119131B4E}" srcOrd="0" destOrd="0" presId="urn:microsoft.com/office/officeart/2005/8/layout/radial3"/>
    <dgm:cxn modelId="{A1428191-D0F9-CA4B-9AED-DED72B00247F}" srcId="{3D7E96A7-6A00-744A-9575-5AF77A3F8530}" destId="{1F59B57B-368B-EC44-A366-1EEBB5DC9941}" srcOrd="0" destOrd="0" parTransId="{98433637-E9CB-7E43-812E-3237E6268284}" sibTransId="{F2517E95-9934-D645-91C0-4F150AD64E7D}"/>
    <dgm:cxn modelId="{EA31C8B1-D4C2-5C47-B639-318C46DA8900}" type="presParOf" srcId="{DBF5E169-01D0-904F-B37E-724F0159538A}" destId="{E73B3453-44B4-524D-A5DD-F84A987A0E08}" srcOrd="0" destOrd="0" presId="urn:microsoft.com/office/officeart/2005/8/layout/radial3"/>
    <dgm:cxn modelId="{B5BFBDB1-5E13-A546-85EC-D55E318B0544}" type="presParOf" srcId="{E73B3453-44B4-524D-A5DD-F84A987A0E08}" destId="{AD78A700-2A94-EF4F-959A-8F76A5E70607}" srcOrd="0" destOrd="0" presId="urn:microsoft.com/office/officeart/2005/8/layout/radial3"/>
    <dgm:cxn modelId="{252FD6D6-E262-2D43-A388-8EA4ABDA1A2D}" type="presParOf" srcId="{E73B3453-44B4-524D-A5DD-F84A987A0E08}" destId="{71F17A07-6E8A-564F-83FA-017E771951E0}" srcOrd="1" destOrd="0" presId="urn:microsoft.com/office/officeart/2005/8/layout/radial3"/>
    <dgm:cxn modelId="{51DD7089-846D-0F42-BED2-87C7A1E39C34}" type="presParOf" srcId="{E73B3453-44B4-524D-A5DD-F84A987A0E08}" destId="{3887E06A-8A53-6A46-ACAB-A1C119131B4E}" srcOrd="2" destOrd="0" presId="urn:microsoft.com/office/officeart/2005/8/layout/radial3"/>
    <dgm:cxn modelId="{0D436D77-2F07-3446-9316-AA4C8BF62920}" type="presParOf" srcId="{E73B3453-44B4-524D-A5DD-F84A987A0E08}" destId="{AD26D928-836F-3648-BAB9-CBDAF4873250}" srcOrd="3" destOrd="0" presId="urn:microsoft.com/office/officeart/2005/8/layout/radial3"/>
    <dgm:cxn modelId="{50677864-6E42-1D49-93E0-D65258DD48D6}" type="presParOf" srcId="{E73B3453-44B4-524D-A5DD-F84A987A0E08}" destId="{FCF3E522-1D66-C043-9E17-F58BEAC91934}" srcOrd="4" destOrd="0" presId="urn:microsoft.com/office/officeart/2005/8/layout/radial3"/>
    <dgm:cxn modelId="{AA8A660C-573E-FE4F-9396-30750414CD4C}" type="presParOf" srcId="{E73B3453-44B4-524D-A5DD-F84A987A0E08}" destId="{9DB988A9-5A2C-4747-9ABA-EF8A83C13A79}" srcOrd="5" destOrd="0" presId="urn:microsoft.com/office/officeart/2005/8/layout/radial3"/>
  </dgm:cxnLst>
  <dgm:bg/>
  <dgm:whole/>
</dgm:dataModel>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29790E-D167-D347-AA6B-B09AEE5E93EE}" type="datetimeFigureOut">
              <a:rPr lang="en-US" smtClean="0"/>
              <a:pPr/>
              <a:t>6/12/09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DCB077-2DE1-7449-BC14-DCD9A2E6BF3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Jon’s Slide</a:t>
            </a:r>
            <a:endParaRPr lang="en-US" dirty="0"/>
          </a:p>
        </p:txBody>
      </p:sp>
      <p:sp>
        <p:nvSpPr>
          <p:cNvPr id="4" name="Slide Number Placeholder 3"/>
          <p:cNvSpPr>
            <a:spLocks noGrp="1"/>
          </p:cNvSpPr>
          <p:nvPr>
            <p:ph type="sldNum" sz="quarter" idx="10"/>
          </p:nvPr>
        </p:nvSpPr>
        <p:spPr/>
        <p:txBody>
          <a:bodyPr/>
          <a:lstStyle/>
          <a:p>
            <a:fld id="{E7D08CBA-115A-F640-A2AD-AC10349FF8CE}"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Val’s Slide</a:t>
            </a:r>
          </a:p>
          <a:p>
            <a:endParaRPr lang="en-US" dirty="0"/>
          </a:p>
        </p:txBody>
      </p:sp>
      <p:sp>
        <p:nvSpPr>
          <p:cNvPr id="4" name="Slide Number Placeholder 3"/>
          <p:cNvSpPr>
            <a:spLocks noGrp="1"/>
          </p:cNvSpPr>
          <p:nvPr>
            <p:ph type="sldNum" sz="quarter" idx="10"/>
          </p:nvPr>
        </p:nvSpPr>
        <p:spPr/>
        <p:txBody>
          <a:bodyPr/>
          <a:lstStyle/>
          <a:p>
            <a:fld id="{E7D08CBA-115A-F640-A2AD-AC10349FF8CE}"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BB3D610-FC63-4B1B-AEAB-3C1BF1AB69BC}" type="datetimeFigureOut">
              <a:rPr lang="en-US" smtClean="0"/>
              <a:pPr/>
              <a:t>6/12/09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C41667-7291-42E8-B00B-345BA5840895}" type="slidenum">
              <a:rPr/>
              <a:pPr/>
              <a:t>‹#›</a:t>
            </a:fld>
            <a:endParaRPr/>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3D610-FC63-4B1B-AEAB-3C1BF1AB69BC}" type="datetimeFigureOut">
              <a:rPr lang="en-US" smtClean="0"/>
              <a:pPr/>
              <a:t>6/12/09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DD0E4-7BE0-423F-B40C-7771A083727F}" type="slidenum">
              <a:rPr lang="en-US" smtClean="0"/>
              <a:pPr/>
              <a:t>‹#›</a:t>
            </a:fld>
            <a:endParaRPr lang="en-US"/>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BB3D610-FC63-4B1B-AEAB-3C1BF1AB69BC}" type="datetimeFigureOut">
              <a:rPr lang="en-US" smtClean="0"/>
              <a:pPr/>
              <a:t>6/12/09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DD0E4-7BE0-423F-B40C-7771A083727F}" type="slidenum">
              <a:rPr lang="en-US" smtClean="0"/>
              <a:pPr/>
              <a:t>‹#›</a:t>
            </a:fld>
            <a:endParaRPr lang="en-US"/>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556499" y="6356350"/>
            <a:ext cx="1148229" cy="365125"/>
          </a:xfrm>
        </p:spPr>
        <p:txBody>
          <a:bodyPr/>
          <a:lstStyle/>
          <a:p>
            <a:fld id="{BBB3D610-FC63-4B1B-AEAB-3C1BF1AB69BC}" type="datetimeFigureOut">
              <a:rPr lang="en-US" smtClean="0"/>
              <a:pPr/>
              <a:t>6/12/09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DD0E4-7BE0-423F-B40C-7771A083727F}" type="slidenum">
              <a:rPr lang="en-US" smtClean="0"/>
              <a:pPr/>
              <a:t>‹#›</a:t>
            </a:fld>
            <a:endParaRPr lang="en-US"/>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BB3D610-FC63-4B1B-AEAB-3C1BF1AB69BC}" type="datetimeFigureOut">
              <a:rPr lang="en-US" smtClean="0"/>
              <a:pPr/>
              <a:t>6/12/09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DD0E4-7BE0-423F-B40C-7771A083727F}" type="slidenum">
              <a:rPr lang="en-US" smtClean="0"/>
              <a:pPr/>
              <a:t>‹#›</a:t>
            </a:fld>
            <a:endParaRPr lang="en-US"/>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BB3D610-FC63-4B1B-AEAB-3C1BF1AB69BC}" type="datetimeFigureOut">
              <a:rPr lang="en-US" smtClean="0"/>
              <a:pPr/>
              <a:t>6/12/09</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endParaRPr lang="en-US"/>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B3D610-FC63-4B1B-AEAB-3C1BF1AB69BC}" type="datetimeFigureOut">
              <a:rPr lang="en-US" smtClean="0"/>
              <a:pPr/>
              <a:t>6/12/09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DD0E4-7BE0-423F-B40C-7771A083727F}" type="slidenum">
              <a:rPr lang="en-US" smtClean="0"/>
              <a:pPr/>
              <a:t>‹#›</a:t>
            </a:fld>
            <a:endParaRPr lang="en-US"/>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BB3D610-FC63-4B1B-AEAB-3C1BF1AB69BC}" type="datetimeFigureOut">
              <a:rPr lang="en-US" smtClean="0"/>
              <a:pPr/>
              <a:t>6/12/09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DD0E4-7BE0-423F-B40C-7771A083727F}" type="slidenum">
              <a:rPr lang="en-US" smtClean="0"/>
              <a:pPr/>
              <a:t>‹#›</a:t>
            </a:fld>
            <a:endParaRPr lang="en-US"/>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BB3D610-FC63-4B1B-AEAB-3C1BF1AB69BC}" type="datetimeFigureOut">
              <a:rPr lang="en-US" smtClean="0"/>
              <a:pPr/>
              <a:t>6/12/09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1DD0E4-7BE0-423F-B40C-7771A08372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BB3D610-FC63-4B1B-AEAB-3C1BF1AB69BC}" type="datetimeFigureOut">
              <a:rPr lang="en-US" smtClean="0"/>
              <a:pPr/>
              <a:t>6/12/09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1DD0E4-7BE0-423F-B40C-7771A083727F}" type="slidenum">
              <a:rPr lang="en-US" smtClean="0"/>
              <a:pPr/>
              <a:t>‹#›</a:t>
            </a:fld>
            <a:endParaRPr lang="en-US"/>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3D610-FC63-4B1B-AEAB-3C1BF1AB69BC}" type="datetimeFigureOut">
              <a:rPr lang="en-US" smtClean="0"/>
              <a:pPr/>
              <a:t>6/12/09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1DD0E4-7BE0-423F-B40C-7771A08372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3D610-FC63-4B1B-AEAB-3C1BF1AB69BC}" type="datetimeFigureOut">
              <a:rPr lang="en-US" smtClean="0"/>
              <a:pPr/>
              <a:t>6/12/09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519841-B96A-4DD9-B158-9961937F6A4E}"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3D610-FC63-4B1B-AEAB-3C1BF1AB69BC}" type="datetimeFigureOut">
              <a:rPr lang="en-US" smtClean="0"/>
              <a:pPr/>
              <a:t>6/12/09</a:t>
            </a:fld>
            <a:endParaRPr 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31DD0E4-7BE0-423F-B40C-7771A083727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wmf"/><Relationship Id="rId3" Type="http://schemas.openxmlformats.org/officeDocument/2006/relationships/image" Target="../media/image22.w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diagramQuickStyle" Target="../diagrams/quickStyle1.xml"/><Relationship Id="rId1" Type="http://schemas.openxmlformats.org/officeDocument/2006/relationships/slideLayout" Target="../slideLayouts/slideLayout2.xml"/><Relationship Id="rId2" Type="http://schemas.openxmlformats.org/officeDocument/2006/relationships/diagramData" Target="../diagrams/data1.xml"/><Relationship Id="rId3" Type="http://schemas.openxmlformats.org/officeDocument/2006/relationships/diagramLayout" Target="../diagrams/layout1.xml"/><Relationship Id="rId5"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72768"/>
            <a:ext cx="7196328" cy="2130552"/>
          </a:xfrm>
        </p:spPr>
        <p:txBody>
          <a:bodyPr>
            <a:normAutofit fontScale="90000"/>
          </a:bodyPr>
          <a:lstStyle/>
          <a:p>
            <a:r>
              <a:rPr lang="en-US" dirty="0" smtClean="0"/>
              <a:t>Best Practices in</a:t>
            </a:r>
            <a:br>
              <a:rPr lang="en-US" dirty="0" smtClean="0"/>
            </a:br>
            <a:r>
              <a:rPr lang="en-US" dirty="0" smtClean="0"/>
              <a:t>Emergency Medical Services</a:t>
            </a:r>
            <a:endParaRPr lang="en-US" dirty="0"/>
          </a:p>
        </p:txBody>
      </p:sp>
      <p:sp>
        <p:nvSpPr>
          <p:cNvPr id="3" name="Subtitle 2"/>
          <p:cNvSpPr>
            <a:spLocks noGrp="1"/>
          </p:cNvSpPr>
          <p:nvPr>
            <p:ph type="subTitle" idx="1"/>
          </p:nvPr>
        </p:nvSpPr>
        <p:spPr>
          <a:xfrm>
            <a:off x="609600" y="3810000"/>
            <a:ext cx="8382000" cy="2057400"/>
          </a:xfrm>
        </p:spPr>
        <p:txBody>
          <a:bodyPr>
            <a:normAutofit fontScale="70000" lnSpcReduction="20000"/>
          </a:bodyPr>
          <a:lstStyle/>
          <a:p>
            <a:r>
              <a:rPr lang="en-US" dirty="0" smtClean="0"/>
              <a:t>Presented By:</a:t>
            </a:r>
          </a:p>
          <a:p>
            <a:r>
              <a:rPr lang="en-US" dirty="0" smtClean="0"/>
              <a:t>Jonathan D. Washko, NREMT-P, BS-EMSA</a:t>
            </a:r>
          </a:p>
          <a:p>
            <a:r>
              <a:rPr lang="en-US" sz="2400" dirty="0" smtClean="0"/>
              <a:t>Executive Director for Operations Services – REMSA</a:t>
            </a:r>
          </a:p>
          <a:p>
            <a:r>
              <a:rPr lang="en-US" sz="2400" dirty="0" smtClean="0"/>
              <a:t>President – Washko &amp; Associates, LLC</a:t>
            </a:r>
          </a:p>
          <a:p>
            <a:endParaRPr lang="en-US" sz="2400" dirty="0" smtClean="0"/>
          </a:p>
          <a:p>
            <a:r>
              <a:rPr lang="en-US" sz="2400" dirty="0" smtClean="0"/>
              <a:t>OAMTA Annual Conference - June 12, 2009</a:t>
            </a:r>
            <a:endParaRPr lang="en-US" dirty="0" smtClean="0"/>
          </a:p>
          <a:p>
            <a:r>
              <a:rPr lang="en-US" sz="2400" dirty="0" smtClean="0"/>
              <a:t>Sponsored by Community Care Ambulance Network – Ashtabula, OH</a:t>
            </a:r>
          </a:p>
        </p:txBody>
      </p:sp>
      <p:pic>
        <p:nvPicPr>
          <p:cNvPr id="4" name="Picture 3" descr="j0229831.wmf"/>
          <p:cNvPicPr>
            <a:picLocks noChangeAspect="1"/>
          </p:cNvPicPr>
          <p:nvPr/>
        </p:nvPicPr>
        <p:blipFill>
          <a:blip r:embed="rId2"/>
          <a:stretch>
            <a:fillRect/>
          </a:stretch>
        </p:blipFill>
        <p:spPr>
          <a:xfrm>
            <a:off x="990600" y="838200"/>
            <a:ext cx="2438400" cy="224681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1143000"/>
          </a:xfrm>
        </p:spPr>
        <p:txBody>
          <a:bodyPr>
            <a:normAutofit fontScale="90000"/>
          </a:bodyPr>
          <a:lstStyle/>
          <a:p>
            <a:r>
              <a:rPr lang="en-US" dirty="0" smtClean="0"/>
              <a:t>My industry experience has been…</a:t>
            </a:r>
            <a:endParaRPr lang="en-US" dirty="0"/>
          </a:p>
        </p:txBody>
      </p:sp>
      <p:sp>
        <p:nvSpPr>
          <p:cNvPr id="3" name="Content Placeholder 2"/>
          <p:cNvSpPr>
            <a:spLocks noGrp="1"/>
          </p:cNvSpPr>
          <p:nvPr>
            <p:ph idx="1"/>
          </p:nvPr>
        </p:nvSpPr>
        <p:spPr>
          <a:xfrm>
            <a:off x="457200" y="2438400"/>
            <a:ext cx="8229600" cy="3581400"/>
          </a:xfrm>
        </p:spPr>
        <p:txBody>
          <a:bodyPr>
            <a:normAutofit lnSpcReduction="10000"/>
          </a:bodyPr>
          <a:lstStyle/>
          <a:p>
            <a:pPr marL="0" lvl="0" algn="ctr">
              <a:buNone/>
            </a:pPr>
            <a:r>
              <a:rPr lang="en-US" sz="4000" kern="1200" dirty="0" smtClean="0">
                <a:solidFill>
                  <a:schemeClr val="tx1"/>
                </a:solidFill>
                <a:latin typeface="+mj-lt"/>
                <a:ea typeface="+mj-ea"/>
                <a:cs typeface="+mj-cs"/>
              </a:rPr>
              <a:t>Necessity may be the mother invention however…</a:t>
            </a:r>
          </a:p>
          <a:p>
            <a:pPr marL="0" lvl="0" algn="ctr">
              <a:buNone/>
            </a:pPr>
            <a:endParaRPr lang="en-US" sz="4000" dirty="0" smtClean="0">
              <a:latin typeface="+mj-lt"/>
              <a:ea typeface="+mj-ea"/>
              <a:cs typeface="+mj-cs"/>
            </a:endParaRPr>
          </a:p>
          <a:p>
            <a:pPr marL="0" lvl="0" algn="ctr">
              <a:buNone/>
            </a:pPr>
            <a:r>
              <a:rPr lang="en-US" sz="4000" dirty="0" smtClean="0">
                <a:latin typeface="+mj-lt"/>
                <a:ea typeface="+mj-ea"/>
                <a:cs typeface="+mj-cs"/>
              </a:rPr>
              <a:t>…it also drives </a:t>
            </a:r>
            <a:r>
              <a:rPr lang="en-US" sz="4000" kern="1200" dirty="0" smtClean="0">
                <a:solidFill>
                  <a:schemeClr val="tx1"/>
                </a:solidFill>
                <a:latin typeface="+mj-lt"/>
                <a:ea typeface="+mj-ea"/>
                <a:cs typeface="+mj-cs"/>
              </a:rPr>
              <a:t>acceptance of the  previously unacceptable</a:t>
            </a:r>
          </a:p>
        </p:txBody>
      </p:sp>
      <p:cxnSp>
        <p:nvCxnSpPr>
          <p:cNvPr id="5" name="Straight Connector 4"/>
          <p:cNvCxnSpPr/>
          <p:nvPr/>
        </p:nvCxnSpPr>
        <p:spPr>
          <a:xfrm>
            <a:off x="685800" y="4113212"/>
            <a:ext cx="7772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j04415271.wmf"/>
          <p:cNvPicPr>
            <a:picLocks noChangeAspect="1"/>
          </p:cNvPicPr>
          <p:nvPr/>
        </p:nvPicPr>
        <p:blipFill>
          <a:blip r:embed="rId2">
            <a:alphaModFix amt="24000"/>
          </a:blip>
          <a:stretch>
            <a:fillRect/>
          </a:stretch>
        </p:blipFill>
        <p:spPr>
          <a:xfrm>
            <a:off x="1583748" y="2362200"/>
            <a:ext cx="5883852" cy="3429000"/>
          </a:xfrm>
          <a:prstGeom prst="rect">
            <a:avLst/>
          </a:prstGeom>
        </p:spPr>
      </p:pic>
      <p:sp>
        <p:nvSpPr>
          <p:cNvPr id="2" name="Title 1"/>
          <p:cNvSpPr>
            <a:spLocks noGrp="1"/>
          </p:cNvSpPr>
          <p:nvPr>
            <p:ph type="title"/>
          </p:nvPr>
        </p:nvSpPr>
        <p:spPr>
          <a:xfrm>
            <a:off x="457200" y="228600"/>
            <a:ext cx="8229600" cy="1143000"/>
          </a:xfrm>
        </p:spPr>
        <p:txBody>
          <a:bodyPr>
            <a:normAutofit fontScale="90000"/>
          </a:bodyPr>
          <a:lstStyle/>
          <a:p>
            <a:r>
              <a:rPr lang="en-US" dirty="0" smtClean="0"/>
              <a:t>Current / Future Economic and Demographic </a:t>
            </a:r>
            <a:r>
              <a:rPr lang="en-US" baseline="0" dirty="0" smtClean="0"/>
              <a:t>Conditions</a:t>
            </a:r>
            <a:endParaRPr lang="en-US" dirty="0"/>
          </a:p>
        </p:txBody>
      </p:sp>
      <p:sp>
        <p:nvSpPr>
          <p:cNvPr id="3" name="Content Placeholder 2"/>
          <p:cNvSpPr>
            <a:spLocks noGrp="1"/>
          </p:cNvSpPr>
          <p:nvPr>
            <p:ph idx="1"/>
          </p:nvPr>
        </p:nvSpPr>
        <p:spPr>
          <a:xfrm>
            <a:off x="457200" y="1951037"/>
            <a:ext cx="8229600" cy="4525963"/>
          </a:xfrm>
        </p:spPr>
        <p:txBody>
          <a:bodyPr>
            <a:normAutofit/>
          </a:bodyPr>
          <a:lstStyle/>
          <a:p>
            <a:r>
              <a:rPr lang="en-US" dirty="0" smtClean="0"/>
              <a:t>If there ever</a:t>
            </a:r>
            <a:r>
              <a:rPr lang="en-US" baseline="0" dirty="0" smtClean="0"/>
              <a:t> has been a time where necessity will drive innovation, acceptance of the </a:t>
            </a:r>
            <a:r>
              <a:rPr lang="en-US" dirty="0" smtClean="0"/>
              <a:t>unacceptable and the merging of separately evolved species into one, it is now!</a:t>
            </a:r>
          </a:p>
          <a:p>
            <a:r>
              <a:rPr lang="en-US" dirty="0" smtClean="0"/>
              <a:t>Shrinking public funding mechanisms, uncertain healthcare dollars and rising unemployment in the face of a large aging boomer generation will force industry innovation and change</a:t>
            </a:r>
          </a:p>
          <a:p>
            <a:r>
              <a:rPr lang="en-US" dirty="0" smtClean="0"/>
              <a:t>Funding / service level / employment compensation tradeoff’s or service delivery model design changes…you decide (as may the current presidential administration)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a:t>
            </a:r>
            <a:r>
              <a:rPr lang="en-US" baseline="0" dirty="0" smtClean="0"/>
              <a:t> in EMS - Disclaimer</a:t>
            </a:r>
            <a:endParaRPr lang="en-US" dirty="0"/>
          </a:p>
        </p:txBody>
      </p:sp>
      <p:sp>
        <p:nvSpPr>
          <p:cNvPr id="3" name="Content Placeholder 2"/>
          <p:cNvSpPr>
            <a:spLocks noGrp="1"/>
          </p:cNvSpPr>
          <p:nvPr>
            <p:ph idx="1"/>
          </p:nvPr>
        </p:nvSpPr>
        <p:spPr>
          <a:xfrm>
            <a:off x="457200" y="2057400"/>
            <a:ext cx="8229600" cy="4571999"/>
          </a:xfrm>
        </p:spPr>
        <p:txBody>
          <a:bodyPr>
            <a:normAutofit/>
          </a:bodyPr>
          <a:lstStyle/>
          <a:p>
            <a:r>
              <a:rPr lang="en-US" dirty="0" smtClean="0"/>
              <a:t>Best</a:t>
            </a:r>
            <a:r>
              <a:rPr lang="en-US" baseline="0" dirty="0" smtClean="0"/>
              <a:t> practices mentioned in this presentation are based on my personal exposure / experience </a:t>
            </a:r>
            <a:r>
              <a:rPr lang="en-US" dirty="0" smtClean="0"/>
              <a:t>with</a:t>
            </a:r>
            <a:r>
              <a:rPr lang="en-US" baseline="0" dirty="0" smtClean="0"/>
              <a:t> numerous EMS systems across the US, Canada and other European nations</a:t>
            </a:r>
          </a:p>
          <a:p>
            <a:r>
              <a:rPr lang="en-US" baseline="0" dirty="0" smtClean="0"/>
              <a:t>I know many other best practices beyond those mentioned in the presentation exist, I have just not had the privilege of seeing or learning about all of them as of yet</a:t>
            </a:r>
          </a:p>
          <a:p>
            <a:r>
              <a:rPr lang="en-US" dirty="0" smtClean="0"/>
              <a:t>If you know of a best practice and would like to share it please feel free to do so anytime during the presentation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Best Practices in EMS</a:t>
            </a:r>
            <a:endParaRPr lang="en-US" dirty="0"/>
          </a:p>
        </p:txBody>
      </p:sp>
      <p:sp>
        <p:nvSpPr>
          <p:cNvPr id="3" name="Content Placeholder 2"/>
          <p:cNvSpPr>
            <a:spLocks noGrp="1"/>
          </p:cNvSpPr>
          <p:nvPr>
            <p:ph sz="half" idx="1"/>
          </p:nvPr>
        </p:nvSpPr>
        <p:spPr>
          <a:xfrm>
            <a:off x="228600" y="1828800"/>
            <a:ext cx="4267200" cy="4724399"/>
          </a:xfrm>
        </p:spPr>
        <p:txBody>
          <a:bodyPr>
            <a:noAutofit/>
          </a:bodyPr>
          <a:lstStyle/>
          <a:p>
            <a:r>
              <a:rPr lang="en-US" sz="2400" dirty="0" smtClean="0"/>
              <a:t>Deployment Science</a:t>
            </a:r>
          </a:p>
          <a:p>
            <a:r>
              <a:rPr lang="en-US" sz="2400" dirty="0" smtClean="0"/>
              <a:t>Operations</a:t>
            </a:r>
          </a:p>
          <a:p>
            <a:r>
              <a:rPr lang="en-US" sz="2400" dirty="0" smtClean="0"/>
              <a:t>Supply / Logistics</a:t>
            </a:r>
          </a:p>
          <a:p>
            <a:r>
              <a:rPr lang="en-US" sz="2400" dirty="0" smtClean="0"/>
              <a:t>Fleet maintenance</a:t>
            </a:r>
          </a:p>
          <a:p>
            <a:r>
              <a:rPr lang="en-US" sz="2400" dirty="0" smtClean="0"/>
              <a:t>Human resources</a:t>
            </a:r>
          </a:p>
          <a:p>
            <a:r>
              <a:rPr lang="en-US" sz="2400" dirty="0" smtClean="0"/>
              <a:t>Training / education</a:t>
            </a:r>
          </a:p>
          <a:p>
            <a:r>
              <a:rPr lang="en-US" sz="2400" dirty="0" smtClean="0"/>
              <a:t>Quality Improvement</a:t>
            </a:r>
          </a:p>
          <a:p>
            <a:r>
              <a:rPr lang="en-US" sz="2400" dirty="0" smtClean="0"/>
              <a:t>Billing / Finance</a:t>
            </a:r>
          </a:p>
          <a:p>
            <a:r>
              <a:rPr lang="en-US" sz="2400" dirty="0" smtClean="0"/>
              <a:t>Communications</a:t>
            </a:r>
          </a:p>
          <a:p>
            <a:r>
              <a:rPr lang="en-US" sz="2400" dirty="0" smtClean="0"/>
              <a:t>EMS System Designs</a:t>
            </a:r>
          </a:p>
          <a:p>
            <a:r>
              <a:rPr lang="en-US" sz="2400" dirty="0" smtClean="0"/>
              <a:t>EMS Response to Pandemic</a:t>
            </a:r>
          </a:p>
        </p:txBody>
      </p:sp>
      <p:pic>
        <p:nvPicPr>
          <p:cNvPr id="7" name="Picture 6" descr="j0426566.jpg"/>
          <p:cNvPicPr>
            <a:picLocks noChangeAspect="1"/>
          </p:cNvPicPr>
          <p:nvPr/>
        </p:nvPicPr>
        <p:blipFill>
          <a:blip r:embed="rId2"/>
          <a:stretch>
            <a:fillRect/>
          </a:stretch>
        </p:blipFill>
        <p:spPr>
          <a:xfrm>
            <a:off x="4495800" y="2057400"/>
            <a:ext cx="4343400" cy="43434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Science</a:t>
            </a:r>
            <a:endParaRPr lang="en-US" dirty="0"/>
          </a:p>
        </p:txBody>
      </p:sp>
      <p:sp>
        <p:nvSpPr>
          <p:cNvPr id="5" name="Text Placeholder 4"/>
          <p:cNvSpPr>
            <a:spLocks noGrp="1"/>
          </p:cNvSpPr>
          <p:nvPr>
            <p:ph type="body" idx="1"/>
          </p:nvPr>
        </p:nvSpPr>
        <p:spPr/>
        <p:txBody>
          <a:bodyPr/>
          <a:lstStyle/>
          <a:p>
            <a:r>
              <a:rPr lang="en-US" dirty="0" smtClean="0"/>
              <a:t>Best Practices in EMS</a:t>
            </a:r>
            <a:endParaRPr lang="en-US" dirty="0"/>
          </a:p>
        </p:txBody>
      </p:sp>
      <p:pic>
        <p:nvPicPr>
          <p:cNvPr id="7" name="Picture 5" descr="j0386637"/>
          <p:cNvPicPr>
            <a:picLocks noChangeAspect="1" noChangeArrowheads="1"/>
          </p:cNvPicPr>
          <p:nvPr/>
        </p:nvPicPr>
        <p:blipFill>
          <a:blip r:embed="rId2"/>
          <a:srcRect/>
          <a:stretch>
            <a:fillRect/>
          </a:stretch>
        </p:blipFill>
        <p:spPr bwMode="auto">
          <a:xfrm>
            <a:off x="388018" y="2438400"/>
            <a:ext cx="1212182" cy="1676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Best Practices in EMS</a:t>
            </a:r>
            <a:br>
              <a:rPr lang="en-US" dirty="0" smtClean="0"/>
            </a:br>
            <a:r>
              <a:rPr lang="en-US" dirty="0" smtClean="0"/>
              <a:t>Deployment</a:t>
            </a:r>
            <a:r>
              <a:rPr lang="en-US" baseline="0" dirty="0" smtClean="0"/>
              <a:t> Science</a:t>
            </a:r>
            <a:endParaRPr lang="en-US" dirty="0"/>
          </a:p>
        </p:txBody>
      </p:sp>
      <p:sp>
        <p:nvSpPr>
          <p:cNvPr id="3" name="Content Placeholder 2"/>
          <p:cNvSpPr>
            <a:spLocks noGrp="1"/>
          </p:cNvSpPr>
          <p:nvPr>
            <p:ph idx="1"/>
          </p:nvPr>
        </p:nvSpPr>
        <p:spPr/>
        <p:txBody>
          <a:bodyPr>
            <a:normAutofit/>
          </a:bodyPr>
          <a:lstStyle/>
          <a:p>
            <a:r>
              <a:rPr lang="en-US" dirty="0" smtClean="0"/>
              <a:t>Setting service reliability standards and then meeting them for emergency and non-emergency service</a:t>
            </a:r>
          </a:p>
          <a:p>
            <a:pPr lvl="1"/>
            <a:r>
              <a:rPr lang="en-US" dirty="0" smtClean="0"/>
              <a:t>e.g. Life threatening emergencies responded to within 8 minutes 90% of the time</a:t>
            </a:r>
          </a:p>
          <a:p>
            <a:r>
              <a:rPr lang="en-US" dirty="0" smtClean="0"/>
              <a:t>Measure response times ACCURATELY (no smoke and mirrors)</a:t>
            </a:r>
          </a:p>
          <a:p>
            <a:pPr lvl="1"/>
            <a:r>
              <a:rPr lang="en-US" dirty="0" err="1" smtClean="0"/>
              <a:t>Fractile</a:t>
            </a:r>
            <a:r>
              <a:rPr lang="en-US" dirty="0" smtClean="0"/>
              <a:t> measurement</a:t>
            </a:r>
            <a:r>
              <a:rPr lang="en-US" baseline="0" dirty="0" smtClean="0"/>
              <a:t> approach not average</a:t>
            </a:r>
          </a:p>
          <a:p>
            <a:pPr lvl="1"/>
            <a:r>
              <a:rPr lang="en-US" dirty="0" smtClean="0"/>
              <a:t>Call received in 9-1-1 center to on scene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Best Practices in EMS</a:t>
            </a:r>
            <a:br>
              <a:rPr lang="en-US" dirty="0" smtClean="0"/>
            </a:br>
            <a:r>
              <a:rPr lang="en-US" dirty="0" smtClean="0"/>
              <a:t>Deployment</a:t>
            </a:r>
            <a:r>
              <a:rPr lang="en-US" baseline="0" dirty="0" smtClean="0"/>
              <a:t> Science</a:t>
            </a:r>
            <a:endParaRPr lang="en-US" dirty="0"/>
          </a:p>
        </p:txBody>
      </p:sp>
      <p:sp>
        <p:nvSpPr>
          <p:cNvPr id="3" name="Content Placeholder 2"/>
          <p:cNvSpPr>
            <a:spLocks noGrp="1"/>
          </p:cNvSpPr>
          <p:nvPr>
            <p:ph idx="1"/>
          </p:nvPr>
        </p:nvSpPr>
        <p:spPr>
          <a:xfrm>
            <a:off x="457200" y="2057400"/>
            <a:ext cx="8229600" cy="4419599"/>
          </a:xfrm>
        </p:spPr>
        <p:txBody>
          <a:bodyPr>
            <a:normAutofit lnSpcReduction="10000"/>
          </a:bodyPr>
          <a:lstStyle/>
          <a:p>
            <a:r>
              <a:rPr lang="en-US" dirty="0" smtClean="0"/>
              <a:t>Using deployment methodologies that match supply and demand both temporally and geospatially</a:t>
            </a:r>
          </a:p>
          <a:p>
            <a:pPr lvl="1"/>
            <a:r>
              <a:rPr lang="en-US" dirty="0" smtClean="0"/>
              <a:t>Production Model EMS / SSM / Peak Load Staffing</a:t>
            </a:r>
          </a:p>
          <a:p>
            <a:pPr lvl="1"/>
            <a:r>
              <a:rPr lang="en-US" dirty="0" smtClean="0"/>
              <a:t>Station move-ups based on demand not geography</a:t>
            </a:r>
          </a:p>
          <a:p>
            <a:pPr lvl="0"/>
            <a:r>
              <a:rPr lang="en-US" dirty="0" smtClean="0"/>
              <a:t>Realize that deployment</a:t>
            </a:r>
            <a:r>
              <a:rPr lang="en-US" baseline="0" dirty="0" smtClean="0"/>
              <a:t> methodology and response time</a:t>
            </a:r>
            <a:r>
              <a:rPr lang="en-US" dirty="0" smtClean="0"/>
              <a:t> service reliability</a:t>
            </a:r>
            <a:r>
              <a:rPr lang="en-US" baseline="0" dirty="0" smtClean="0"/>
              <a:t> are just as important (if not more) as the medicine we provide</a:t>
            </a:r>
          </a:p>
          <a:p>
            <a:pPr lvl="1"/>
            <a:r>
              <a:rPr lang="en-US" dirty="0" smtClean="0"/>
              <a:t>Life-saving treatment is worthless if it is not provided in time</a:t>
            </a:r>
          </a:p>
          <a:p>
            <a:pPr lvl="1"/>
            <a:r>
              <a:rPr lang="en-US" dirty="0" smtClean="0"/>
              <a:t>Deployment methodology drives labor costs up or down which has a direct effect on the quality of medicine we can afford to provide given the current reimbursement mechanisms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 in EMS </a:t>
            </a:r>
            <a:br>
              <a:rPr lang="en-US" dirty="0" smtClean="0"/>
            </a:br>
            <a:r>
              <a:rPr lang="en-US" dirty="0" smtClean="0"/>
              <a:t>Deployment Science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Technological edge</a:t>
            </a:r>
          </a:p>
          <a:p>
            <a:pPr lvl="1"/>
            <a:r>
              <a:rPr lang="en-US" dirty="0" smtClean="0"/>
              <a:t>Live</a:t>
            </a:r>
            <a:r>
              <a:rPr lang="en-US" baseline="0" dirty="0" smtClean="0"/>
              <a:t> </a:t>
            </a:r>
            <a:r>
              <a:rPr lang="en-US" dirty="0" smtClean="0"/>
              <a:t>decision support</a:t>
            </a:r>
            <a:r>
              <a:rPr lang="en-US" baseline="0" dirty="0" smtClean="0"/>
              <a:t> tools for making resource</a:t>
            </a:r>
            <a:r>
              <a:rPr lang="en-US" dirty="0" smtClean="0"/>
              <a:t> deployment decisions in real-time</a:t>
            </a:r>
          </a:p>
          <a:p>
            <a:pPr lvl="2"/>
            <a:r>
              <a:rPr lang="en-US" baseline="0" dirty="0" smtClean="0"/>
              <a:t>MARVLIS</a:t>
            </a:r>
          </a:p>
          <a:p>
            <a:pPr lvl="2"/>
            <a:r>
              <a:rPr lang="en-US" dirty="0" smtClean="0"/>
              <a:t>SIREN</a:t>
            </a:r>
          </a:p>
          <a:p>
            <a:pPr lvl="2"/>
            <a:r>
              <a:rPr lang="en-US" baseline="0" dirty="0" smtClean="0"/>
              <a:t>DECCAN</a:t>
            </a:r>
          </a:p>
          <a:p>
            <a:pPr lvl="2"/>
            <a:r>
              <a:rPr lang="en-US" dirty="0" smtClean="0"/>
              <a:t>CAD vendor specific features</a:t>
            </a:r>
            <a:endParaRPr lang="en-US" baseline="0" dirty="0" smtClean="0"/>
          </a:p>
          <a:p>
            <a:pPr lvl="1"/>
            <a:r>
              <a:rPr lang="en-US" dirty="0" smtClean="0"/>
              <a:t>Balanced matching of service demand needs with human needs</a:t>
            </a:r>
          </a:p>
          <a:p>
            <a:pPr lvl="2"/>
            <a:r>
              <a:rPr lang="en-US" baseline="0" dirty="0" smtClean="0"/>
              <a:t>Zoll Resource Planner </a:t>
            </a:r>
          </a:p>
          <a:p>
            <a:pPr lvl="1"/>
            <a:r>
              <a:rPr lang="en-US" dirty="0" smtClean="0"/>
              <a:t>In-vehicle smart routing systems that use live or historical road network data to adjust routes and candidate rankings</a:t>
            </a:r>
            <a:endParaRPr lang="en-US" baseline="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Ambulance Operations</a:t>
            </a:r>
            <a:endParaRPr lang="en-US" dirty="0"/>
          </a:p>
        </p:txBody>
      </p:sp>
      <p:sp>
        <p:nvSpPr>
          <p:cNvPr id="5" name="Text Placeholder 4"/>
          <p:cNvSpPr>
            <a:spLocks noGrp="1"/>
          </p:cNvSpPr>
          <p:nvPr>
            <p:ph type="body" idx="1"/>
          </p:nvPr>
        </p:nvSpPr>
        <p:spPr/>
        <p:txBody>
          <a:bodyPr/>
          <a:lstStyle/>
          <a:p>
            <a:r>
              <a:rPr lang="en-US" dirty="0" smtClean="0"/>
              <a:t>Best Practices in EMS</a:t>
            </a:r>
            <a:endParaRPr lang="en-US" dirty="0"/>
          </a:p>
        </p:txBody>
      </p:sp>
      <p:pic>
        <p:nvPicPr>
          <p:cNvPr id="6" name="Picture 5" descr="j0278764.wmf"/>
          <p:cNvPicPr>
            <a:picLocks noChangeAspect="1"/>
          </p:cNvPicPr>
          <p:nvPr/>
        </p:nvPicPr>
        <p:blipFill>
          <a:blip r:embed="rId2"/>
          <a:stretch>
            <a:fillRect/>
          </a:stretch>
        </p:blipFill>
        <p:spPr>
          <a:xfrm>
            <a:off x="2895600" y="152400"/>
            <a:ext cx="3693319" cy="25146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 in EMS </a:t>
            </a:r>
            <a:br>
              <a:rPr lang="en-US" dirty="0" smtClean="0"/>
            </a:br>
            <a:r>
              <a:rPr lang="en-US" dirty="0" smtClean="0"/>
              <a:t>Operations</a:t>
            </a:r>
            <a:endParaRPr lang="en-US" dirty="0"/>
          </a:p>
        </p:txBody>
      </p:sp>
      <p:sp>
        <p:nvSpPr>
          <p:cNvPr id="3" name="Content Placeholder 2"/>
          <p:cNvSpPr>
            <a:spLocks noGrp="1"/>
          </p:cNvSpPr>
          <p:nvPr>
            <p:ph idx="1"/>
          </p:nvPr>
        </p:nvSpPr>
        <p:spPr/>
        <p:txBody>
          <a:bodyPr>
            <a:normAutofit/>
          </a:bodyPr>
          <a:lstStyle/>
          <a:p>
            <a:r>
              <a:rPr lang="en-US" dirty="0" smtClean="0"/>
              <a:t>Vehicle design conducive to long-term, in ambulance shifts</a:t>
            </a:r>
          </a:p>
          <a:p>
            <a:pPr lvl="1"/>
            <a:r>
              <a:rPr lang="en-US" dirty="0" smtClean="0"/>
              <a:t>DVD / entertainment systems</a:t>
            </a:r>
          </a:p>
          <a:p>
            <a:pPr lvl="1"/>
            <a:r>
              <a:rPr lang="en-US" dirty="0" smtClean="0"/>
              <a:t>Larger front cabs to allow for reclining in front</a:t>
            </a:r>
            <a:r>
              <a:rPr lang="en-US" baseline="0" dirty="0" smtClean="0"/>
              <a:t> of unit</a:t>
            </a:r>
          </a:p>
          <a:p>
            <a:pPr lvl="0"/>
            <a:r>
              <a:rPr lang="en-US" dirty="0" smtClean="0"/>
              <a:t>Field supervisors</a:t>
            </a:r>
            <a:r>
              <a:rPr lang="en-US" baseline="0" dirty="0" smtClean="0"/>
              <a:t> capable of on-site / on demand</a:t>
            </a:r>
            <a:r>
              <a:rPr lang="en-US" dirty="0" smtClean="0"/>
              <a:t> </a:t>
            </a:r>
            <a:r>
              <a:rPr lang="en-US" baseline="0" dirty="0" smtClean="0"/>
              <a:t>lost unit hour mitigation</a:t>
            </a:r>
          </a:p>
          <a:p>
            <a:pPr lvl="1"/>
            <a:r>
              <a:rPr lang="en-US" dirty="0" smtClean="0"/>
              <a:t>Solve a variety of issues that would take an ambulance out of service or cause service inefficiency</a:t>
            </a:r>
          </a:p>
          <a:p>
            <a:pPr lvl="1"/>
            <a:r>
              <a:rPr lang="en-US" dirty="0" smtClean="0"/>
              <a:t>Resupply of medical supplies, fixing of vehicle problems, availability of backup equipment, bariatric stretcher delivery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 in EMS Overview</a:t>
            </a:r>
            <a:endParaRPr lang="en-US" dirty="0"/>
          </a:p>
        </p:txBody>
      </p:sp>
      <p:sp>
        <p:nvSpPr>
          <p:cNvPr id="3" name="Content Placeholder 2"/>
          <p:cNvSpPr>
            <a:spLocks noGrp="1"/>
          </p:cNvSpPr>
          <p:nvPr>
            <p:ph idx="1"/>
          </p:nvPr>
        </p:nvSpPr>
        <p:spPr/>
        <p:txBody>
          <a:bodyPr/>
          <a:lstStyle/>
          <a:p>
            <a:r>
              <a:rPr lang="en-US" dirty="0" smtClean="0"/>
              <a:t>What is a best practice</a:t>
            </a:r>
          </a:p>
          <a:p>
            <a:r>
              <a:rPr lang="en-US" baseline="0" dirty="0" smtClean="0"/>
              <a:t>Why EMS needs best practices</a:t>
            </a:r>
          </a:p>
          <a:p>
            <a:r>
              <a:rPr lang="en-US" dirty="0" smtClean="0"/>
              <a:t>The theory</a:t>
            </a:r>
            <a:r>
              <a:rPr lang="en-US" baseline="0" dirty="0" smtClean="0"/>
              <a:t> of EMS Darwinism</a:t>
            </a:r>
          </a:p>
          <a:p>
            <a:r>
              <a:rPr lang="en-US" baseline="0" dirty="0" smtClean="0"/>
              <a:t>The economy</a:t>
            </a:r>
            <a:r>
              <a:rPr lang="en-US" dirty="0" smtClean="0"/>
              <a:t> and</a:t>
            </a:r>
            <a:r>
              <a:rPr lang="en-US" baseline="0" dirty="0" smtClean="0"/>
              <a:t> best practices</a:t>
            </a:r>
          </a:p>
          <a:p>
            <a:r>
              <a:rPr lang="en-US" baseline="0" dirty="0" smtClean="0"/>
              <a:t>Best practices dissected &amp; discussed</a:t>
            </a:r>
            <a:endParaRPr lang="en-US" dirty="0" smtClean="0"/>
          </a:p>
          <a:p>
            <a:r>
              <a:rPr lang="en-US" baseline="0" dirty="0" smtClean="0"/>
              <a:t>Wrap</a:t>
            </a:r>
            <a:r>
              <a:rPr lang="en-US" dirty="0" smtClean="0"/>
              <a:t> up / Q&amp;A</a:t>
            </a:r>
            <a:endParaRPr lang="en-US" baseline="0" dirty="0" smtClean="0"/>
          </a:p>
        </p:txBody>
      </p:sp>
      <p:pic>
        <p:nvPicPr>
          <p:cNvPr id="4" name="Picture 3" descr="LS012498.png"/>
          <p:cNvPicPr>
            <a:picLocks noChangeAspect="1"/>
          </p:cNvPicPr>
          <p:nvPr/>
        </p:nvPicPr>
        <p:blipFill>
          <a:blip r:embed="rId2"/>
          <a:stretch>
            <a:fillRect/>
          </a:stretch>
        </p:blipFill>
        <p:spPr>
          <a:xfrm>
            <a:off x="6288088" y="2133600"/>
            <a:ext cx="2398712" cy="430279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 in EMS </a:t>
            </a:r>
            <a:br>
              <a:rPr lang="en-US" dirty="0" smtClean="0"/>
            </a:br>
            <a:r>
              <a:rPr lang="en-US" dirty="0" smtClean="0"/>
              <a:t>Operations</a:t>
            </a:r>
            <a:endParaRPr lang="en-US" dirty="0"/>
          </a:p>
        </p:txBody>
      </p:sp>
      <p:sp>
        <p:nvSpPr>
          <p:cNvPr id="3" name="Content Placeholder 2"/>
          <p:cNvSpPr>
            <a:spLocks noGrp="1"/>
          </p:cNvSpPr>
          <p:nvPr>
            <p:ph idx="1"/>
          </p:nvPr>
        </p:nvSpPr>
        <p:spPr/>
        <p:txBody>
          <a:bodyPr>
            <a:normAutofit fontScale="92500"/>
          </a:bodyPr>
          <a:lstStyle/>
          <a:p>
            <a:r>
              <a:rPr lang="en-US" dirty="0" smtClean="0"/>
              <a:t>Managerial</a:t>
            </a:r>
            <a:r>
              <a:rPr lang="en-US" baseline="0" dirty="0" smtClean="0"/>
              <a:t> Front</a:t>
            </a:r>
          </a:p>
          <a:p>
            <a:pPr lvl="1"/>
            <a:r>
              <a:rPr lang="en-US" dirty="0" smtClean="0"/>
              <a:t>Recognition</a:t>
            </a:r>
            <a:r>
              <a:rPr lang="en-US" baseline="0" dirty="0" smtClean="0"/>
              <a:t> of “generational differences” and how to overcome them</a:t>
            </a:r>
          </a:p>
          <a:p>
            <a:pPr lvl="1"/>
            <a:r>
              <a:rPr lang="en-US" dirty="0" smtClean="0"/>
              <a:t>Moving away from performance based compensation programs</a:t>
            </a:r>
          </a:p>
          <a:p>
            <a:pPr lvl="1"/>
            <a:r>
              <a:rPr lang="en-US" dirty="0" smtClean="0"/>
              <a:t>Recognition that physical separation of employees from management leads to unions and/or poor employee / employer communications</a:t>
            </a:r>
          </a:p>
          <a:p>
            <a:pPr lvl="1"/>
            <a:r>
              <a:rPr lang="en-US" dirty="0" smtClean="0"/>
              <a:t>Recognition that the best clinicians don’t necessarily make the best organizational leaders </a:t>
            </a:r>
          </a:p>
          <a:p>
            <a:pPr lvl="1"/>
            <a:r>
              <a:rPr lang="en-US" dirty="0" smtClean="0"/>
              <a:t>Recognition that our leaders and managers need training in leading and managing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a:t>
            </a:r>
            <a:r>
              <a:rPr lang="en-US" baseline="0" dirty="0" smtClean="0"/>
              <a:t> Practices in EMS </a:t>
            </a:r>
            <a:br>
              <a:rPr lang="en-US" baseline="0" dirty="0" smtClean="0"/>
            </a:br>
            <a:r>
              <a:rPr lang="en-US" baseline="0" dirty="0" smtClean="0"/>
              <a:t>Operations</a:t>
            </a:r>
            <a:endParaRPr lang="en-US" dirty="0"/>
          </a:p>
        </p:txBody>
      </p:sp>
      <p:sp>
        <p:nvSpPr>
          <p:cNvPr id="3" name="Content Placeholder 2"/>
          <p:cNvSpPr>
            <a:spLocks noGrp="1"/>
          </p:cNvSpPr>
          <p:nvPr>
            <p:ph idx="1"/>
          </p:nvPr>
        </p:nvSpPr>
        <p:spPr/>
        <p:txBody>
          <a:bodyPr>
            <a:normAutofit/>
          </a:bodyPr>
          <a:lstStyle/>
          <a:p>
            <a:r>
              <a:rPr lang="en-US" dirty="0" smtClean="0"/>
              <a:t>Recognition</a:t>
            </a:r>
            <a:r>
              <a:rPr lang="en-US" baseline="0" dirty="0" smtClean="0"/>
              <a:t> that 24 hour shifts in busy urban EMS systems</a:t>
            </a:r>
            <a:r>
              <a:rPr lang="en-US" dirty="0" smtClean="0"/>
              <a:t> are not conducive for safety</a:t>
            </a:r>
            <a:r>
              <a:rPr lang="en-US" baseline="0" dirty="0" smtClean="0"/>
              <a:t> or</a:t>
            </a:r>
            <a:r>
              <a:rPr lang="en-US" dirty="0" smtClean="0"/>
              <a:t> quality patient care</a:t>
            </a:r>
          </a:p>
          <a:p>
            <a:r>
              <a:rPr lang="en-US" dirty="0" smtClean="0"/>
              <a:t>Recognition that EMS is a 24x7 business and should be managed as such</a:t>
            </a:r>
          </a:p>
          <a:p>
            <a:pPr lvl="1"/>
            <a:r>
              <a:rPr lang="en-US" dirty="0" smtClean="0"/>
              <a:t>Lessons from other public safety disciplines</a:t>
            </a:r>
          </a:p>
          <a:p>
            <a:pPr lvl="2"/>
            <a:r>
              <a:rPr lang="en-US" dirty="0" smtClean="0"/>
              <a:t>FD / PD management systems</a:t>
            </a:r>
          </a:p>
          <a:p>
            <a:r>
              <a:rPr lang="en-US" dirty="0" smtClean="0"/>
              <a:t>Integration of ICS into daily routines to improve EMS familiarity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 in EMS </a:t>
            </a:r>
            <a:br>
              <a:rPr lang="en-US" dirty="0" smtClean="0"/>
            </a:br>
            <a:r>
              <a:rPr lang="en-US" dirty="0" smtClean="0"/>
              <a:t>Operations</a:t>
            </a:r>
            <a:endParaRPr lang="en-US" dirty="0"/>
          </a:p>
        </p:txBody>
      </p:sp>
      <p:sp>
        <p:nvSpPr>
          <p:cNvPr id="3" name="Content Placeholder 2"/>
          <p:cNvSpPr>
            <a:spLocks noGrp="1"/>
          </p:cNvSpPr>
          <p:nvPr>
            <p:ph idx="1"/>
          </p:nvPr>
        </p:nvSpPr>
        <p:spPr>
          <a:xfrm>
            <a:off x="457200" y="2057400"/>
            <a:ext cx="8229600" cy="4571999"/>
          </a:xfrm>
        </p:spPr>
        <p:txBody>
          <a:bodyPr>
            <a:normAutofit fontScale="92500" lnSpcReduction="10000"/>
          </a:bodyPr>
          <a:lstStyle/>
          <a:p>
            <a:r>
              <a:rPr lang="en-US" dirty="0" smtClean="0"/>
              <a:t>Technological Edge</a:t>
            </a:r>
          </a:p>
          <a:p>
            <a:pPr lvl="1"/>
            <a:r>
              <a:rPr lang="en-US" dirty="0" smtClean="0"/>
              <a:t>Online scheduling</a:t>
            </a:r>
            <a:r>
              <a:rPr lang="en-US" baseline="0" dirty="0" smtClean="0"/>
              <a:t> systems</a:t>
            </a:r>
          </a:p>
          <a:p>
            <a:pPr lvl="2"/>
            <a:r>
              <a:rPr lang="en-US" dirty="0" smtClean="0"/>
              <a:t>Allow for online management of schedule, shift trades, PTO, OT pickup, etc.</a:t>
            </a:r>
          </a:p>
          <a:p>
            <a:pPr lvl="2"/>
            <a:r>
              <a:rPr lang="en-US" baseline="0" dirty="0" smtClean="0"/>
              <a:t>Integration</a:t>
            </a:r>
            <a:r>
              <a:rPr lang="en-US" dirty="0" smtClean="0"/>
              <a:t> into CAD or other decision support tools</a:t>
            </a:r>
            <a:endParaRPr lang="en-US" baseline="0" dirty="0" smtClean="0"/>
          </a:p>
          <a:p>
            <a:pPr lvl="1"/>
            <a:r>
              <a:rPr lang="en-US" dirty="0" smtClean="0"/>
              <a:t>Employee communications</a:t>
            </a:r>
          </a:p>
          <a:p>
            <a:pPr lvl="2"/>
            <a:r>
              <a:rPr lang="en-US" dirty="0" smtClean="0"/>
              <a:t>Twitter / </a:t>
            </a:r>
            <a:r>
              <a:rPr lang="en-US" dirty="0" err="1" smtClean="0"/>
              <a:t>Facebook</a:t>
            </a:r>
            <a:r>
              <a:rPr lang="en-US" dirty="0" smtClean="0"/>
              <a:t> VERY effective tool if managed and administrated properly</a:t>
            </a:r>
          </a:p>
          <a:p>
            <a:pPr lvl="2"/>
            <a:r>
              <a:rPr lang="en-US" dirty="0" smtClean="0"/>
              <a:t>Many </a:t>
            </a:r>
            <a:r>
              <a:rPr lang="en-US" dirty="0" err="1" smtClean="0"/>
              <a:t>ePCR</a:t>
            </a:r>
            <a:r>
              <a:rPr lang="en-US" dirty="0" smtClean="0"/>
              <a:t> / </a:t>
            </a:r>
            <a:r>
              <a:rPr lang="en-US" dirty="0" err="1" smtClean="0"/>
              <a:t>eScheduling</a:t>
            </a:r>
            <a:r>
              <a:rPr lang="en-US" dirty="0" smtClean="0"/>
              <a:t> / time and attendance systems allow for broadcast and individual messaging</a:t>
            </a:r>
          </a:p>
          <a:p>
            <a:pPr lvl="2"/>
            <a:r>
              <a:rPr lang="en-US" dirty="0" smtClean="0"/>
              <a:t>Email systems may or may not be effective</a:t>
            </a:r>
          </a:p>
          <a:p>
            <a:pPr lvl="2"/>
            <a:r>
              <a:rPr lang="en-US" dirty="0" smtClean="0"/>
              <a:t>Reader boards with “Flash &amp; Pizzazz” </a:t>
            </a:r>
            <a:r>
              <a:rPr lang="en-US" dirty="0" smtClean="0"/>
              <a:t> </a:t>
            </a:r>
          </a:p>
          <a:p>
            <a:pPr lvl="2"/>
            <a:r>
              <a:rPr lang="en-US" dirty="0" smtClean="0"/>
              <a:t>Office Live – </a:t>
            </a:r>
            <a:r>
              <a:rPr lang="en-US" dirty="0" err="1" smtClean="0"/>
              <a:t>Sharepoint</a:t>
            </a:r>
            <a:r>
              <a:rPr lang="en-US" dirty="0" smtClean="0"/>
              <a:t> Server</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100_1511.JPG"/>
          <p:cNvPicPr>
            <a:picLocks noChangeAspect="1"/>
          </p:cNvPicPr>
          <p:nvPr/>
        </p:nvPicPr>
        <p:blipFill>
          <a:blip r:embed="rId2">
            <a:alphaModFix amt="46000"/>
          </a:blip>
          <a:stretch>
            <a:fillRect/>
          </a:stretch>
        </p:blipFill>
        <p:spPr>
          <a:xfrm>
            <a:off x="1981200" y="1524000"/>
            <a:ext cx="5181600" cy="3388792"/>
          </a:xfrm>
          <a:prstGeom prst="rect">
            <a:avLst/>
          </a:prstGeom>
        </p:spPr>
      </p:pic>
      <p:sp>
        <p:nvSpPr>
          <p:cNvPr id="4" name="Title 3"/>
          <p:cNvSpPr>
            <a:spLocks noGrp="1"/>
          </p:cNvSpPr>
          <p:nvPr>
            <p:ph type="title"/>
          </p:nvPr>
        </p:nvSpPr>
        <p:spPr/>
        <p:txBody>
          <a:bodyPr/>
          <a:lstStyle/>
          <a:p>
            <a:r>
              <a:rPr lang="en-US" dirty="0" smtClean="0"/>
              <a:t>Supply &amp; Logistics</a:t>
            </a:r>
            <a:endParaRPr lang="en-US" dirty="0"/>
          </a:p>
        </p:txBody>
      </p:sp>
      <p:sp>
        <p:nvSpPr>
          <p:cNvPr id="5" name="Text Placeholder 4"/>
          <p:cNvSpPr>
            <a:spLocks noGrp="1"/>
          </p:cNvSpPr>
          <p:nvPr>
            <p:ph type="body" idx="1"/>
          </p:nvPr>
        </p:nvSpPr>
        <p:spPr/>
        <p:txBody>
          <a:bodyPr/>
          <a:lstStyle/>
          <a:p>
            <a:r>
              <a:rPr lang="en-US" dirty="0" smtClean="0"/>
              <a:t>Best Practices in EMS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 in EMS </a:t>
            </a:r>
            <a:br>
              <a:rPr lang="en-US" dirty="0" smtClean="0"/>
            </a:br>
            <a:r>
              <a:rPr lang="en-US" dirty="0" smtClean="0"/>
              <a:t>Supply &amp; Logistics</a:t>
            </a:r>
            <a:endParaRPr lang="en-US" dirty="0"/>
          </a:p>
        </p:txBody>
      </p:sp>
      <p:sp>
        <p:nvSpPr>
          <p:cNvPr id="3" name="Content Placeholder 2"/>
          <p:cNvSpPr>
            <a:spLocks noGrp="1"/>
          </p:cNvSpPr>
          <p:nvPr>
            <p:ph idx="1"/>
          </p:nvPr>
        </p:nvSpPr>
        <p:spPr/>
        <p:txBody>
          <a:bodyPr>
            <a:normAutofit/>
          </a:bodyPr>
          <a:lstStyle/>
          <a:p>
            <a:r>
              <a:rPr lang="en-US" dirty="0" smtClean="0"/>
              <a:t>Centralized deployment facilities / hubs</a:t>
            </a:r>
          </a:p>
          <a:p>
            <a:r>
              <a:rPr lang="en-US" dirty="0" smtClean="0"/>
              <a:t>EMS providers not responsible for checking supply levels, wash vehicles or maintaining vehicles</a:t>
            </a:r>
          </a:p>
          <a:p>
            <a:r>
              <a:rPr lang="en-US" dirty="0" smtClean="0"/>
              <a:t>Fleet-wide standardization of ambulance design </a:t>
            </a:r>
          </a:p>
          <a:p>
            <a:r>
              <a:rPr lang="en-US" dirty="0" smtClean="0"/>
              <a:t>Assembly</a:t>
            </a:r>
            <a:r>
              <a:rPr lang="en-US" baseline="0" dirty="0" smtClean="0"/>
              <a:t> line style resupply systems “speed</a:t>
            </a:r>
            <a:r>
              <a:rPr lang="en-US" dirty="0" smtClean="0"/>
              <a:t> loaders”</a:t>
            </a:r>
            <a:endParaRPr lang="en-US" baseline="0" dirty="0" smtClean="0"/>
          </a:p>
          <a:p>
            <a:pPr lvl="1"/>
            <a:r>
              <a:rPr lang="en-US" dirty="0" smtClean="0"/>
              <a:t>Streamlined restocking processes</a:t>
            </a:r>
          </a:p>
          <a:p>
            <a:pPr lvl="1"/>
            <a:r>
              <a:rPr lang="en-US" dirty="0" smtClean="0"/>
              <a:t>Improves supply reliability</a:t>
            </a:r>
          </a:p>
          <a:p>
            <a:pPr lvl="1"/>
            <a:r>
              <a:rPr lang="en-US" dirty="0" smtClean="0"/>
              <a:t>Improves resupply efficiency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Points Workflow</a:t>
            </a:r>
            <a:endParaRPr lang="en-US" dirty="0"/>
          </a:p>
        </p:txBody>
      </p:sp>
      <p:sp>
        <p:nvSpPr>
          <p:cNvPr id="8" name="Rectangle 7"/>
          <p:cNvSpPr/>
          <p:nvPr/>
        </p:nvSpPr>
        <p:spPr>
          <a:xfrm>
            <a:off x="-152400" y="-152400"/>
            <a:ext cx="9448800" cy="3962400"/>
          </a:xfrm>
          <a:prstGeom prst="rect">
            <a:avLst/>
          </a:prstGeom>
          <a:effectLst>
            <a:innerShdw blurRad="50800" dist="25400" dir="13500000">
              <a:srgbClr val="FFFFFF">
                <a:alpha val="75000"/>
              </a:srgbClr>
            </a:innerShdw>
            <a:outerShdw blurRad="101600" dist="63500" dir="4200000" algn="br" rotWithShape="0">
              <a:srgbClr val="000000">
                <a:alpha val="50000"/>
              </a:srgbClr>
            </a:outerShdw>
            <a:softEdge rad="1016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GFGGS</a:t>
            </a:r>
            <a:endParaRPr lang="en-US" dirty="0"/>
          </a:p>
        </p:txBody>
      </p:sp>
      <p:pic>
        <p:nvPicPr>
          <p:cNvPr id="7" name="Picture 6" descr="AmbulanceSchematics.jpg"/>
          <p:cNvPicPr>
            <a:picLocks noChangeAspect="1"/>
          </p:cNvPicPr>
          <p:nvPr/>
        </p:nvPicPr>
        <p:blipFill>
          <a:blip r:embed="rId3"/>
          <a:srcRect l="28064" t="5682" r="13971" b="7102"/>
          <a:stretch>
            <a:fillRect/>
          </a:stretch>
        </p:blipFill>
        <p:spPr>
          <a:xfrm>
            <a:off x="3033457" y="80460"/>
            <a:ext cx="3443543" cy="6705601"/>
          </a:xfrm>
          <a:prstGeom prst="rect">
            <a:avLst/>
          </a:prstGeom>
          <a:ln w="12700">
            <a:solidFill>
              <a:schemeClr val="tx1"/>
            </a:solidFill>
          </a:ln>
        </p:spPr>
      </p:pic>
      <p:sp>
        <p:nvSpPr>
          <p:cNvPr id="15" name="Freeform 14"/>
          <p:cNvSpPr/>
          <p:nvPr/>
        </p:nvSpPr>
        <p:spPr>
          <a:xfrm>
            <a:off x="3352800" y="464078"/>
            <a:ext cx="2844171" cy="6137177"/>
          </a:xfrm>
          <a:custGeom>
            <a:avLst/>
            <a:gdLst>
              <a:gd name="connsiteX0" fmla="*/ 992683 w 2912357"/>
              <a:gd name="connsiteY0" fmla="*/ 1372148 h 6101677"/>
              <a:gd name="connsiteX1" fmla="*/ 36496 w 2912357"/>
              <a:gd name="connsiteY1" fmla="*/ 1364849 h 6101677"/>
              <a:gd name="connsiteX2" fmla="*/ 0 w 2912357"/>
              <a:gd name="connsiteY2" fmla="*/ 6101677 h 6101677"/>
              <a:gd name="connsiteX3" fmla="*/ 1182461 w 2912357"/>
              <a:gd name="connsiteY3" fmla="*/ 6072483 h 6101677"/>
              <a:gd name="connsiteX4" fmla="*/ 1182461 w 2912357"/>
              <a:gd name="connsiteY4" fmla="*/ 2693205 h 6101677"/>
              <a:gd name="connsiteX5" fmla="*/ 1802888 w 2912357"/>
              <a:gd name="connsiteY5" fmla="*/ 2700503 h 6101677"/>
              <a:gd name="connsiteX6" fmla="*/ 1802888 w 2912357"/>
              <a:gd name="connsiteY6" fmla="*/ 6079781 h 6101677"/>
              <a:gd name="connsiteX7" fmla="*/ 2912357 w 2912357"/>
              <a:gd name="connsiteY7" fmla="*/ 6065184 h 6101677"/>
              <a:gd name="connsiteX8" fmla="*/ 2875862 w 2912357"/>
              <a:gd name="connsiteY8" fmla="*/ 1437836 h 6101677"/>
              <a:gd name="connsiteX9" fmla="*/ 2861263 w 2912357"/>
              <a:gd name="connsiteY9" fmla="*/ 0 h 6101677"/>
              <a:gd name="connsiteX10" fmla="*/ 1510922 w 2912357"/>
              <a:gd name="connsiteY10" fmla="*/ 0 h 610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2357" h="6101677">
                <a:moveTo>
                  <a:pt x="992683" y="1372148"/>
                </a:moveTo>
                <a:lnTo>
                  <a:pt x="36496" y="1364849"/>
                </a:lnTo>
                <a:lnTo>
                  <a:pt x="0" y="6101677"/>
                </a:lnTo>
                <a:lnTo>
                  <a:pt x="1182461" y="6072483"/>
                </a:lnTo>
                <a:lnTo>
                  <a:pt x="1182461" y="2693205"/>
                </a:lnTo>
                <a:lnTo>
                  <a:pt x="1802888" y="2700503"/>
                </a:lnTo>
                <a:lnTo>
                  <a:pt x="1802888" y="6079781"/>
                </a:lnTo>
                <a:lnTo>
                  <a:pt x="2912357" y="6065184"/>
                </a:lnTo>
                <a:lnTo>
                  <a:pt x="2875862" y="1437836"/>
                </a:lnTo>
                <a:lnTo>
                  <a:pt x="2861263" y="0"/>
                </a:lnTo>
                <a:lnTo>
                  <a:pt x="1510922" y="0"/>
                </a:lnTo>
              </a:path>
            </a:pathLst>
          </a:custGeom>
          <a:ln>
            <a:solidFill>
              <a:schemeClr val="accent4">
                <a:alpha val="40000"/>
              </a:schemeClr>
            </a:solidFill>
            <a:prstDash val="sysDash"/>
            <a:headEnd type="ova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ight Arrow 15"/>
          <p:cNvSpPr/>
          <p:nvPr/>
        </p:nvSpPr>
        <p:spPr>
          <a:xfrm>
            <a:off x="3505200" y="2678560"/>
            <a:ext cx="304800" cy="228600"/>
          </a:xfrm>
          <a:prstGeom prst="rightArrow">
            <a:avLst/>
          </a:prstGeom>
          <a:solidFill>
            <a:schemeClr val="accent4">
              <a:alpha val="50000"/>
            </a:schemeClr>
          </a:solidFill>
          <a:ln>
            <a:solidFill>
              <a:schemeClr val="accent4">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ight Arrow 16"/>
          <p:cNvSpPr/>
          <p:nvPr/>
        </p:nvSpPr>
        <p:spPr>
          <a:xfrm>
            <a:off x="3505200" y="3400855"/>
            <a:ext cx="304800" cy="228600"/>
          </a:xfrm>
          <a:prstGeom prst="rightArrow">
            <a:avLst/>
          </a:prstGeom>
          <a:solidFill>
            <a:schemeClr val="accent4">
              <a:alpha val="50000"/>
            </a:schemeClr>
          </a:solidFill>
          <a:ln>
            <a:solidFill>
              <a:schemeClr val="accent4">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a:off x="3505200" y="5534455"/>
            <a:ext cx="304800" cy="228600"/>
          </a:xfrm>
          <a:prstGeom prst="rightArrow">
            <a:avLst/>
          </a:prstGeom>
          <a:solidFill>
            <a:schemeClr val="accent4">
              <a:alpha val="50000"/>
            </a:schemeClr>
          </a:solidFill>
          <a:ln>
            <a:solidFill>
              <a:schemeClr val="accent4">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rot="10800000">
            <a:off x="5715001" y="5701453"/>
            <a:ext cx="304800" cy="228600"/>
          </a:xfrm>
          <a:prstGeom prst="rightArrow">
            <a:avLst/>
          </a:prstGeom>
          <a:solidFill>
            <a:schemeClr val="accent4">
              <a:alpha val="50000"/>
            </a:schemeClr>
          </a:solidFill>
          <a:ln>
            <a:solidFill>
              <a:schemeClr val="accent4">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rot="10800000">
            <a:off x="5715000" y="5244253"/>
            <a:ext cx="304800" cy="228600"/>
          </a:xfrm>
          <a:prstGeom prst="rightArrow">
            <a:avLst/>
          </a:prstGeom>
          <a:solidFill>
            <a:schemeClr val="accent4">
              <a:alpha val="50000"/>
            </a:schemeClr>
          </a:solidFill>
          <a:ln>
            <a:solidFill>
              <a:schemeClr val="accent4">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rot="10800000">
            <a:off x="5715000" y="2562655"/>
            <a:ext cx="304800" cy="228600"/>
          </a:xfrm>
          <a:prstGeom prst="rightArrow">
            <a:avLst/>
          </a:prstGeom>
          <a:solidFill>
            <a:schemeClr val="accent4">
              <a:alpha val="50000"/>
            </a:schemeClr>
          </a:solidFill>
          <a:ln>
            <a:solidFill>
              <a:schemeClr val="accent4">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rot="10800000">
            <a:off x="5715000" y="1800655"/>
            <a:ext cx="304800" cy="228600"/>
          </a:xfrm>
          <a:prstGeom prst="rightArrow">
            <a:avLst/>
          </a:prstGeom>
          <a:solidFill>
            <a:schemeClr val="accent4">
              <a:alpha val="50000"/>
            </a:schemeClr>
          </a:solidFill>
          <a:ln>
            <a:solidFill>
              <a:schemeClr val="accent4">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248400" y="80461"/>
            <a:ext cx="221300" cy="6096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7299" y="3232806"/>
            <a:ext cx="2971800" cy="984885"/>
          </a:xfrm>
          <a:prstGeom prst="rect">
            <a:avLst/>
          </a:prstGeom>
          <a:noFill/>
          <a:effectLst>
            <a:outerShdw blurRad="50800" dist="38100" dir="2700000">
              <a:srgbClr val="000000">
                <a:alpha val="43000"/>
              </a:srgbClr>
            </a:outerShdw>
          </a:effectLst>
        </p:spPr>
        <p:txBody>
          <a:bodyPr wrap="square" rtlCol="0">
            <a:spAutoFit/>
          </a:bodyPr>
          <a:lstStyle/>
          <a:p>
            <a:pPr algn="ctr"/>
            <a:r>
              <a:rPr lang="en-US" sz="2800" b="1" dirty="0" smtClean="0"/>
              <a:t>SERVICE POINTS WORKFLOW</a:t>
            </a:r>
            <a:endParaRPr lang="en-US" sz="2800" b="1" dirty="0"/>
          </a:p>
        </p:txBody>
      </p:sp>
      <p:sp>
        <p:nvSpPr>
          <p:cNvPr id="26" name="Right Arrow 25"/>
          <p:cNvSpPr/>
          <p:nvPr/>
        </p:nvSpPr>
        <p:spPr>
          <a:xfrm rot="10800000">
            <a:off x="4085604" y="5570950"/>
            <a:ext cx="228600" cy="152400"/>
          </a:xfrm>
          <a:prstGeom prst="rightArrow">
            <a:avLst/>
          </a:prstGeom>
          <a:solidFill>
            <a:schemeClr val="accent4">
              <a:alpha val="50000"/>
            </a:schemeClr>
          </a:solidFill>
          <a:ln>
            <a:solidFill>
              <a:schemeClr val="accent4">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ight Arrow 26"/>
          <p:cNvSpPr/>
          <p:nvPr/>
        </p:nvSpPr>
        <p:spPr>
          <a:xfrm rot="10800000">
            <a:off x="4114800" y="4620055"/>
            <a:ext cx="228600" cy="152400"/>
          </a:xfrm>
          <a:prstGeom prst="rightArrow">
            <a:avLst/>
          </a:prstGeom>
          <a:solidFill>
            <a:schemeClr val="accent4">
              <a:alpha val="50000"/>
            </a:schemeClr>
          </a:solidFill>
          <a:ln>
            <a:solidFill>
              <a:schemeClr val="accent4">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ight Arrow 27"/>
          <p:cNvSpPr/>
          <p:nvPr/>
        </p:nvSpPr>
        <p:spPr>
          <a:xfrm rot="10800000">
            <a:off x="4114800" y="3433261"/>
            <a:ext cx="228600" cy="152400"/>
          </a:xfrm>
          <a:prstGeom prst="rightArrow">
            <a:avLst/>
          </a:prstGeom>
          <a:solidFill>
            <a:schemeClr val="accent4">
              <a:alpha val="50000"/>
            </a:schemeClr>
          </a:solidFill>
          <a:ln>
            <a:solidFill>
              <a:schemeClr val="accent4">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ight Arrow 28"/>
          <p:cNvSpPr/>
          <p:nvPr/>
        </p:nvSpPr>
        <p:spPr>
          <a:xfrm rot="16200000">
            <a:off x="4724400" y="2753155"/>
            <a:ext cx="228600" cy="152400"/>
          </a:xfrm>
          <a:prstGeom prst="rightArrow">
            <a:avLst/>
          </a:prstGeom>
          <a:solidFill>
            <a:schemeClr val="accent4">
              <a:alpha val="50000"/>
            </a:schemeClr>
          </a:solidFill>
          <a:ln>
            <a:solidFill>
              <a:schemeClr val="accent4">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ight Arrow 29"/>
          <p:cNvSpPr/>
          <p:nvPr/>
        </p:nvSpPr>
        <p:spPr>
          <a:xfrm>
            <a:off x="5263029" y="4170950"/>
            <a:ext cx="228600" cy="152400"/>
          </a:xfrm>
          <a:prstGeom prst="rightArrow">
            <a:avLst/>
          </a:prstGeom>
          <a:solidFill>
            <a:schemeClr val="accent4">
              <a:alpha val="50000"/>
            </a:schemeClr>
          </a:solidFill>
          <a:ln>
            <a:solidFill>
              <a:schemeClr val="accent4">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ight Arrow 30"/>
          <p:cNvSpPr/>
          <p:nvPr/>
        </p:nvSpPr>
        <p:spPr>
          <a:xfrm>
            <a:off x="5257800" y="4997845"/>
            <a:ext cx="228600" cy="152400"/>
          </a:xfrm>
          <a:prstGeom prst="rightArrow">
            <a:avLst/>
          </a:prstGeom>
          <a:solidFill>
            <a:schemeClr val="accent4">
              <a:alpha val="50000"/>
            </a:schemeClr>
          </a:solidFill>
          <a:ln>
            <a:solidFill>
              <a:schemeClr val="accent4">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6574810" y="6474023"/>
            <a:ext cx="2492990" cy="307777"/>
          </a:xfrm>
          <a:prstGeom prst="rect">
            <a:avLst/>
          </a:prstGeom>
          <a:noFill/>
        </p:spPr>
        <p:txBody>
          <a:bodyPr wrap="none" rtlCol="0">
            <a:spAutoFit/>
          </a:bodyPr>
          <a:lstStyle/>
          <a:p>
            <a:r>
              <a:rPr lang="en-US" sz="1400" dirty="0" smtClean="0"/>
              <a:t>“Once Around The Ambulance”</a:t>
            </a:r>
            <a:endParaRPr lang="en-US"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a:t>
            </a:r>
            <a:r>
              <a:rPr lang="en-US" baseline="0" dirty="0" smtClean="0"/>
              <a:t> in EMS </a:t>
            </a:r>
            <a:br>
              <a:rPr lang="en-US" baseline="0" dirty="0" smtClean="0"/>
            </a:br>
            <a:r>
              <a:rPr lang="en-US" baseline="0" dirty="0" smtClean="0"/>
              <a:t>Supply &amp; Logistics</a:t>
            </a:r>
            <a:endParaRPr lang="en-US" dirty="0"/>
          </a:p>
        </p:txBody>
      </p:sp>
      <p:sp>
        <p:nvSpPr>
          <p:cNvPr id="3" name="Content Placeholder 2"/>
          <p:cNvSpPr>
            <a:spLocks noGrp="1"/>
          </p:cNvSpPr>
          <p:nvPr>
            <p:ph idx="1"/>
          </p:nvPr>
        </p:nvSpPr>
        <p:spPr/>
        <p:txBody>
          <a:bodyPr>
            <a:normAutofit/>
          </a:bodyPr>
          <a:lstStyle/>
          <a:p>
            <a:r>
              <a:rPr lang="en-US" dirty="0" smtClean="0"/>
              <a:t>Technological Edge</a:t>
            </a:r>
          </a:p>
          <a:p>
            <a:pPr lvl="1"/>
            <a:r>
              <a:rPr lang="en-US" dirty="0" smtClean="0"/>
              <a:t>Just in time ordering systems that minimize the need for warehousing of vast amounts of supplies</a:t>
            </a:r>
          </a:p>
          <a:p>
            <a:pPr lvl="1"/>
            <a:r>
              <a:rPr lang="en-US" dirty="0" smtClean="0"/>
              <a:t>Online inventory and ordering systems provided by vendors</a:t>
            </a:r>
          </a:p>
          <a:p>
            <a:pPr lvl="1"/>
            <a:r>
              <a:rPr lang="en-US" dirty="0" smtClean="0"/>
              <a:t>Bar coding / RF ID systems</a:t>
            </a:r>
          </a:p>
          <a:p>
            <a:pPr lvl="1"/>
            <a:r>
              <a:rPr lang="en-US" dirty="0" smtClean="0"/>
              <a:t>Electronic check-in/out equipment accountability systems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pe01204_.wmf"/>
          <p:cNvPicPr>
            <a:picLocks noChangeAspect="1"/>
          </p:cNvPicPr>
          <p:nvPr/>
        </p:nvPicPr>
        <p:blipFill>
          <a:blip r:embed="rId2"/>
          <a:stretch>
            <a:fillRect/>
          </a:stretch>
        </p:blipFill>
        <p:spPr>
          <a:xfrm>
            <a:off x="2743200" y="1523999"/>
            <a:ext cx="3505200" cy="3410465"/>
          </a:xfrm>
          <a:prstGeom prst="rect">
            <a:avLst/>
          </a:prstGeom>
        </p:spPr>
      </p:pic>
      <p:sp>
        <p:nvSpPr>
          <p:cNvPr id="4" name="Title 3"/>
          <p:cNvSpPr>
            <a:spLocks noGrp="1"/>
          </p:cNvSpPr>
          <p:nvPr>
            <p:ph type="title"/>
          </p:nvPr>
        </p:nvSpPr>
        <p:spPr/>
        <p:txBody>
          <a:bodyPr/>
          <a:lstStyle/>
          <a:p>
            <a:r>
              <a:rPr lang="en-US" dirty="0" smtClean="0"/>
              <a:t>Fleet Maintenance</a:t>
            </a:r>
            <a:endParaRPr lang="en-US" dirty="0"/>
          </a:p>
        </p:txBody>
      </p:sp>
      <p:sp>
        <p:nvSpPr>
          <p:cNvPr id="5" name="Text Placeholder 4"/>
          <p:cNvSpPr>
            <a:spLocks noGrp="1"/>
          </p:cNvSpPr>
          <p:nvPr>
            <p:ph type="body" idx="1"/>
          </p:nvPr>
        </p:nvSpPr>
        <p:spPr/>
        <p:txBody>
          <a:bodyPr/>
          <a:lstStyle/>
          <a:p>
            <a:r>
              <a:rPr lang="en-US" dirty="0" smtClean="0"/>
              <a:t>Best Practices in EMS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 in EMS </a:t>
            </a:r>
            <a:br>
              <a:rPr lang="en-US" dirty="0" smtClean="0"/>
            </a:br>
            <a:r>
              <a:rPr lang="en-US" dirty="0" smtClean="0"/>
              <a:t>Fleet Maintenance</a:t>
            </a:r>
            <a:endParaRPr lang="en-US" dirty="0"/>
          </a:p>
        </p:txBody>
      </p:sp>
      <p:sp>
        <p:nvSpPr>
          <p:cNvPr id="3" name="Content Placeholder 2"/>
          <p:cNvSpPr>
            <a:spLocks noGrp="1"/>
          </p:cNvSpPr>
          <p:nvPr>
            <p:ph idx="1"/>
          </p:nvPr>
        </p:nvSpPr>
        <p:spPr/>
        <p:txBody>
          <a:bodyPr>
            <a:normAutofit/>
          </a:bodyPr>
          <a:lstStyle/>
          <a:p>
            <a:r>
              <a:rPr lang="en-US" dirty="0" smtClean="0"/>
              <a:t>Preventative</a:t>
            </a:r>
            <a:r>
              <a:rPr lang="en-US" baseline="0" dirty="0" smtClean="0"/>
              <a:t> maintenance (PM) programs that mimic the airline industry</a:t>
            </a:r>
          </a:p>
          <a:p>
            <a:r>
              <a:rPr lang="en-US" dirty="0" smtClean="0"/>
              <a:t>“Green” initiatives including solar charging systems, bio-fuels, lighter vehicles, etc.</a:t>
            </a:r>
          </a:p>
          <a:p>
            <a:r>
              <a:rPr lang="en-US" dirty="0" smtClean="0"/>
              <a:t>Bridging the Ford 6.0 liter issues</a:t>
            </a:r>
          </a:p>
          <a:p>
            <a:pPr lvl="1"/>
            <a:r>
              <a:rPr lang="en-US" dirty="0" smtClean="0"/>
              <a:t>Refurbishing 7.3 liter chassis</a:t>
            </a:r>
          </a:p>
          <a:p>
            <a:pPr lvl="1"/>
            <a:r>
              <a:rPr lang="en-US" baseline="0" dirty="0" smtClean="0"/>
              <a:t>Class action law</a:t>
            </a:r>
            <a:r>
              <a:rPr lang="en-US" dirty="0" smtClean="0"/>
              <a:t> suit</a:t>
            </a:r>
          </a:p>
          <a:p>
            <a:pPr lvl="1"/>
            <a:r>
              <a:rPr lang="en-US" dirty="0" smtClean="0"/>
              <a:t>Gas / diesel</a:t>
            </a:r>
            <a:endParaRPr lang="en-US" baseline="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 in EMS </a:t>
            </a:r>
            <a:br>
              <a:rPr lang="en-US" dirty="0" smtClean="0"/>
            </a:br>
            <a:r>
              <a:rPr lang="en-US" dirty="0" smtClean="0"/>
              <a:t>Fleet</a:t>
            </a:r>
            <a:r>
              <a:rPr lang="en-US" baseline="0" dirty="0" smtClean="0"/>
              <a:t> Maintenance</a:t>
            </a:r>
            <a:endParaRPr lang="en-US" dirty="0"/>
          </a:p>
        </p:txBody>
      </p:sp>
      <p:sp>
        <p:nvSpPr>
          <p:cNvPr id="3" name="Content Placeholder 2"/>
          <p:cNvSpPr>
            <a:spLocks noGrp="1"/>
          </p:cNvSpPr>
          <p:nvPr>
            <p:ph idx="1"/>
          </p:nvPr>
        </p:nvSpPr>
        <p:spPr/>
        <p:txBody>
          <a:bodyPr>
            <a:normAutofit/>
          </a:bodyPr>
          <a:lstStyle/>
          <a:p>
            <a:r>
              <a:rPr lang="en-US" dirty="0" smtClean="0"/>
              <a:t>Technological Edge</a:t>
            </a:r>
          </a:p>
          <a:p>
            <a:pPr lvl="1"/>
            <a:r>
              <a:rPr lang="en-US" dirty="0" smtClean="0"/>
              <a:t>Onboard “black box” driving computers that provide G-force feedback and record/transmit everything wirelessly (Road-Safety)</a:t>
            </a:r>
          </a:p>
          <a:p>
            <a:pPr lvl="1"/>
            <a:r>
              <a:rPr lang="en-US" dirty="0" smtClean="0"/>
              <a:t>Cameras that capture significant events (</a:t>
            </a:r>
            <a:r>
              <a:rPr lang="en-US" dirty="0" err="1" smtClean="0"/>
              <a:t>DriveCam</a:t>
            </a:r>
            <a:r>
              <a:rPr lang="en-US" dirty="0" smtClean="0"/>
              <a:t>)</a:t>
            </a:r>
          </a:p>
          <a:p>
            <a:pPr lvl="1"/>
            <a:r>
              <a:rPr lang="en-US" dirty="0" smtClean="0"/>
              <a:t>Wireless in-vehicle routers that provide internet access via the cellular data networks (</a:t>
            </a:r>
            <a:r>
              <a:rPr lang="en-US" dirty="0" err="1" smtClean="0"/>
              <a:t>InMotion</a:t>
            </a:r>
            <a:r>
              <a:rPr lang="en-US" dirty="0" smtClean="0"/>
              <a:t>)</a:t>
            </a:r>
          </a:p>
          <a:p>
            <a:pPr lvl="1"/>
            <a:r>
              <a:rPr lang="en-US" kern="1200" dirty="0" smtClean="0">
                <a:solidFill>
                  <a:schemeClr val="tx1"/>
                </a:solidFill>
                <a:latin typeface="+mn-lt"/>
                <a:ea typeface="+mn-ea"/>
                <a:cs typeface="+mn-cs"/>
              </a:rPr>
              <a:t>Fleet maintenance tracking software that allows for part failure analysis that is integrated into the PM system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8000"/>
          </a:blip>
          <a:srcRect t="5441" b="15960"/>
          <a:stretch>
            <a:fillRect/>
          </a:stretch>
        </p:blipFill>
        <p:spPr>
          <a:xfrm>
            <a:off x="2054176" y="1828800"/>
            <a:ext cx="4880024" cy="4800600"/>
          </a:xfrm>
          <a:prstGeom prst="rect">
            <a:avLst/>
          </a:prstGeom>
        </p:spPr>
      </p:pic>
      <p:sp>
        <p:nvSpPr>
          <p:cNvPr id="2" name="Title 1"/>
          <p:cNvSpPr>
            <a:spLocks noGrp="1"/>
          </p:cNvSpPr>
          <p:nvPr>
            <p:ph type="title"/>
          </p:nvPr>
        </p:nvSpPr>
        <p:spPr>
          <a:xfrm>
            <a:off x="457200" y="274638"/>
            <a:ext cx="8229600" cy="1143000"/>
          </a:xfrm>
        </p:spPr>
        <p:txBody>
          <a:bodyPr/>
          <a:lstStyle/>
          <a:p>
            <a:r>
              <a:rPr lang="en-US" dirty="0" smtClean="0"/>
              <a:t>Presenter Background</a:t>
            </a:r>
            <a:endParaRPr lang="en-US" dirty="0"/>
          </a:p>
        </p:txBody>
      </p:sp>
      <p:sp>
        <p:nvSpPr>
          <p:cNvPr id="3" name="Content Placeholder 2"/>
          <p:cNvSpPr>
            <a:spLocks noGrp="1"/>
          </p:cNvSpPr>
          <p:nvPr>
            <p:ph sz="half" idx="1"/>
          </p:nvPr>
        </p:nvSpPr>
        <p:spPr>
          <a:xfrm>
            <a:off x="457200" y="2057400"/>
            <a:ext cx="3931920" cy="4648200"/>
          </a:xfrm>
        </p:spPr>
        <p:txBody>
          <a:bodyPr>
            <a:noAutofit/>
          </a:bodyPr>
          <a:lstStyle/>
          <a:p>
            <a:r>
              <a:rPr lang="en-US" sz="2100" dirty="0" smtClean="0"/>
              <a:t>Involved</a:t>
            </a:r>
            <a:r>
              <a:rPr lang="en-US" sz="2100" baseline="0" dirty="0" smtClean="0"/>
              <a:t> in Public Safety for 23 years</a:t>
            </a:r>
          </a:p>
          <a:p>
            <a:r>
              <a:rPr lang="en-US" sz="2100" dirty="0" smtClean="0"/>
              <a:t>BS Degree in EMS Admin with focused </a:t>
            </a:r>
            <a:r>
              <a:rPr lang="en-US" sz="2100" dirty="0"/>
              <a:t>s</a:t>
            </a:r>
            <a:r>
              <a:rPr lang="en-US" sz="2100" dirty="0" smtClean="0"/>
              <a:t>tudies on EMS system </a:t>
            </a:r>
            <a:r>
              <a:rPr lang="en-US" sz="2100" dirty="0"/>
              <a:t>d</a:t>
            </a:r>
            <a:r>
              <a:rPr lang="en-US" sz="2100" dirty="0" smtClean="0"/>
              <a:t>esign and </a:t>
            </a:r>
            <a:r>
              <a:rPr lang="en-US" sz="2100" dirty="0"/>
              <a:t>a</a:t>
            </a:r>
            <a:r>
              <a:rPr lang="en-US" sz="2100" dirty="0" smtClean="0"/>
              <a:t>dult education</a:t>
            </a:r>
          </a:p>
          <a:p>
            <a:r>
              <a:rPr lang="en-US" sz="2100" baseline="0" dirty="0" smtClean="0"/>
              <a:t>Studied under</a:t>
            </a:r>
            <a:r>
              <a:rPr lang="en-US" sz="2100" dirty="0" smtClean="0"/>
              <a:t> Jack Stout, father of SSM/HPEMS</a:t>
            </a:r>
            <a:endParaRPr lang="en-US" sz="2100" baseline="0" dirty="0" smtClean="0"/>
          </a:p>
          <a:p>
            <a:r>
              <a:rPr lang="en-US" sz="2100" dirty="0" smtClean="0"/>
              <a:t>Held paramedic to </a:t>
            </a:r>
            <a:r>
              <a:rPr lang="en-US" sz="2100" dirty="0"/>
              <a:t>e</a:t>
            </a:r>
            <a:r>
              <a:rPr lang="en-US" sz="2100" dirty="0" smtClean="0"/>
              <a:t>xecutive level positions with small, medium and large sized companies</a:t>
            </a:r>
          </a:p>
        </p:txBody>
      </p:sp>
      <p:sp>
        <p:nvSpPr>
          <p:cNvPr id="4" name="Content Placeholder 3"/>
          <p:cNvSpPr>
            <a:spLocks noGrp="1"/>
          </p:cNvSpPr>
          <p:nvPr>
            <p:ph sz="half" idx="2"/>
          </p:nvPr>
        </p:nvSpPr>
        <p:spPr>
          <a:xfrm>
            <a:off x="4876800" y="2057401"/>
            <a:ext cx="3931920" cy="3980328"/>
          </a:xfrm>
        </p:spPr>
        <p:txBody>
          <a:bodyPr>
            <a:noAutofit/>
          </a:bodyPr>
          <a:lstStyle/>
          <a:p>
            <a:r>
              <a:rPr lang="en-US" sz="2100" dirty="0" smtClean="0"/>
              <a:t>Have worked in / for every type of EMS system design</a:t>
            </a:r>
          </a:p>
          <a:p>
            <a:r>
              <a:rPr lang="en-US" sz="2100" dirty="0" smtClean="0"/>
              <a:t>10 Years with AMR as corporate executive and systems troubleshooter</a:t>
            </a:r>
          </a:p>
          <a:p>
            <a:r>
              <a:rPr lang="en-US" sz="2100" dirty="0" smtClean="0"/>
              <a:t>Co-founder / co-developer of </a:t>
            </a:r>
            <a:r>
              <a:rPr lang="en-US" sz="2100" dirty="0" err="1" smtClean="0"/>
              <a:t>FirstWatch</a:t>
            </a:r>
            <a:endParaRPr lang="en-US" sz="2100" dirty="0" smtClean="0"/>
          </a:p>
          <a:p>
            <a:r>
              <a:rPr lang="en-US" sz="2100" dirty="0" smtClean="0"/>
              <a:t>19 years EMS system design consulting experience</a:t>
            </a:r>
          </a:p>
          <a:p>
            <a:r>
              <a:rPr lang="en-US" sz="2100" dirty="0" smtClean="0"/>
              <a:t>Currently Executive Director with REMSA, Reno, NV</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bd20071_.wmf"/>
          <p:cNvPicPr>
            <a:picLocks noChangeAspect="1"/>
          </p:cNvPicPr>
          <p:nvPr/>
        </p:nvPicPr>
        <p:blipFill>
          <a:blip r:embed="rId2">
            <a:alphaModFix amt="54000"/>
          </a:blip>
          <a:stretch>
            <a:fillRect/>
          </a:stretch>
        </p:blipFill>
        <p:spPr>
          <a:xfrm>
            <a:off x="1524000" y="1516116"/>
            <a:ext cx="6172200" cy="3483321"/>
          </a:xfrm>
          <a:prstGeom prst="rect">
            <a:avLst/>
          </a:prstGeom>
        </p:spPr>
      </p:pic>
      <p:sp>
        <p:nvSpPr>
          <p:cNvPr id="4" name="Title 3"/>
          <p:cNvSpPr>
            <a:spLocks noGrp="1"/>
          </p:cNvSpPr>
          <p:nvPr>
            <p:ph type="title"/>
          </p:nvPr>
        </p:nvSpPr>
        <p:spPr/>
        <p:txBody>
          <a:bodyPr/>
          <a:lstStyle/>
          <a:p>
            <a:r>
              <a:rPr lang="en-US" dirty="0" smtClean="0"/>
              <a:t>Human Resources</a:t>
            </a:r>
            <a:endParaRPr lang="en-US" dirty="0"/>
          </a:p>
        </p:txBody>
      </p:sp>
      <p:sp>
        <p:nvSpPr>
          <p:cNvPr id="5" name="Text Placeholder 4"/>
          <p:cNvSpPr>
            <a:spLocks noGrp="1"/>
          </p:cNvSpPr>
          <p:nvPr>
            <p:ph type="body" idx="1"/>
          </p:nvPr>
        </p:nvSpPr>
        <p:spPr/>
        <p:txBody>
          <a:bodyPr/>
          <a:lstStyle/>
          <a:p>
            <a:r>
              <a:rPr lang="en-US" dirty="0" smtClean="0"/>
              <a:t>Best Practices in EMS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 in EMS </a:t>
            </a:r>
            <a:br>
              <a:rPr lang="en-US" dirty="0" smtClean="0"/>
            </a:br>
            <a:r>
              <a:rPr lang="en-US" dirty="0" smtClean="0"/>
              <a:t>Human Resource Management</a:t>
            </a:r>
            <a:endParaRPr lang="en-US" dirty="0"/>
          </a:p>
        </p:txBody>
      </p:sp>
      <p:sp>
        <p:nvSpPr>
          <p:cNvPr id="3" name="Content Placeholder 2"/>
          <p:cNvSpPr>
            <a:spLocks noGrp="1"/>
          </p:cNvSpPr>
          <p:nvPr>
            <p:ph idx="1"/>
          </p:nvPr>
        </p:nvSpPr>
        <p:spPr>
          <a:xfrm>
            <a:off x="457200" y="2057400"/>
            <a:ext cx="8229600" cy="4495799"/>
          </a:xfrm>
        </p:spPr>
        <p:txBody>
          <a:bodyPr>
            <a:normAutofit/>
          </a:bodyPr>
          <a:lstStyle/>
          <a:p>
            <a:r>
              <a:rPr lang="en-US" dirty="0" smtClean="0"/>
              <a:t>Proactive headcount management practices</a:t>
            </a:r>
          </a:p>
          <a:p>
            <a:r>
              <a:rPr lang="en-US" dirty="0" smtClean="0"/>
              <a:t>Streamlined policies &amp; procedures directly linked with accreditation standards (C.A.A.S. / C.A.M.T.S. / A.C.E.)</a:t>
            </a:r>
          </a:p>
          <a:p>
            <a:r>
              <a:rPr lang="en-US" dirty="0" smtClean="0"/>
              <a:t>Academy style orientation programs for new hire employees</a:t>
            </a:r>
          </a:p>
          <a:p>
            <a:r>
              <a:rPr lang="en-US" dirty="0" smtClean="0"/>
              <a:t>Internal EMS education for EMT &amp; Paramedic certifications with working scholarships</a:t>
            </a:r>
          </a:p>
          <a:p>
            <a:pPr lvl="1"/>
            <a:r>
              <a:rPr lang="en-US" dirty="0" smtClean="0"/>
              <a:t>Paid PD/FD style educational academy</a:t>
            </a:r>
          </a:p>
          <a:p>
            <a:r>
              <a:rPr lang="en-US" dirty="0" smtClean="0"/>
              <a:t>Policies on social networking impacts on the workplace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 in EMS </a:t>
            </a:r>
            <a:br>
              <a:rPr lang="en-US" dirty="0" smtClean="0"/>
            </a:br>
            <a:r>
              <a:rPr lang="en-US" dirty="0" smtClean="0"/>
              <a:t>Human</a:t>
            </a:r>
            <a:r>
              <a:rPr lang="en-US" baseline="0" dirty="0" smtClean="0"/>
              <a:t> Resource Management</a:t>
            </a:r>
            <a:endParaRPr lang="en-US" dirty="0"/>
          </a:p>
        </p:txBody>
      </p:sp>
      <p:sp>
        <p:nvSpPr>
          <p:cNvPr id="3" name="Content Placeholder 2"/>
          <p:cNvSpPr>
            <a:spLocks noGrp="1"/>
          </p:cNvSpPr>
          <p:nvPr>
            <p:ph idx="1"/>
          </p:nvPr>
        </p:nvSpPr>
        <p:spPr/>
        <p:txBody>
          <a:bodyPr>
            <a:normAutofit/>
          </a:bodyPr>
          <a:lstStyle/>
          <a:p>
            <a:r>
              <a:rPr lang="en-US" dirty="0" smtClean="0"/>
              <a:t>Technological Edge</a:t>
            </a:r>
          </a:p>
          <a:p>
            <a:pPr lvl="1"/>
            <a:r>
              <a:rPr lang="en-US" dirty="0" smtClean="0"/>
              <a:t>Online</a:t>
            </a:r>
            <a:r>
              <a:rPr lang="en-US" baseline="0" dirty="0" smtClean="0"/>
              <a:t> employee tools for benefit management and administration</a:t>
            </a:r>
          </a:p>
          <a:p>
            <a:pPr lvl="1"/>
            <a:r>
              <a:rPr lang="en-US" dirty="0" smtClean="0"/>
              <a:t>Online policies and procedures access</a:t>
            </a:r>
          </a:p>
          <a:p>
            <a:pPr lvl="1"/>
            <a:r>
              <a:rPr lang="en-US" dirty="0" smtClean="0"/>
              <a:t>Paperless employee files with secure access available to management 24x7</a:t>
            </a:r>
          </a:p>
          <a:p>
            <a:pPr lvl="1"/>
            <a:r>
              <a:rPr lang="en-US" dirty="0" smtClean="0"/>
              <a:t>Streamlined business systems that talk to each other</a:t>
            </a:r>
          </a:p>
          <a:p>
            <a:pPr lvl="2"/>
            <a:r>
              <a:rPr lang="en-US" dirty="0" smtClean="0"/>
              <a:t>HR Systems &lt;-&gt; </a:t>
            </a:r>
            <a:r>
              <a:rPr lang="en-US" dirty="0" err="1" smtClean="0"/>
              <a:t>eScheduling</a:t>
            </a:r>
            <a:r>
              <a:rPr lang="en-US" dirty="0" smtClean="0"/>
              <a:t> &lt;-&gt; Pay Roll &lt;-&gt; CAD &lt;-&gt; </a:t>
            </a:r>
            <a:r>
              <a:rPr lang="en-US" dirty="0" err="1" smtClean="0"/>
              <a:t>ePCR</a:t>
            </a:r>
            <a:r>
              <a:rPr lang="en-US" dirty="0" smtClean="0"/>
              <a:t> &lt;-&gt; </a:t>
            </a:r>
            <a:r>
              <a:rPr lang="en-US" dirty="0" err="1" smtClean="0"/>
              <a:t>eCertification</a:t>
            </a:r>
            <a:r>
              <a:rPr lang="en-US" dirty="0" smtClean="0"/>
              <a:t> Systems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j04395921.png"/>
          <p:cNvPicPr>
            <a:picLocks noChangeAspect="1"/>
          </p:cNvPicPr>
          <p:nvPr/>
        </p:nvPicPr>
        <p:blipFill>
          <a:blip r:embed="rId2"/>
          <a:stretch>
            <a:fillRect/>
          </a:stretch>
        </p:blipFill>
        <p:spPr>
          <a:xfrm>
            <a:off x="-1066800" y="165100"/>
            <a:ext cx="5613400" cy="6845300"/>
          </a:xfrm>
          <a:prstGeom prst="rect">
            <a:avLst/>
          </a:prstGeom>
        </p:spPr>
      </p:pic>
      <p:sp>
        <p:nvSpPr>
          <p:cNvPr id="4" name="Title 3"/>
          <p:cNvSpPr>
            <a:spLocks noGrp="1"/>
          </p:cNvSpPr>
          <p:nvPr>
            <p:ph type="title"/>
          </p:nvPr>
        </p:nvSpPr>
        <p:spPr/>
        <p:txBody>
          <a:bodyPr/>
          <a:lstStyle/>
          <a:p>
            <a:r>
              <a:rPr lang="en-US" dirty="0" smtClean="0"/>
              <a:t>Training / Education</a:t>
            </a:r>
            <a:endParaRPr lang="en-US" dirty="0"/>
          </a:p>
        </p:txBody>
      </p:sp>
      <p:sp>
        <p:nvSpPr>
          <p:cNvPr id="5" name="Text Placeholder 4"/>
          <p:cNvSpPr>
            <a:spLocks noGrp="1"/>
          </p:cNvSpPr>
          <p:nvPr>
            <p:ph type="body" idx="1"/>
          </p:nvPr>
        </p:nvSpPr>
        <p:spPr/>
        <p:txBody>
          <a:bodyPr/>
          <a:lstStyle/>
          <a:p>
            <a:r>
              <a:rPr lang="en-US" dirty="0" smtClean="0"/>
              <a:t>Best Practices in EMS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 in EMS </a:t>
            </a:r>
            <a:br>
              <a:rPr lang="en-US" dirty="0" smtClean="0"/>
            </a:br>
            <a:r>
              <a:rPr lang="en-US" dirty="0" smtClean="0"/>
              <a:t>Training / Education</a:t>
            </a:r>
            <a:endParaRPr lang="en-US" dirty="0"/>
          </a:p>
        </p:txBody>
      </p:sp>
      <p:sp>
        <p:nvSpPr>
          <p:cNvPr id="3" name="Content Placeholder 2"/>
          <p:cNvSpPr>
            <a:spLocks noGrp="1"/>
          </p:cNvSpPr>
          <p:nvPr>
            <p:ph idx="1"/>
          </p:nvPr>
        </p:nvSpPr>
        <p:spPr/>
        <p:txBody>
          <a:bodyPr>
            <a:normAutofit lnSpcReduction="10000"/>
          </a:bodyPr>
          <a:lstStyle/>
          <a:p>
            <a:r>
              <a:rPr lang="en-US" dirty="0" smtClean="0"/>
              <a:t>Online systems for off-site</a:t>
            </a:r>
            <a:r>
              <a:rPr lang="en-US" baseline="0" dirty="0" smtClean="0"/>
              <a:t> training</a:t>
            </a:r>
          </a:p>
          <a:p>
            <a:pPr lvl="1"/>
            <a:r>
              <a:rPr lang="en-US" baseline="0" dirty="0" smtClean="0"/>
              <a:t>Web based meetings / presentation systems</a:t>
            </a:r>
          </a:p>
          <a:p>
            <a:pPr lvl="2"/>
            <a:r>
              <a:rPr lang="en-US" dirty="0" smtClean="0"/>
              <a:t>WebEx, </a:t>
            </a:r>
            <a:r>
              <a:rPr lang="en-US" dirty="0" err="1" smtClean="0"/>
              <a:t>GoToMeeting</a:t>
            </a:r>
            <a:r>
              <a:rPr lang="en-US" dirty="0" smtClean="0"/>
              <a:t>, NEFSIS, etc.</a:t>
            </a:r>
          </a:p>
          <a:p>
            <a:pPr lvl="1"/>
            <a:r>
              <a:rPr lang="en-US" dirty="0" smtClean="0"/>
              <a:t>On demand content provision (proprietary or purchased)</a:t>
            </a:r>
          </a:p>
          <a:p>
            <a:pPr lvl="1"/>
            <a:r>
              <a:rPr lang="en-US" dirty="0" smtClean="0"/>
              <a:t>Online</a:t>
            </a:r>
            <a:r>
              <a:rPr lang="en-US" baseline="0" dirty="0" smtClean="0"/>
              <a:t> testing / certification systems</a:t>
            </a:r>
          </a:p>
          <a:p>
            <a:r>
              <a:rPr lang="en-US" dirty="0" smtClean="0"/>
              <a:t>Simulation Labs</a:t>
            </a:r>
          </a:p>
          <a:p>
            <a:pPr lvl="1"/>
            <a:r>
              <a:rPr lang="en-US" dirty="0" smtClean="0"/>
              <a:t>Sophisticated simulators / manikins</a:t>
            </a:r>
          </a:p>
          <a:p>
            <a:pPr lvl="1"/>
            <a:r>
              <a:rPr lang="en-US" dirty="0" smtClean="0"/>
              <a:t>Lab designed just for simulation training scenarios</a:t>
            </a:r>
          </a:p>
          <a:p>
            <a:r>
              <a:rPr lang="en-US" dirty="0" smtClean="0"/>
              <a:t>Real-time on-duty scenario training / testing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 in EMS </a:t>
            </a:r>
            <a:br>
              <a:rPr lang="en-US" dirty="0" smtClean="0"/>
            </a:br>
            <a:r>
              <a:rPr lang="en-US" dirty="0" smtClean="0"/>
              <a:t>Training / Education</a:t>
            </a:r>
            <a:endParaRPr lang="en-US" dirty="0"/>
          </a:p>
        </p:txBody>
      </p:sp>
      <p:sp>
        <p:nvSpPr>
          <p:cNvPr id="3" name="Content Placeholder 2"/>
          <p:cNvSpPr>
            <a:spLocks noGrp="1"/>
          </p:cNvSpPr>
          <p:nvPr>
            <p:ph idx="1"/>
          </p:nvPr>
        </p:nvSpPr>
        <p:spPr>
          <a:xfrm>
            <a:off x="457200" y="1981200"/>
            <a:ext cx="8229600" cy="4571999"/>
          </a:xfrm>
        </p:spPr>
        <p:txBody>
          <a:bodyPr>
            <a:normAutofit/>
          </a:bodyPr>
          <a:lstStyle/>
          <a:p>
            <a:r>
              <a:rPr lang="en-US" dirty="0" smtClean="0"/>
              <a:t>Using training and education programs to supplement your system’s revenue and offset training overhead costs</a:t>
            </a:r>
          </a:p>
          <a:p>
            <a:pPr lvl="1"/>
            <a:r>
              <a:rPr lang="en-US" dirty="0" smtClean="0"/>
              <a:t>AHA training</a:t>
            </a:r>
          </a:p>
          <a:p>
            <a:pPr lvl="1"/>
            <a:r>
              <a:rPr lang="en-US" dirty="0" smtClean="0"/>
              <a:t>Private industry training</a:t>
            </a:r>
          </a:p>
          <a:p>
            <a:pPr lvl="1"/>
            <a:r>
              <a:rPr lang="en-US" dirty="0" smtClean="0"/>
              <a:t>Ancillary healthcare services training</a:t>
            </a:r>
          </a:p>
          <a:p>
            <a:pPr lvl="1"/>
            <a:r>
              <a:rPr lang="en-US" dirty="0" smtClean="0"/>
              <a:t>Government / military</a:t>
            </a:r>
          </a:p>
          <a:p>
            <a:r>
              <a:rPr lang="en-US" dirty="0" smtClean="0"/>
              <a:t>Portable training programs with portable simulation labs</a:t>
            </a:r>
          </a:p>
          <a:p>
            <a:pPr lvl="1"/>
            <a:r>
              <a:rPr lang="en-US" dirty="0" smtClean="0"/>
              <a:t>Increase training reach to remote markets</a:t>
            </a:r>
          </a:p>
          <a:p>
            <a:pPr lvl="1"/>
            <a:r>
              <a:rPr lang="en-US" dirty="0" smtClean="0"/>
              <a:t>Open up new opportunities</a:t>
            </a:r>
          </a:p>
          <a:p>
            <a:pPr lvl="1"/>
            <a:r>
              <a:rPr lang="en-US" dirty="0" smtClean="0"/>
              <a:t>Rural services</a:t>
            </a:r>
          </a:p>
          <a:p>
            <a:pPr lvl="1"/>
            <a:endParaRPr lang="en-US" dirty="0" smtClean="0"/>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pe01562_.wmf"/>
          <p:cNvPicPr>
            <a:picLocks noChangeAspect="1"/>
          </p:cNvPicPr>
          <p:nvPr/>
        </p:nvPicPr>
        <p:blipFill>
          <a:blip r:embed="rId2">
            <a:alphaModFix amt="39000"/>
          </a:blip>
          <a:stretch>
            <a:fillRect/>
          </a:stretch>
        </p:blipFill>
        <p:spPr>
          <a:xfrm>
            <a:off x="304800" y="1960605"/>
            <a:ext cx="2743200" cy="2891481"/>
          </a:xfrm>
          <a:prstGeom prst="rect">
            <a:avLst/>
          </a:prstGeom>
        </p:spPr>
      </p:pic>
      <p:sp>
        <p:nvSpPr>
          <p:cNvPr id="4" name="Title 3"/>
          <p:cNvSpPr>
            <a:spLocks noGrp="1"/>
          </p:cNvSpPr>
          <p:nvPr>
            <p:ph type="title"/>
          </p:nvPr>
        </p:nvSpPr>
        <p:spPr/>
        <p:txBody>
          <a:bodyPr/>
          <a:lstStyle/>
          <a:p>
            <a:r>
              <a:rPr lang="en-US" dirty="0" smtClean="0"/>
              <a:t>Quality Improvement</a:t>
            </a:r>
            <a:endParaRPr lang="en-US" dirty="0"/>
          </a:p>
        </p:txBody>
      </p:sp>
      <p:sp>
        <p:nvSpPr>
          <p:cNvPr id="5" name="Text Placeholder 4"/>
          <p:cNvSpPr>
            <a:spLocks noGrp="1"/>
          </p:cNvSpPr>
          <p:nvPr>
            <p:ph type="body" idx="1"/>
          </p:nvPr>
        </p:nvSpPr>
        <p:spPr/>
        <p:txBody>
          <a:bodyPr/>
          <a:lstStyle/>
          <a:p>
            <a:r>
              <a:rPr lang="en-US" dirty="0" smtClean="0"/>
              <a:t>Best Practices in EMS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 In EMS </a:t>
            </a:r>
            <a:br>
              <a:rPr lang="en-US" dirty="0" smtClean="0"/>
            </a:br>
            <a:r>
              <a:rPr lang="en-US" dirty="0" smtClean="0"/>
              <a:t>Quality Improvement</a:t>
            </a:r>
            <a:endParaRPr lang="en-US" dirty="0"/>
          </a:p>
        </p:txBody>
      </p:sp>
      <p:sp>
        <p:nvSpPr>
          <p:cNvPr id="3" name="Content Placeholder 2"/>
          <p:cNvSpPr>
            <a:spLocks noGrp="1"/>
          </p:cNvSpPr>
          <p:nvPr>
            <p:ph idx="1"/>
          </p:nvPr>
        </p:nvSpPr>
        <p:spPr/>
        <p:txBody>
          <a:bodyPr/>
          <a:lstStyle/>
          <a:p>
            <a:r>
              <a:rPr lang="en-US" dirty="0" smtClean="0"/>
              <a:t>Using </a:t>
            </a:r>
            <a:r>
              <a:rPr lang="en-US" dirty="0" err="1" smtClean="0"/>
              <a:t>ePCR</a:t>
            </a:r>
            <a:r>
              <a:rPr lang="en-US" baseline="0" dirty="0" smtClean="0"/>
              <a:t> systems</a:t>
            </a:r>
            <a:r>
              <a:rPr lang="en-US" dirty="0" smtClean="0"/>
              <a:t> to improve QI efficiency, effectiveness and portability</a:t>
            </a:r>
          </a:p>
          <a:p>
            <a:r>
              <a:rPr lang="en-US" dirty="0" smtClean="0"/>
              <a:t>Using advanced automated QI systems that enable 100% auditing of charts against clinical documentation and protocol standards</a:t>
            </a:r>
          </a:p>
          <a:p>
            <a:r>
              <a:rPr lang="en-US" dirty="0" smtClean="0"/>
              <a:t>Adopting QI workflows that improve employee communication, feedback loops and remediation for improved behavior modification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Billing / Finance</a:t>
            </a:r>
            <a:endParaRPr lang="en-US" dirty="0"/>
          </a:p>
        </p:txBody>
      </p:sp>
      <p:sp>
        <p:nvSpPr>
          <p:cNvPr id="5" name="Text Placeholder 4"/>
          <p:cNvSpPr>
            <a:spLocks noGrp="1"/>
          </p:cNvSpPr>
          <p:nvPr>
            <p:ph type="body" idx="1"/>
          </p:nvPr>
        </p:nvSpPr>
        <p:spPr/>
        <p:txBody>
          <a:bodyPr/>
          <a:lstStyle/>
          <a:p>
            <a:r>
              <a:rPr lang="en-US" dirty="0" smtClean="0"/>
              <a:t>Best Practices in EMS</a:t>
            </a:r>
            <a:endParaRPr lang="en-US" dirty="0"/>
          </a:p>
        </p:txBody>
      </p:sp>
      <p:pic>
        <p:nvPicPr>
          <p:cNvPr id="6" name="Picture 5" descr="BS00235_"/>
          <p:cNvPicPr>
            <a:picLocks noChangeAspect="1" noChangeArrowheads="1"/>
          </p:cNvPicPr>
          <p:nvPr/>
        </p:nvPicPr>
        <p:blipFill>
          <a:blip r:embed="rId2"/>
          <a:srcRect/>
          <a:stretch>
            <a:fillRect/>
          </a:stretch>
        </p:blipFill>
        <p:spPr bwMode="auto">
          <a:xfrm>
            <a:off x="298450" y="4191000"/>
            <a:ext cx="4425950" cy="2373768"/>
          </a:xfrm>
          <a:prstGeom prst="rect">
            <a:avLst/>
          </a:prstGeom>
          <a:noFill/>
        </p:spPr>
      </p:pic>
      <p:pic>
        <p:nvPicPr>
          <p:cNvPr id="7" name="Picture 6" descr="j0310742"/>
          <p:cNvPicPr>
            <a:picLocks noChangeAspect="1" noChangeArrowheads="1"/>
          </p:cNvPicPr>
          <p:nvPr/>
        </p:nvPicPr>
        <p:blipFill>
          <a:blip r:embed="rId3"/>
          <a:srcRect/>
          <a:stretch>
            <a:fillRect/>
          </a:stretch>
        </p:blipFill>
        <p:spPr bwMode="auto">
          <a:xfrm>
            <a:off x="2296319" y="4727972"/>
            <a:ext cx="475166" cy="488566"/>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a:t>
            </a:r>
            <a:r>
              <a:rPr lang="en-US" baseline="0" dirty="0" smtClean="0"/>
              <a:t> in EMS </a:t>
            </a:r>
            <a:br>
              <a:rPr lang="en-US" baseline="0" dirty="0" smtClean="0"/>
            </a:br>
            <a:r>
              <a:rPr lang="en-US" baseline="0" dirty="0" smtClean="0"/>
              <a:t>Billing / Finance</a:t>
            </a:r>
            <a:endParaRPr lang="en-US" dirty="0"/>
          </a:p>
        </p:txBody>
      </p:sp>
      <p:sp>
        <p:nvSpPr>
          <p:cNvPr id="3" name="Content Placeholder 2"/>
          <p:cNvSpPr>
            <a:spLocks noGrp="1"/>
          </p:cNvSpPr>
          <p:nvPr>
            <p:ph idx="1"/>
          </p:nvPr>
        </p:nvSpPr>
        <p:spPr/>
        <p:txBody>
          <a:bodyPr>
            <a:normAutofit/>
          </a:bodyPr>
          <a:lstStyle/>
          <a:p>
            <a:r>
              <a:rPr lang="en-US" dirty="0" smtClean="0"/>
              <a:t>Paperless </a:t>
            </a:r>
            <a:r>
              <a:rPr lang="en-US" dirty="0" err="1" smtClean="0"/>
              <a:t>ePCR</a:t>
            </a:r>
            <a:r>
              <a:rPr lang="en-US" dirty="0" smtClean="0"/>
              <a:t> systems making A/R a much more efficient and effective process</a:t>
            </a:r>
          </a:p>
          <a:p>
            <a:r>
              <a:rPr lang="en-US" dirty="0" smtClean="0"/>
              <a:t>Granular financial statements</a:t>
            </a:r>
            <a:r>
              <a:rPr lang="en-US" baseline="0" dirty="0" smtClean="0"/>
              <a:t> that group each service line and operational individually for improved </a:t>
            </a:r>
            <a:r>
              <a:rPr lang="en-US" dirty="0" smtClean="0"/>
              <a:t>decision making abilities</a:t>
            </a:r>
          </a:p>
          <a:p>
            <a:r>
              <a:rPr lang="en-US" dirty="0" smtClean="0"/>
              <a:t>A/R tracking by customer with monthly financial trigger processes to identify payer problems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REMSA’s</a:t>
            </a:r>
            <a:r>
              <a:rPr lang="en-US" dirty="0" smtClean="0"/>
              <a:t> Military Support</a:t>
            </a:r>
            <a:endParaRPr lang="en-US" dirty="0"/>
          </a:p>
        </p:txBody>
      </p:sp>
      <p:sp>
        <p:nvSpPr>
          <p:cNvPr id="3" name="Content Placeholder 2"/>
          <p:cNvSpPr>
            <a:spLocks noGrp="1"/>
          </p:cNvSpPr>
          <p:nvPr>
            <p:ph idx="1"/>
          </p:nvPr>
        </p:nvSpPr>
        <p:spPr>
          <a:xfrm>
            <a:off x="228600" y="1905001"/>
            <a:ext cx="5943600" cy="4648199"/>
          </a:xfrm>
        </p:spPr>
        <p:txBody>
          <a:bodyPr>
            <a:normAutofit fontScale="92500" lnSpcReduction="10000"/>
          </a:bodyPr>
          <a:lstStyle/>
          <a:p>
            <a:r>
              <a:rPr lang="en-US" baseline="0" dirty="0" smtClean="0"/>
              <a:t>REMSA was a 2008 Recipient of the Freedom Award</a:t>
            </a:r>
          </a:p>
          <a:p>
            <a:r>
              <a:rPr lang="en-US" dirty="0" smtClean="0"/>
              <a:t>Currently have 5 Medics on active duty in Afghanistan</a:t>
            </a:r>
            <a:endParaRPr lang="en-US" baseline="0" dirty="0" smtClean="0"/>
          </a:p>
          <a:p>
            <a:r>
              <a:rPr lang="en-US" dirty="0" smtClean="0"/>
              <a:t>Support our troops in various ways</a:t>
            </a:r>
          </a:p>
          <a:p>
            <a:pPr lvl="1"/>
            <a:r>
              <a:rPr lang="en-US" baseline="0" dirty="0" smtClean="0"/>
              <a:t>Keep REMSA Salary whole while on Active Duty</a:t>
            </a:r>
          </a:p>
          <a:p>
            <a:pPr lvl="1"/>
            <a:r>
              <a:rPr lang="en-US" dirty="0" smtClean="0"/>
              <a:t>Provide 100% Benefits coverage while on Active Duty Including Family</a:t>
            </a:r>
          </a:p>
          <a:p>
            <a:pPr lvl="1"/>
            <a:r>
              <a:rPr lang="en-US" dirty="0" smtClean="0"/>
              <a:t>Send along laptops, software &amp; other needed items</a:t>
            </a:r>
          </a:p>
          <a:p>
            <a:pPr lvl="1"/>
            <a:r>
              <a:rPr lang="en-US" dirty="0" smtClean="0"/>
              <a:t>Send monthly care packages to our employees </a:t>
            </a:r>
          </a:p>
        </p:txBody>
      </p:sp>
      <p:pic>
        <p:nvPicPr>
          <p:cNvPr id="9" name="Picture 8" descr="Picture 2.png"/>
          <p:cNvPicPr>
            <a:picLocks noChangeAspect="1"/>
          </p:cNvPicPr>
          <p:nvPr/>
        </p:nvPicPr>
        <p:blipFill>
          <a:blip r:embed="rId3"/>
          <a:stretch>
            <a:fillRect/>
          </a:stretch>
        </p:blipFill>
        <p:spPr>
          <a:xfrm>
            <a:off x="6265334" y="6096000"/>
            <a:ext cx="2650438" cy="381000"/>
          </a:xfrm>
          <a:prstGeom prst="rect">
            <a:avLst/>
          </a:prstGeom>
        </p:spPr>
      </p:pic>
      <p:pic>
        <p:nvPicPr>
          <p:cNvPr id="10" name="Picture 9" descr="Picture 3.png"/>
          <p:cNvPicPr>
            <a:picLocks noChangeAspect="1"/>
          </p:cNvPicPr>
          <p:nvPr/>
        </p:nvPicPr>
        <p:blipFill>
          <a:blip r:embed="rId4"/>
          <a:srcRect b="1500"/>
          <a:stretch>
            <a:fillRect/>
          </a:stretch>
        </p:blipFill>
        <p:spPr>
          <a:xfrm>
            <a:off x="6260042" y="2042929"/>
            <a:ext cx="2657476" cy="4053071"/>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a:t>
            </a:r>
            <a:r>
              <a:rPr lang="en-US" baseline="0" dirty="0" smtClean="0"/>
              <a:t> in EMS </a:t>
            </a:r>
            <a:br>
              <a:rPr lang="en-US" baseline="0" dirty="0" smtClean="0"/>
            </a:br>
            <a:r>
              <a:rPr lang="en-US" baseline="0" dirty="0" smtClean="0"/>
              <a:t>Billing / Finance</a:t>
            </a:r>
            <a:endParaRPr lang="en-US" dirty="0"/>
          </a:p>
        </p:txBody>
      </p:sp>
      <p:sp>
        <p:nvSpPr>
          <p:cNvPr id="3" name="Content Placeholder 2"/>
          <p:cNvSpPr>
            <a:spLocks noGrp="1"/>
          </p:cNvSpPr>
          <p:nvPr>
            <p:ph idx="1"/>
          </p:nvPr>
        </p:nvSpPr>
        <p:spPr/>
        <p:txBody>
          <a:bodyPr>
            <a:normAutofit/>
          </a:bodyPr>
          <a:lstStyle/>
          <a:p>
            <a:r>
              <a:rPr lang="en-US" dirty="0" smtClean="0"/>
              <a:t>Lean business processes that measure productivity and performance</a:t>
            </a:r>
          </a:p>
          <a:p>
            <a:r>
              <a:rPr lang="en-US" dirty="0" smtClean="0"/>
              <a:t>Internal Federal Compliance auditing by an independent agency</a:t>
            </a:r>
          </a:p>
          <a:p>
            <a:r>
              <a:rPr lang="en-US" dirty="0" smtClean="0"/>
              <a:t>Quality based reimbursement</a:t>
            </a:r>
            <a:r>
              <a:rPr lang="en-US" baseline="0" dirty="0" smtClean="0"/>
              <a:t> initiatives</a:t>
            </a:r>
            <a:r>
              <a:rPr lang="en-US" dirty="0" smtClean="0"/>
              <a:t> at the Federal level</a:t>
            </a:r>
          </a:p>
          <a:p>
            <a:r>
              <a:rPr lang="en-US" dirty="0" smtClean="0"/>
              <a:t>Online payment and account management options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Communications</a:t>
            </a:r>
            <a:endParaRPr lang="en-US" dirty="0"/>
          </a:p>
        </p:txBody>
      </p:sp>
      <p:sp>
        <p:nvSpPr>
          <p:cNvPr id="5" name="Text Placeholder 4"/>
          <p:cNvSpPr>
            <a:spLocks noGrp="1"/>
          </p:cNvSpPr>
          <p:nvPr>
            <p:ph type="body" idx="1"/>
          </p:nvPr>
        </p:nvSpPr>
        <p:spPr/>
        <p:txBody>
          <a:bodyPr/>
          <a:lstStyle/>
          <a:p>
            <a:r>
              <a:rPr lang="en-US" dirty="0" smtClean="0"/>
              <a:t>Best Practices in EMS</a:t>
            </a:r>
            <a:endParaRPr lang="en-US" dirty="0"/>
          </a:p>
        </p:txBody>
      </p:sp>
      <p:pic>
        <p:nvPicPr>
          <p:cNvPr id="6" name="Picture 5"/>
          <p:cNvPicPr>
            <a:picLocks noChangeAspect="1"/>
          </p:cNvPicPr>
          <p:nvPr/>
        </p:nvPicPr>
        <p:blipFill>
          <a:blip r:embed="rId2"/>
          <a:stretch>
            <a:fillRect/>
          </a:stretch>
        </p:blipFill>
        <p:spPr>
          <a:xfrm>
            <a:off x="304800" y="1911841"/>
            <a:ext cx="1828800" cy="2736359"/>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Best Practices in EMS Communications</a:t>
            </a:r>
            <a:endParaRPr lang="en-US" dirty="0"/>
          </a:p>
        </p:txBody>
      </p:sp>
      <p:sp>
        <p:nvSpPr>
          <p:cNvPr id="5" name="Content Placeholder 4"/>
          <p:cNvSpPr>
            <a:spLocks noGrp="1"/>
          </p:cNvSpPr>
          <p:nvPr>
            <p:ph idx="1"/>
          </p:nvPr>
        </p:nvSpPr>
        <p:spPr>
          <a:xfrm>
            <a:off x="457200" y="2057400"/>
            <a:ext cx="8229600" cy="4495799"/>
          </a:xfrm>
        </p:spPr>
        <p:txBody>
          <a:bodyPr>
            <a:normAutofit lnSpcReduction="10000"/>
          </a:bodyPr>
          <a:lstStyle/>
          <a:p>
            <a:r>
              <a:rPr lang="en-US" dirty="0" smtClean="0"/>
              <a:t>“Situational awareness” / “decision support”</a:t>
            </a:r>
          </a:p>
          <a:p>
            <a:r>
              <a:rPr lang="en-US" dirty="0" smtClean="0"/>
              <a:t>EMD System</a:t>
            </a:r>
          </a:p>
          <a:p>
            <a:pPr lvl="1"/>
            <a:r>
              <a:rPr lang="en-US" dirty="0" smtClean="0"/>
              <a:t>Call classification for resource triage (priority based dispatching processes)</a:t>
            </a:r>
          </a:p>
          <a:p>
            <a:pPr lvl="1"/>
            <a:r>
              <a:rPr lang="en-US" dirty="0" smtClean="0"/>
              <a:t>Pre-arrival instructions</a:t>
            </a:r>
          </a:p>
          <a:p>
            <a:pPr lvl="1"/>
            <a:r>
              <a:rPr lang="en-US" dirty="0" smtClean="0"/>
              <a:t>Pandemic / CBRN screening system</a:t>
            </a:r>
          </a:p>
          <a:p>
            <a:r>
              <a:rPr lang="en-US" dirty="0" smtClean="0"/>
              <a:t>Live data surveillance systems</a:t>
            </a:r>
          </a:p>
          <a:p>
            <a:pPr lvl="1"/>
            <a:r>
              <a:rPr lang="en-US" dirty="0" err="1" smtClean="0"/>
              <a:t>Syndromic</a:t>
            </a:r>
            <a:r>
              <a:rPr lang="en-US" dirty="0" smtClean="0"/>
              <a:t> / bio-terrorism</a:t>
            </a:r>
          </a:p>
          <a:p>
            <a:pPr lvl="1"/>
            <a:r>
              <a:rPr lang="en-US" dirty="0" smtClean="0"/>
              <a:t>Operational</a:t>
            </a:r>
          </a:p>
          <a:p>
            <a:pPr lvl="1"/>
            <a:r>
              <a:rPr lang="en-US" dirty="0" smtClean="0"/>
              <a:t>Sentinel event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 in EMS Communications</a:t>
            </a:r>
            <a:endParaRPr lang="en-US" dirty="0"/>
          </a:p>
        </p:txBody>
      </p:sp>
      <p:sp>
        <p:nvSpPr>
          <p:cNvPr id="3" name="Content Placeholder 2"/>
          <p:cNvSpPr>
            <a:spLocks noGrp="1"/>
          </p:cNvSpPr>
          <p:nvPr>
            <p:ph idx="1"/>
          </p:nvPr>
        </p:nvSpPr>
        <p:spPr/>
        <p:txBody>
          <a:bodyPr>
            <a:normAutofit lnSpcReduction="10000"/>
          </a:bodyPr>
          <a:lstStyle/>
          <a:p>
            <a:r>
              <a:rPr lang="en-US" dirty="0" smtClean="0"/>
              <a:t>CAD systems</a:t>
            </a:r>
          </a:p>
          <a:p>
            <a:pPr lvl="1"/>
            <a:r>
              <a:rPr lang="en-US" dirty="0" smtClean="0"/>
              <a:t>AVL / GPS integrated</a:t>
            </a:r>
          </a:p>
          <a:p>
            <a:pPr lvl="1"/>
            <a:r>
              <a:rPr lang="en-US" dirty="0" smtClean="0"/>
              <a:t>Dynamic road network speed algorithms for routing and candidate ranking</a:t>
            </a:r>
          </a:p>
          <a:p>
            <a:pPr lvl="1"/>
            <a:r>
              <a:rPr lang="en-US" dirty="0" smtClean="0"/>
              <a:t>Real-time demand surveillance</a:t>
            </a:r>
          </a:p>
          <a:p>
            <a:pPr lvl="1"/>
            <a:r>
              <a:rPr lang="en-US" dirty="0" smtClean="0"/>
              <a:t>Real-time deployment decision support systems</a:t>
            </a:r>
          </a:p>
          <a:p>
            <a:pPr lvl="1"/>
            <a:r>
              <a:rPr lang="en-US" dirty="0" smtClean="0"/>
              <a:t>Live off-site redundancy &amp; backup systems</a:t>
            </a:r>
          </a:p>
          <a:p>
            <a:r>
              <a:rPr lang="en-US" dirty="0" smtClean="0"/>
              <a:t>Phone / Radio systems</a:t>
            </a:r>
          </a:p>
          <a:p>
            <a:pPr lvl="1"/>
            <a:r>
              <a:rPr lang="en-US" dirty="0" smtClean="0"/>
              <a:t>Phase II wireless compliance</a:t>
            </a:r>
          </a:p>
          <a:p>
            <a:pPr lvl="1"/>
            <a:r>
              <a:rPr lang="en-US" dirty="0" smtClean="0"/>
              <a:t>IP based communications systems</a:t>
            </a:r>
          </a:p>
          <a:p>
            <a:pPr lvl="1"/>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EMS System Design</a:t>
            </a:r>
            <a:endParaRPr lang="en-US" dirty="0"/>
          </a:p>
        </p:txBody>
      </p:sp>
      <p:sp>
        <p:nvSpPr>
          <p:cNvPr id="5" name="Text Placeholder 4"/>
          <p:cNvSpPr>
            <a:spLocks noGrp="1"/>
          </p:cNvSpPr>
          <p:nvPr>
            <p:ph type="body" idx="1"/>
          </p:nvPr>
        </p:nvSpPr>
        <p:spPr/>
        <p:txBody>
          <a:bodyPr/>
          <a:lstStyle/>
          <a:p>
            <a:r>
              <a:rPr lang="en-US" dirty="0" smtClean="0"/>
              <a:t>Best Practices in EMS</a:t>
            </a:r>
            <a:endParaRPr lang="en-US" dirty="0"/>
          </a:p>
        </p:txBody>
      </p:sp>
      <p:pic>
        <p:nvPicPr>
          <p:cNvPr id="6" name="Picture 5" descr="j0310856.wmf"/>
          <p:cNvPicPr>
            <a:picLocks noChangeAspect="1"/>
          </p:cNvPicPr>
          <p:nvPr/>
        </p:nvPicPr>
        <p:blipFill>
          <a:blip r:embed="rId2"/>
          <a:stretch>
            <a:fillRect/>
          </a:stretch>
        </p:blipFill>
        <p:spPr>
          <a:xfrm>
            <a:off x="3124200" y="304800"/>
            <a:ext cx="3200400" cy="2327564"/>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 in EMS </a:t>
            </a:r>
            <a:br>
              <a:rPr lang="en-US" dirty="0" smtClean="0"/>
            </a:br>
            <a:r>
              <a:rPr lang="en-US" dirty="0" smtClean="0"/>
              <a:t>EMS System Designs</a:t>
            </a:r>
            <a:endParaRPr lang="en-US" dirty="0"/>
          </a:p>
        </p:txBody>
      </p:sp>
      <p:sp>
        <p:nvSpPr>
          <p:cNvPr id="3" name="Content Placeholder 2"/>
          <p:cNvSpPr>
            <a:spLocks noGrp="1"/>
          </p:cNvSpPr>
          <p:nvPr>
            <p:ph idx="1"/>
          </p:nvPr>
        </p:nvSpPr>
        <p:spPr/>
        <p:txBody>
          <a:bodyPr>
            <a:normAutofit/>
          </a:bodyPr>
          <a:lstStyle/>
          <a:p>
            <a:r>
              <a:rPr lang="en-US" dirty="0" smtClean="0"/>
              <a:t>System designs must comprehend EMS economics to survive</a:t>
            </a:r>
          </a:p>
          <a:p>
            <a:pPr lvl="1"/>
            <a:r>
              <a:rPr lang="en-US" dirty="0" smtClean="0"/>
              <a:t>Not effected by typical elasticity of supply &amp; demand</a:t>
            </a:r>
          </a:p>
          <a:p>
            <a:pPr lvl="2"/>
            <a:r>
              <a:rPr lang="en-US" dirty="0" smtClean="0"/>
              <a:t>Population size, age, socio-economics &amp; other demographics</a:t>
            </a:r>
          </a:p>
          <a:p>
            <a:pPr lvl="1"/>
            <a:r>
              <a:rPr lang="en-US" dirty="0" smtClean="0"/>
              <a:t>Pricing / quantity does not drive increases or decreases in overall service demands (volume)</a:t>
            </a:r>
          </a:p>
          <a:p>
            <a:pPr lvl="1"/>
            <a:r>
              <a:rPr lang="en-US" dirty="0" smtClean="0"/>
              <a:t>Free market competition drives up costs / drives down quality</a:t>
            </a:r>
          </a:p>
          <a:p>
            <a:pPr lvl="1"/>
            <a:r>
              <a:rPr lang="en-US" dirty="0" smtClean="0"/>
              <a:t>System fragmentation decreases economies of scale, significantly increases costs of operations and typically provides for poor patient care (response times)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 in EMS </a:t>
            </a:r>
            <a:br>
              <a:rPr lang="en-US" dirty="0" smtClean="0"/>
            </a:br>
            <a:r>
              <a:rPr lang="en-US" dirty="0" smtClean="0"/>
              <a:t>EMS System Designs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 EMS system design is perfect</a:t>
            </a:r>
          </a:p>
          <a:p>
            <a:r>
              <a:rPr lang="en-US" dirty="0" smtClean="0"/>
              <a:t>“Successful” ones include the following features:</a:t>
            </a:r>
          </a:p>
          <a:p>
            <a:pPr lvl="1"/>
            <a:r>
              <a:rPr lang="en-US" dirty="0" smtClean="0"/>
              <a:t>Limited or zero local tax subsidy</a:t>
            </a:r>
          </a:p>
          <a:p>
            <a:pPr lvl="1"/>
            <a:r>
              <a:rPr lang="en-US" dirty="0" smtClean="0"/>
              <a:t>Service accountability through performance guarantees and standards</a:t>
            </a:r>
          </a:p>
          <a:p>
            <a:pPr lvl="1"/>
            <a:r>
              <a:rPr lang="en-US" dirty="0" smtClean="0"/>
              <a:t>Ability to replace the provider for performance failures</a:t>
            </a:r>
          </a:p>
          <a:p>
            <a:pPr lvl="1"/>
            <a:r>
              <a:rPr lang="en-US" dirty="0" smtClean="0"/>
              <a:t>Closed market with sole source provider performing emergency and non-emergency services (most economically efficient model)</a:t>
            </a:r>
          </a:p>
          <a:p>
            <a:pPr lvl="1"/>
            <a:r>
              <a:rPr lang="en-US" dirty="0" smtClean="0"/>
              <a:t>Rates and performance controlled through publically accountable entities</a:t>
            </a:r>
          </a:p>
          <a:p>
            <a:pPr lvl="1"/>
            <a:r>
              <a:rPr lang="en-US" dirty="0" smtClean="0"/>
              <a:t>Balance patient care, employee wellbeing and financial responsibility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 in EMS </a:t>
            </a:r>
            <a:br>
              <a:rPr lang="en-US" dirty="0" smtClean="0"/>
            </a:br>
            <a:r>
              <a:rPr lang="en-US" dirty="0" smtClean="0"/>
              <a:t>EMS System Designs</a:t>
            </a:r>
            <a:endParaRPr lang="en-US" dirty="0"/>
          </a:p>
        </p:txBody>
      </p:sp>
      <p:sp>
        <p:nvSpPr>
          <p:cNvPr id="3" name="Content Placeholder 2"/>
          <p:cNvSpPr>
            <a:spLocks noGrp="1"/>
          </p:cNvSpPr>
          <p:nvPr>
            <p:ph idx="1"/>
          </p:nvPr>
        </p:nvSpPr>
        <p:spPr/>
        <p:txBody>
          <a:bodyPr>
            <a:normAutofit/>
          </a:bodyPr>
          <a:lstStyle/>
          <a:p>
            <a:r>
              <a:rPr lang="en-US" dirty="0" smtClean="0"/>
              <a:t>Recognition that the deployment model used within an EMS system has a direct correlation on system costs and patient care effectiveness and outcomes</a:t>
            </a:r>
          </a:p>
          <a:p>
            <a:pPr lvl="1"/>
            <a:r>
              <a:rPr lang="en-US" dirty="0" smtClean="0"/>
              <a:t>Demand driven systems provide considerably better service reliability to a much larger patient population</a:t>
            </a:r>
          </a:p>
          <a:p>
            <a:pPr lvl="1"/>
            <a:r>
              <a:rPr lang="en-US" dirty="0" smtClean="0"/>
              <a:t>Fixed geographic based systems provide good service to the first patient, but not necessarily the second, third and so on</a:t>
            </a:r>
          </a:p>
          <a:p>
            <a:pPr lvl="1"/>
            <a:r>
              <a:rPr lang="en-US" dirty="0" smtClean="0"/>
              <a:t>Economics and politics are typical determiners of EMS system design type until the EMS system kills the wrong person or costs too much money</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60000"/>
          </a:blip>
          <a:stretch>
            <a:fillRect/>
          </a:stretch>
        </p:blipFill>
        <p:spPr>
          <a:xfrm>
            <a:off x="3505200" y="1600583"/>
            <a:ext cx="2173224" cy="3276217"/>
          </a:xfrm>
          <a:prstGeom prst="rect">
            <a:avLst/>
          </a:prstGeom>
        </p:spPr>
      </p:pic>
      <p:sp>
        <p:nvSpPr>
          <p:cNvPr id="4" name="Title 3"/>
          <p:cNvSpPr>
            <a:spLocks noGrp="1"/>
          </p:cNvSpPr>
          <p:nvPr>
            <p:ph type="title"/>
          </p:nvPr>
        </p:nvSpPr>
        <p:spPr/>
        <p:txBody>
          <a:bodyPr/>
          <a:lstStyle/>
          <a:p>
            <a:r>
              <a:rPr lang="en-US" dirty="0" smtClean="0"/>
              <a:t>Pandemic Response</a:t>
            </a:r>
            <a:endParaRPr lang="en-US" dirty="0"/>
          </a:p>
        </p:txBody>
      </p:sp>
      <p:sp>
        <p:nvSpPr>
          <p:cNvPr id="5" name="Text Placeholder 4"/>
          <p:cNvSpPr>
            <a:spLocks noGrp="1"/>
          </p:cNvSpPr>
          <p:nvPr>
            <p:ph type="body" idx="1"/>
          </p:nvPr>
        </p:nvSpPr>
        <p:spPr/>
        <p:txBody>
          <a:bodyPr/>
          <a:lstStyle/>
          <a:p>
            <a:r>
              <a:rPr lang="en-US" dirty="0" smtClean="0"/>
              <a:t>Best Practices in EMS</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Best Practices in EMS </a:t>
            </a:r>
            <a:br>
              <a:rPr lang="en-US" dirty="0" smtClean="0"/>
            </a:br>
            <a:r>
              <a:rPr lang="en-US" dirty="0" smtClean="0"/>
              <a:t>Pandemic Response (H1N1)</a:t>
            </a:r>
            <a:endParaRPr lang="en-US" dirty="0"/>
          </a:p>
        </p:txBody>
      </p:sp>
      <p:sp>
        <p:nvSpPr>
          <p:cNvPr id="5" name="Content Placeholder 4"/>
          <p:cNvSpPr>
            <a:spLocks noGrp="1"/>
          </p:cNvSpPr>
          <p:nvPr>
            <p:ph idx="1"/>
          </p:nvPr>
        </p:nvSpPr>
        <p:spPr/>
        <p:txBody>
          <a:bodyPr>
            <a:normAutofit/>
          </a:bodyPr>
          <a:lstStyle/>
          <a:p>
            <a:r>
              <a:rPr lang="en-US" dirty="0" smtClean="0"/>
              <a:t>WHO declared a worldwide pandemic level 6 this week (actually well over due)</a:t>
            </a:r>
          </a:p>
          <a:p>
            <a:r>
              <a:rPr lang="en-US" dirty="0" smtClean="0"/>
              <a:t>While H1N1 (Swine Flu) has been very mild, there is heightened concern by health officials that  it could become more virulent this fall (mortality &lt;1% currently)</a:t>
            </a:r>
          </a:p>
          <a:p>
            <a:r>
              <a:rPr lang="en-US" dirty="0" smtClean="0"/>
              <a:t>H5N1 (Avian Flu) is happening in the middle east but no human to human transmission YET (40% – 50% mortality when it is contracted)</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 “Best Practice”</a:t>
            </a:r>
            <a:br>
              <a:rPr lang="en-US" dirty="0" smtClean="0"/>
            </a:br>
            <a:r>
              <a:rPr lang="en-US" sz="2700" dirty="0" smtClean="0"/>
              <a:t>Wikipedia defines it as…</a:t>
            </a:r>
            <a:endParaRPr lang="en-US" dirty="0"/>
          </a:p>
        </p:txBody>
      </p:sp>
      <p:sp>
        <p:nvSpPr>
          <p:cNvPr id="3" name="Content Placeholder 2"/>
          <p:cNvSpPr>
            <a:spLocks noGrp="1"/>
          </p:cNvSpPr>
          <p:nvPr>
            <p:ph idx="1"/>
          </p:nvPr>
        </p:nvSpPr>
        <p:spPr>
          <a:xfrm>
            <a:off x="1905000" y="1905000"/>
            <a:ext cx="7010400" cy="4800600"/>
          </a:xfrm>
        </p:spPr>
        <p:txBody>
          <a:bodyPr>
            <a:normAutofit lnSpcReduction="10000"/>
          </a:bodyPr>
          <a:lstStyle/>
          <a:p>
            <a:pPr marL="0">
              <a:buNone/>
            </a:pPr>
            <a:r>
              <a:rPr lang="en-US" dirty="0" smtClean="0"/>
              <a:t>A Best practice is the belief that there is a technique, method, process, activity, incentive or reward that is more effective at delivering a particular outcome than any other technique, method, process, etc. The idea is that with proper processes, checks, and testing, a desired outcome can be delivered with fewer problems and unforeseen complications. Best practices can also be defined as the most efficient (least amount of effort) and effective (best results) way of accomplishing a task, based on repeatable procedures that have proven themselves over time for large numbers of people.</a:t>
            </a:r>
          </a:p>
        </p:txBody>
      </p:sp>
      <p:pic>
        <p:nvPicPr>
          <p:cNvPr id="4" name="Picture 3"/>
          <p:cNvPicPr>
            <a:picLocks noChangeAspect="1"/>
          </p:cNvPicPr>
          <p:nvPr/>
        </p:nvPicPr>
        <p:blipFill>
          <a:blip r:embed="rId2"/>
          <a:stretch>
            <a:fillRect/>
          </a:stretch>
        </p:blipFill>
        <p:spPr>
          <a:xfrm>
            <a:off x="228600" y="1981200"/>
            <a:ext cx="1524000" cy="15240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 in EMS </a:t>
            </a:r>
            <a:br>
              <a:rPr lang="en-US" dirty="0" smtClean="0"/>
            </a:br>
            <a:r>
              <a:rPr lang="en-US" dirty="0" smtClean="0"/>
              <a:t>Pandemic Response (H1N1)</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EARLY screening / surveillance during the 9-1-1 call</a:t>
            </a:r>
          </a:p>
          <a:p>
            <a:pPr lvl="1"/>
            <a:r>
              <a:rPr lang="en-US" dirty="0" smtClean="0"/>
              <a:t>NAED SRI Screening / Card 36 Pandemic Flu</a:t>
            </a:r>
          </a:p>
          <a:p>
            <a:r>
              <a:rPr lang="en-US" dirty="0" smtClean="0"/>
              <a:t>Based on findings, first responders (FD/PD) and EMS personnel “suit up” PRIOR to entry / patient contact</a:t>
            </a:r>
          </a:p>
          <a:p>
            <a:pPr lvl="1"/>
            <a:r>
              <a:rPr lang="en-US" dirty="0" smtClean="0"/>
              <a:t>Protect your assets (lessons learned from SARS) </a:t>
            </a:r>
          </a:p>
          <a:p>
            <a:pPr lvl="1"/>
            <a:r>
              <a:rPr lang="en-US" dirty="0" smtClean="0"/>
              <a:t>Reverse isolation of patient</a:t>
            </a:r>
          </a:p>
          <a:p>
            <a:r>
              <a:rPr lang="en-US" dirty="0" smtClean="0"/>
              <a:t>Protocols / processes for system overload, denial of service or altered response configurations</a:t>
            </a:r>
          </a:p>
          <a:p>
            <a:pPr lvl="1"/>
            <a:r>
              <a:rPr lang="en-US" dirty="0" smtClean="0"/>
              <a:t>6-1-1 Information lines / 9-1-1 call center demand shifting</a:t>
            </a:r>
          </a:p>
          <a:p>
            <a:pPr lvl="1"/>
            <a:r>
              <a:rPr lang="en-US" dirty="0" smtClean="0"/>
              <a:t>Public &amp; public safety information systems imperative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 in EMS </a:t>
            </a:r>
            <a:br>
              <a:rPr lang="en-US" dirty="0" smtClean="0"/>
            </a:br>
            <a:r>
              <a:rPr lang="en-US" dirty="0" smtClean="0"/>
              <a:t>Pandemic Response (H1N1)</a:t>
            </a:r>
            <a:endParaRPr lang="en-US" dirty="0"/>
          </a:p>
        </p:txBody>
      </p:sp>
      <p:sp>
        <p:nvSpPr>
          <p:cNvPr id="3" name="Content Placeholder 2"/>
          <p:cNvSpPr>
            <a:spLocks noGrp="1"/>
          </p:cNvSpPr>
          <p:nvPr>
            <p:ph idx="1"/>
          </p:nvPr>
        </p:nvSpPr>
        <p:spPr>
          <a:xfrm>
            <a:off x="457200" y="2057400"/>
            <a:ext cx="8229600" cy="4495799"/>
          </a:xfrm>
        </p:spPr>
        <p:txBody>
          <a:bodyPr>
            <a:normAutofit/>
          </a:bodyPr>
          <a:lstStyle/>
          <a:p>
            <a:r>
              <a:rPr lang="en-US" dirty="0" smtClean="0"/>
              <a:t>Consider supply needs PRIOR to the incident</a:t>
            </a:r>
          </a:p>
          <a:p>
            <a:pPr lvl="1"/>
            <a:r>
              <a:rPr lang="en-US" dirty="0" smtClean="0"/>
              <a:t>Isolation supply caches</a:t>
            </a:r>
          </a:p>
          <a:p>
            <a:pPr lvl="1"/>
            <a:r>
              <a:rPr lang="en-US" dirty="0" smtClean="0"/>
              <a:t>Cleaning / decontamination supply caches</a:t>
            </a:r>
          </a:p>
          <a:p>
            <a:pPr lvl="1"/>
            <a:r>
              <a:rPr lang="en-US" dirty="0" smtClean="0"/>
              <a:t>Enough for everyone (FD/PD/EMS/Family)?</a:t>
            </a:r>
          </a:p>
          <a:p>
            <a:r>
              <a:rPr lang="en-US" dirty="0" smtClean="0"/>
              <a:t>ICS system / Command &amp; Control may rest with the Health Department</a:t>
            </a:r>
          </a:p>
          <a:p>
            <a:pPr lvl="1"/>
            <a:r>
              <a:rPr lang="en-US" dirty="0" smtClean="0"/>
              <a:t>Poor experience with ICS / EMS / Public Safety</a:t>
            </a:r>
          </a:p>
          <a:p>
            <a:pPr lvl="1"/>
            <a:r>
              <a:rPr lang="en-US" dirty="0" smtClean="0"/>
              <a:t>Public health focus on the epidemiology / medicine / treatments</a:t>
            </a:r>
          </a:p>
          <a:p>
            <a:pPr lvl="1"/>
            <a:r>
              <a:rPr lang="en-US" dirty="0" smtClean="0"/>
              <a:t>Communication channels may be limited or non-existent</a:t>
            </a:r>
          </a:p>
          <a:p>
            <a:pPr lvl="1"/>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 in EMS </a:t>
            </a:r>
            <a:br>
              <a:rPr lang="en-US" dirty="0" smtClean="0"/>
            </a:br>
            <a:r>
              <a:rPr lang="en-US" dirty="0" smtClean="0"/>
              <a:t>Pandemic Response (H1N1)</a:t>
            </a:r>
            <a:endParaRPr lang="en-US" dirty="0"/>
          </a:p>
        </p:txBody>
      </p:sp>
      <p:sp>
        <p:nvSpPr>
          <p:cNvPr id="3" name="Content Placeholder 2"/>
          <p:cNvSpPr>
            <a:spLocks noGrp="1"/>
          </p:cNvSpPr>
          <p:nvPr>
            <p:ph idx="1"/>
          </p:nvPr>
        </p:nvSpPr>
        <p:spPr>
          <a:xfrm>
            <a:off x="457200" y="2057400"/>
            <a:ext cx="8229600" cy="4495799"/>
          </a:xfrm>
        </p:spPr>
        <p:txBody>
          <a:bodyPr>
            <a:normAutofit fontScale="92500" lnSpcReduction="20000"/>
          </a:bodyPr>
          <a:lstStyle/>
          <a:p>
            <a:r>
              <a:rPr lang="en-US" dirty="0" smtClean="0"/>
              <a:t>Consider personnel needs (different then disaster)</a:t>
            </a:r>
          </a:p>
          <a:p>
            <a:pPr lvl="1"/>
            <a:r>
              <a:rPr lang="en-US" dirty="0" smtClean="0"/>
              <a:t>Shelter in place requirements / isolation impact</a:t>
            </a:r>
          </a:p>
          <a:p>
            <a:pPr lvl="1"/>
            <a:r>
              <a:rPr lang="en-US" dirty="0" smtClean="0"/>
              <a:t>Logistical needs of your personnel</a:t>
            </a:r>
          </a:p>
          <a:p>
            <a:r>
              <a:rPr lang="en-US" dirty="0" smtClean="0"/>
              <a:t>Consider other infrastructure support needs</a:t>
            </a:r>
          </a:p>
          <a:p>
            <a:pPr lvl="1"/>
            <a:r>
              <a:rPr lang="en-US" dirty="0" smtClean="0"/>
              <a:t>All items needed to provide service</a:t>
            </a:r>
          </a:p>
          <a:p>
            <a:pPr lvl="1"/>
            <a:r>
              <a:rPr lang="en-US" dirty="0" smtClean="0"/>
              <a:t>AMFYOYO – remember this will be large scale, wide spread and concurrent events nation / world wide</a:t>
            </a:r>
          </a:p>
          <a:p>
            <a:r>
              <a:rPr lang="en-US" dirty="0" smtClean="0"/>
              <a:t>Communicate / Communicate / Communicate</a:t>
            </a:r>
          </a:p>
          <a:p>
            <a:pPr lvl="1"/>
            <a:r>
              <a:rPr lang="en-US" dirty="0" smtClean="0"/>
              <a:t>The public</a:t>
            </a:r>
          </a:p>
          <a:p>
            <a:pPr lvl="1"/>
            <a:r>
              <a:rPr lang="en-US" dirty="0" smtClean="0"/>
              <a:t>Employees &amp; their families</a:t>
            </a:r>
          </a:p>
          <a:p>
            <a:pPr lvl="1"/>
            <a:r>
              <a:rPr lang="en-US" dirty="0" smtClean="0"/>
              <a:t>Public safety agencies</a:t>
            </a:r>
          </a:p>
          <a:p>
            <a:pPr lvl="1"/>
            <a:r>
              <a:rPr lang="en-US" dirty="0" smtClean="0"/>
              <a:t>Health Department / CDC / WHO</a:t>
            </a:r>
          </a:p>
          <a:p>
            <a:pPr>
              <a:buNone/>
            </a:pPr>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r>
              <a:rPr lang="en-US" baseline="0" dirty="0" smtClean="0"/>
              <a:t> in EMS</a:t>
            </a:r>
            <a:endParaRPr lang="en-US" dirty="0"/>
          </a:p>
        </p:txBody>
      </p:sp>
      <p:sp>
        <p:nvSpPr>
          <p:cNvPr id="3" name="Content Placeholder 2"/>
          <p:cNvSpPr>
            <a:spLocks noGrp="1"/>
          </p:cNvSpPr>
          <p:nvPr>
            <p:ph idx="1"/>
          </p:nvPr>
        </p:nvSpPr>
        <p:spPr>
          <a:xfrm>
            <a:off x="457200" y="1828800"/>
            <a:ext cx="8229600" cy="2514600"/>
          </a:xfrm>
        </p:spPr>
        <p:txBody>
          <a:bodyPr>
            <a:noAutofit/>
          </a:bodyPr>
          <a:lstStyle/>
          <a:p>
            <a:pPr algn="ctr">
              <a:buNone/>
            </a:pPr>
            <a:r>
              <a:rPr lang="en-US" sz="4800" dirty="0" smtClean="0"/>
              <a:t>Questions &amp; Answers</a:t>
            </a:r>
          </a:p>
          <a:p>
            <a:pPr algn="ctr">
              <a:buNone/>
            </a:pPr>
            <a:r>
              <a:rPr lang="en-US" sz="4800" dirty="0" smtClean="0"/>
              <a:t>Share Your Best Practices…</a:t>
            </a:r>
            <a:endParaRPr lang="en-US" sz="4800" dirty="0"/>
          </a:p>
        </p:txBody>
      </p:sp>
      <p:pic>
        <p:nvPicPr>
          <p:cNvPr id="4" name="Picture 3" descr="j0434403.wmf"/>
          <p:cNvPicPr>
            <a:picLocks noChangeAspect="1"/>
          </p:cNvPicPr>
          <p:nvPr/>
        </p:nvPicPr>
        <p:blipFill>
          <a:blip r:embed="rId2"/>
          <a:stretch>
            <a:fillRect/>
          </a:stretch>
        </p:blipFill>
        <p:spPr>
          <a:xfrm>
            <a:off x="990600" y="4038600"/>
            <a:ext cx="1524000" cy="2116667"/>
          </a:xfrm>
          <a:prstGeom prst="rect">
            <a:avLst/>
          </a:prstGeom>
        </p:spPr>
      </p:pic>
      <p:cxnSp>
        <p:nvCxnSpPr>
          <p:cNvPr id="6" name="Straight Connector 5"/>
          <p:cNvCxnSpPr/>
          <p:nvPr/>
        </p:nvCxnSpPr>
        <p:spPr>
          <a:xfrm>
            <a:off x="609600" y="2788049"/>
            <a:ext cx="77724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048000" y="4806315"/>
            <a:ext cx="5257800" cy="984885"/>
          </a:xfrm>
          <a:custGeom>
            <a:avLst/>
            <a:gdLst>
              <a:gd name="connsiteX0" fmla="*/ 0 w 5257800"/>
              <a:gd name="connsiteY0" fmla="*/ 0 h 369332"/>
              <a:gd name="connsiteX1" fmla="*/ 5257800 w 5257800"/>
              <a:gd name="connsiteY1" fmla="*/ 0 h 369332"/>
              <a:gd name="connsiteX2" fmla="*/ 5257800 w 5257800"/>
              <a:gd name="connsiteY2" fmla="*/ 369332 h 369332"/>
              <a:gd name="connsiteX3" fmla="*/ 0 w 5257800"/>
              <a:gd name="connsiteY3" fmla="*/ 369332 h 369332"/>
              <a:gd name="connsiteX4" fmla="*/ 0 w 52578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800" h="369332">
                <a:moveTo>
                  <a:pt x="0" y="0"/>
                </a:moveTo>
                <a:lnTo>
                  <a:pt x="5257800" y="0"/>
                </a:lnTo>
                <a:lnTo>
                  <a:pt x="5257800" y="369332"/>
                </a:lnTo>
                <a:lnTo>
                  <a:pt x="0" y="369332"/>
                </a:lnTo>
                <a:lnTo>
                  <a:pt x="0" y="0"/>
                </a:lnTo>
                <a:close/>
              </a:path>
            </a:pathLst>
          </a:custGeom>
          <a:noFill/>
        </p:spPr>
        <p:txBody>
          <a:bodyPr wrap="square" rtlCol="0">
            <a:spAutoFit/>
          </a:bodyPr>
          <a:lstStyle/>
          <a:p>
            <a:pPr algn="ctr"/>
            <a:r>
              <a:rPr lang="en-US" sz="1900" dirty="0" smtClean="0"/>
              <a:t>Copies of this presentation will be available at:</a:t>
            </a:r>
          </a:p>
          <a:p>
            <a:pPr algn="ctr"/>
            <a:r>
              <a:rPr lang="en-US" sz="3700" dirty="0" err="1" smtClean="0"/>
              <a:t>www.washkoassoc.com</a:t>
            </a:r>
            <a:endParaRPr lang="en-US" sz="37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EMS Needs “Best Practices”</a:t>
            </a:r>
            <a:endParaRPr lang="en-US" dirty="0"/>
          </a:p>
        </p:txBody>
      </p:sp>
      <p:sp>
        <p:nvSpPr>
          <p:cNvPr id="3" name="Content Placeholder 2"/>
          <p:cNvSpPr>
            <a:spLocks noGrp="1"/>
          </p:cNvSpPr>
          <p:nvPr>
            <p:ph idx="1"/>
          </p:nvPr>
        </p:nvSpPr>
        <p:spPr>
          <a:xfrm>
            <a:off x="457200" y="1981200"/>
            <a:ext cx="8229600" cy="4571999"/>
          </a:xfrm>
        </p:spPr>
        <p:txBody>
          <a:bodyPr>
            <a:normAutofit fontScale="85000" lnSpcReduction="10000"/>
          </a:bodyPr>
          <a:lstStyle/>
          <a:p>
            <a:r>
              <a:rPr lang="en-US" dirty="0" smtClean="0"/>
              <a:t>The Theory of EMS Darwinism</a:t>
            </a:r>
          </a:p>
          <a:p>
            <a:r>
              <a:rPr lang="en-US" dirty="0" smtClean="0"/>
              <a:t>Service delivery model variations / inconsistencies</a:t>
            </a:r>
          </a:p>
          <a:p>
            <a:r>
              <a:rPr lang="en-US" dirty="0" smtClean="0"/>
              <a:t>Lack of commonly accepted operational standards (like NFPA for Fire Service)</a:t>
            </a:r>
          </a:p>
          <a:p>
            <a:r>
              <a:rPr lang="en-US" dirty="0" smtClean="0"/>
              <a:t>Mix of public / private / government ownership</a:t>
            </a:r>
          </a:p>
          <a:p>
            <a:r>
              <a:rPr lang="en-US" dirty="0" smtClean="0"/>
              <a:t>Mix of for profit / non-profit models</a:t>
            </a:r>
          </a:p>
          <a:p>
            <a:r>
              <a:rPr lang="en-US" dirty="0" smtClean="0"/>
              <a:t>Lack of standardized managerial education platform</a:t>
            </a:r>
          </a:p>
          <a:p>
            <a:r>
              <a:rPr lang="en-US" dirty="0" smtClean="0"/>
              <a:t>Industry has attempted to bridge educational gap with limited success</a:t>
            </a:r>
          </a:p>
          <a:p>
            <a:r>
              <a:rPr lang="en-US" dirty="0" smtClean="0"/>
              <a:t>Success lies in sharing clinical best practices but not operational ones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Theory of EMS Darwinism</a:t>
            </a:r>
            <a:endParaRPr lang="en-US" dirty="0"/>
          </a:p>
        </p:txBody>
      </p:sp>
      <p:sp>
        <p:nvSpPr>
          <p:cNvPr id="3" name="Content Placeholder 2"/>
          <p:cNvSpPr>
            <a:spLocks noGrp="1"/>
          </p:cNvSpPr>
          <p:nvPr>
            <p:ph idx="1"/>
          </p:nvPr>
        </p:nvSpPr>
        <p:spPr>
          <a:xfrm>
            <a:off x="457200" y="2057401"/>
            <a:ext cx="5638800" cy="3962400"/>
          </a:xfrm>
        </p:spPr>
        <p:txBody>
          <a:bodyPr/>
          <a:lstStyle/>
          <a:p>
            <a:r>
              <a:rPr lang="en-US" dirty="0" smtClean="0"/>
              <a:t>Darwinism / Evolutionary Theory</a:t>
            </a:r>
          </a:p>
          <a:p>
            <a:pPr lvl="1"/>
            <a:r>
              <a:rPr lang="en-US" dirty="0" smtClean="0"/>
              <a:t>Isolated</a:t>
            </a:r>
            <a:r>
              <a:rPr lang="en-US" baseline="0" dirty="0" smtClean="0"/>
              <a:t> environments</a:t>
            </a:r>
            <a:r>
              <a:rPr lang="en-US" dirty="0" smtClean="0"/>
              <a:t> produce similar species that evolve in different ways from each other</a:t>
            </a:r>
          </a:p>
          <a:p>
            <a:pPr lvl="1"/>
            <a:r>
              <a:rPr lang="en-US" dirty="0" smtClean="0"/>
              <a:t>Evolutionary adaptation to the environment occurs to ensure survival of the species</a:t>
            </a:r>
          </a:p>
          <a:p>
            <a:pPr lvl="1"/>
            <a:r>
              <a:rPr lang="en-US" dirty="0" smtClean="0"/>
              <a:t>EMS has “evolved” under these principles</a:t>
            </a:r>
          </a:p>
        </p:txBody>
      </p:sp>
      <p:pic>
        <p:nvPicPr>
          <p:cNvPr id="4" name="Picture 3"/>
          <p:cNvPicPr>
            <a:picLocks noChangeAspect="1"/>
          </p:cNvPicPr>
          <p:nvPr/>
        </p:nvPicPr>
        <p:blipFill>
          <a:blip r:embed="rId2"/>
          <a:stretch>
            <a:fillRect/>
          </a:stretch>
        </p:blipFill>
        <p:spPr>
          <a:xfrm>
            <a:off x="6172200" y="2438400"/>
            <a:ext cx="2589020" cy="3657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Theory of EMS Darwinism</a:t>
            </a:r>
            <a:endParaRPr lang="en-US" dirty="0"/>
          </a:p>
        </p:txBody>
      </p:sp>
      <p:sp>
        <p:nvSpPr>
          <p:cNvPr id="3" name="Content Placeholder 2"/>
          <p:cNvSpPr>
            <a:spLocks noGrp="1"/>
          </p:cNvSpPr>
          <p:nvPr>
            <p:ph idx="1"/>
          </p:nvPr>
        </p:nvSpPr>
        <p:spPr>
          <a:xfrm>
            <a:off x="381000" y="2057400"/>
            <a:ext cx="8382000" cy="4343399"/>
          </a:xfrm>
        </p:spPr>
        <p:txBody>
          <a:bodyPr>
            <a:normAutofit fontScale="92500" lnSpcReduction="10000"/>
          </a:bodyPr>
          <a:lstStyle/>
          <a:p>
            <a:pPr lvl="0"/>
            <a:r>
              <a:rPr lang="en-US" dirty="0" smtClean="0"/>
              <a:t>EMS agencies are</a:t>
            </a:r>
            <a:r>
              <a:rPr lang="en-US" baseline="0" dirty="0" smtClean="0"/>
              <a:t> isolated from each other due to proprietary barriers created</a:t>
            </a:r>
            <a:r>
              <a:rPr lang="en-US" dirty="0" smtClean="0"/>
              <a:t> by varying system designs, ownership models and funding sources</a:t>
            </a:r>
          </a:p>
          <a:p>
            <a:pPr lvl="0"/>
            <a:r>
              <a:rPr lang="en-US" dirty="0" smtClean="0"/>
              <a:t>Gives credence to the phrase “If you’ve seen one EMS system, you’ve seen one EMS system”</a:t>
            </a:r>
          </a:p>
          <a:p>
            <a:pPr lvl="0"/>
            <a:r>
              <a:rPr lang="en-US" dirty="0" smtClean="0"/>
              <a:t>However, they are still of the same species…</a:t>
            </a:r>
          </a:p>
          <a:p>
            <a:pPr lvl="0"/>
            <a:r>
              <a:rPr lang="en-US" dirty="0" smtClean="0"/>
              <a:t>Common operational denominators exist for every EMS system which provide the foundation for “Best Practices”</a:t>
            </a:r>
          </a:p>
          <a:p>
            <a:pPr lvl="0"/>
            <a:r>
              <a:rPr lang="en-US" dirty="0" smtClean="0"/>
              <a:t>Acceptance of these “Best Practices” depends on your system design,  necessity for change, culture and other factors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Theory of EMS Darwinism</a:t>
            </a:r>
            <a:endParaRPr lang="en-US" dirty="0"/>
          </a:p>
        </p:txBody>
      </p:sp>
      <p:graphicFrame>
        <p:nvGraphicFramePr>
          <p:cNvPr id="8" name="Content Placeholder 7"/>
          <p:cNvGraphicFramePr>
            <a:graphicFrameLocks noGrp="1"/>
          </p:cNvGraphicFramePr>
          <p:nvPr>
            <p:ph idx="1"/>
          </p:nvPr>
        </p:nvGraphicFramePr>
        <p:xfrm>
          <a:off x="278210" y="1905000"/>
          <a:ext cx="8610600" cy="47244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3.jpeg"/><Relationship Id="rId1" Type="http://schemas.openxmlformats.org/officeDocument/2006/relationships/image" Target="../media/image1.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6068B66-43E8-4C6B-87B3-C9D126B2CB1A}"/>
</file>

<file path=customXml/itemProps2.xml><?xml version="1.0" encoding="utf-8"?>
<ds:datastoreItem xmlns:ds="http://schemas.openxmlformats.org/officeDocument/2006/customXml" ds:itemID="{77E6624A-4BCD-42C3-BE86-058BEB23BE62}"/>
</file>

<file path=customXml/itemProps3.xml><?xml version="1.0" encoding="utf-8"?>
<ds:datastoreItem xmlns:ds="http://schemas.openxmlformats.org/officeDocument/2006/customXml" ds:itemID="{204ADDF6-0D8F-485D-8EE7-542F2EC6FE72}"/>
</file>

<file path=docProps/app.xml><?xml version="1.0" encoding="utf-8"?>
<Properties xmlns="http://schemas.openxmlformats.org/officeDocument/2006/extended-properties" xmlns:vt="http://schemas.openxmlformats.org/officeDocument/2006/docPropsVTypes">
  <Template>Focus.thmx</Template>
  <TotalTime>662</TotalTime>
  <Words>2813</Words>
  <Application>Microsoft Office PowerPoint</Application>
  <PresentationFormat>On-screen Show (4:3)</PresentationFormat>
  <Paragraphs>326</Paragraphs>
  <Slides>53</Slides>
  <Notes>2</Notes>
  <HiddenSlides>0</HiddenSlides>
  <MMClips>0</MMClips>
  <ScaleCrop>false</ScaleCrop>
  <HeadingPairs>
    <vt:vector size="4" baseType="variant">
      <vt:variant>
        <vt:lpstr>Design Template</vt:lpstr>
      </vt:variant>
      <vt:variant>
        <vt:i4>1</vt:i4>
      </vt:variant>
      <vt:variant>
        <vt:lpstr>Slide Titles</vt:lpstr>
      </vt:variant>
      <vt:variant>
        <vt:i4>53</vt:i4>
      </vt:variant>
    </vt:vector>
  </HeadingPairs>
  <TitlesOfParts>
    <vt:vector size="54" baseType="lpstr">
      <vt:lpstr>Focus</vt:lpstr>
      <vt:lpstr>Best Practices in Emergency Medical Services</vt:lpstr>
      <vt:lpstr>Best Practices in EMS Overview</vt:lpstr>
      <vt:lpstr>Presenter Background</vt:lpstr>
      <vt:lpstr>REMSA’s Military Support</vt:lpstr>
      <vt:lpstr>What is a “Best Practice” Wikipedia defines it as…</vt:lpstr>
      <vt:lpstr>Why EMS Needs “Best Practices”</vt:lpstr>
      <vt:lpstr>The Theory of EMS Darwinism</vt:lpstr>
      <vt:lpstr>The Theory of EMS Darwinism</vt:lpstr>
      <vt:lpstr>The Theory of EMS Darwinism</vt:lpstr>
      <vt:lpstr>My industry experience has been…</vt:lpstr>
      <vt:lpstr>Current / Future Economic and Demographic Conditions</vt:lpstr>
      <vt:lpstr>Best Practices in EMS - Disclaimer</vt:lpstr>
      <vt:lpstr>Best Practices in EMS</vt:lpstr>
      <vt:lpstr>Deployment Science</vt:lpstr>
      <vt:lpstr>Best Practices in EMS Deployment Science</vt:lpstr>
      <vt:lpstr>Best Practices in EMS Deployment Science</vt:lpstr>
      <vt:lpstr>Best Practices in EMS  Deployment Science</vt:lpstr>
      <vt:lpstr>Ambulance Operations</vt:lpstr>
      <vt:lpstr>Best Practices in EMS  Operations</vt:lpstr>
      <vt:lpstr>Best Practices in EMS  Operations</vt:lpstr>
      <vt:lpstr>Best Practices in EMS  Operations</vt:lpstr>
      <vt:lpstr>Best Practices in EMS  Operations</vt:lpstr>
      <vt:lpstr>Supply &amp; Logistics</vt:lpstr>
      <vt:lpstr>Best Practices in EMS  Supply &amp; Logistics</vt:lpstr>
      <vt:lpstr>Service Points Workflow</vt:lpstr>
      <vt:lpstr>Best Practices in EMS  Supply &amp; Logistics</vt:lpstr>
      <vt:lpstr>Fleet Maintenance</vt:lpstr>
      <vt:lpstr>Best Practices in EMS  Fleet Maintenance</vt:lpstr>
      <vt:lpstr>Best Practices in EMS  Fleet Maintenance</vt:lpstr>
      <vt:lpstr>Human Resources</vt:lpstr>
      <vt:lpstr>Best Practices in EMS  Human Resource Management</vt:lpstr>
      <vt:lpstr>Best Practices in EMS  Human Resource Management</vt:lpstr>
      <vt:lpstr>Training / Education</vt:lpstr>
      <vt:lpstr>Best Practices in EMS  Training / Education</vt:lpstr>
      <vt:lpstr>Best Practices in EMS  Training / Education</vt:lpstr>
      <vt:lpstr>Quality Improvement</vt:lpstr>
      <vt:lpstr>Best Practices In EMS  Quality Improvement</vt:lpstr>
      <vt:lpstr>Billing / Finance</vt:lpstr>
      <vt:lpstr>Best Practices in EMS  Billing / Finance</vt:lpstr>
      <vt:lpstr>Best Practices in EMS  Billing / Finance</vt:lpstr>
      <vt:lpstr>Communications</vt:lpstr>
      <vt:lpstr>Best Practices in EMS Communications</vt:lpstr>
      <vt:lpstr>Best Practices in EMS Communications</vt:lpstr>
      <vt:lpstr>EMS System Design</vt:lpstr>
      <vt:lpstr>Best Practices in EMS  EMS System Designs</vt:lpstr>
      <vt:lpstr>Best Practices in EMS  EMS System Designs</vt:lpstr>
      <vt:lpstr>Best Practices in EMS  EMS System Designs</vt:lpstr>
      <vt:lpstr>Pandemic Response</vt:lpstr>
      <vt:lpstr>Best Practices in EMS  Pandemic Response (H1N1)</vt:lpstr>
      <vt:lpstr>Best Practices in EMS  Pandemic Response (H1N1)</vt:lpstr>
      <vt:lpstr>Best Practices in EMS  Pandemic Response (H1N1)</vt:lpstr>
      <vt:lpstr>Best Practices in EMS  Pandemic Response (H1N1)</vt:lpstr>
      <vt:lpstr>Best Practices in EMS</vt:lpstr>
    </vt:vector>
  </TitlesOfParts>
  <Company>Washko &amp; Associates,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in Emergency Medical Services</dc:title>
  <dc:creator>Jonathan D. Washko</dc:creator>
  <cp:lastModifiedBy>JONATHAN WASHKO</cp:lastModifiedBy>
  <cp:revision>56</cp:revision>
  <dcterms:created xsi:type="dcterms:W3CDTF">2009-06-12T14:52:39Z</dcterms:created>
  <dcterms:modified xsi:type="dcterms:W3CDTF">2009-06-12T14:53:57Z</dcterms:modified>
</cp:coreProperties>
</file>