
<file path=[Content_Types].xml><?xml version="1.0" encoding="utf-8"?>
<Types xmlns="http://schemas.openxmlformats.org/package/2006/content-types">
  <Override PartName="/ppt/slides/slide5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4.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Default Extension="pict" ContentType="image/pict"/>
  <Override PartName="/ppt/slides/slide18.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heme/theme1.xml" ContentType="application/vnd.openxmlformats-officedocument.theme+xml"/>
  <Override PartName="/ppt/slides/slide14.xml" ContentType="application/vnd.openxmlformats-officedocument.presentationml.slide+xml"/>
  <Default Extension="xml" ContentType="application/xml"/>
  <Override PartName="/ppt/slides/slide61.xml" ContentType="application/vnd.openxmlformats-officedocument.presentationml.slide+xml"/>
  <Override PartName="/ppt/slides/slide50.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bleStyles.xml" ContentType="application/vnd.openxmlformats-officedocument.presentationml.tableStyles+xml"/>
  <Override PartName="/ppt/slides/slide21.xml" ContentType="application/vnd.openxmlformats-officedocument.presentationml.slide+xml"/>
  <Override PartName="/ppt/slides/slide10.xml" ContentType="application/vnd.openxmlformats-officedocument.presentationml.slide+xml"/>
  <Override PartName="/ppt/diagrams/layout1.xml" ContentType="application/vnd.openxmlformats-officedocument.drawingml.diagramLayout+xml"/>
  <Override PartName="/ppt/slides/slide59.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s/slide66.xml" ContentType="application/vnd.openxmlformats-officedocument.presentationml.slide+xml"/>
  <Override PartName="/ppt/slides/slide48.xml" ContentType="application/vnd.openxmlformats-officedocument.presentationml.slide+xml"/>
  <Override PartName="/ppt/notesSlides/notesSlide3.xml" ContentType="application/vnd.openxmlformats-officedocument.presentationml.notesSlide+xml"/>
  <Override PartName="/ppt/slideLayouts/slideLayout7.xml" ContentType="application/vnd.openxmlformats-officedocument.presentationml.slideLayout+xml"/>
  <Default Extension="bin" ContentType="application/vnd.openxmlformats-officedocument.presentationml.printerSettings"/>
  <Override PartName="/customXml/itemProps2.xml" ContentType="application/vnd.openxmlformats-officedocument.customXmlProperties+xml"/>
  <Override PartName="/ppt/slides/slide37.xml" ContentType="application/vnd.openxmlformats-officedocument.presentationml.slide+xml"/>
  <Override PartName="/ppt/presProps.xml" ContentType="application/vnd.openxmlformats-officedocument.presentationml.presProps+xml"/>
  <Override PartName="/ppt/slides/slide26.xml" ContentType="application/vnd.openxmlformats-officedocument.presentationml.slide+xml"/>
  <Override PartName="/ppt/theme/theme2.xml" ContentType="application/vnd.openxmlformats-officedocument.theme+xml"/>
  <Override PartName="/ppt/slides/slide55.xml" ContentType="application/vnd.openxmlformats-officedocument.presentationml.slide+xml"/>
  <Override PartName="/ppt/slides/slide62.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22.xml" ContentType="application/vnd.openxmlformats-officedocument.presentationml.slide+xml"/>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Layouts/slideLayout12.xml" ContentType="application/vnd.openxmlformats-officedocument.presentationml.slideLayout+xml"/>
  <Override PartName="/ppt/slides/slide40.xml" ContentType="application/vnd.openxmlformats-officedocument.presentationml.slide+xml"/>
  <Default Extension="vml" ContentType="application/vnd.openxmlformats-officedocument.vmlDrawing"/>
  <Override PartName="/ppt/slideLayouts/slideLayout10.xml" ContentType="application/vnd.openxmlformats-officedocument.presentationml.slideLayout+xml"/>
  <Override PartName="/docProps/core.xml" ContentType="application/vnd.openxmlformats-package.core-properties+xml"/>
  <Override PartName="/ppt/handoutMasters/handoutMaster1.xml" ContentType="application/vnd.openxmlformats-officedocument.presentationml.handoutMaster+xml"/>
  <Override PartName="/ppt/slides/slide49.xml" ContentType="application/vnd.openxmlformats-officedocument.presentationml.slide+xml"/>
  <Override PartName="/ppt/diagrams/data1.xml" ContentType="application/vnd.openxmlformats-officedocument.drawingml.diagramData+xml"/>
  <Override PartName="/ppt/slides/slide8.xml" ContentType="application/vnd.openxmlformats-officedocument.presentationml.slide+xml"/>
  <Override PartName="/ppt/diagrams/colors1.xml" ContentType="application/vnd.openxmlformats-officedocument.drawingml.diagramColors+xml"/>
  <Override PartName="/ppt/slides/slide67.xml" ContentType="application/vnd.openxmlformats-officedocument.presentationml.slide+xml"/>
  <Override PartName="/ppt/slideLayouts/slideLayout8.xml" ContentType="application/vnd.openxmlformats-officedocument.presentationml.slideLayout+xml"/>
  <Override PartName="/ppt/slides/slide56.xml" ContentType="application/vnd.openxmlformats-officedocument.presentationml.slide+xml"/>
  <Override PartName="/ppt/slides/slide38.xml" ContentType="application/vnd.openxmlformats-officedocument.presentationml.slide+xml"/>
  <Override PartName="/ppt/slides/slide6.xml" ContentType="application/vnd.openxmlformats-officedocument.presentationml.slide+xml"/>
  <Override PartName="/customXml/itemProps3.xml" ContentType="application/vnd.openxmlformats-officedocument.customXmlProperties+xml"/>
  <Override PartName="/ppt/slides/slide4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52.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Default Extension="wmf" ContentType="image/x-wmf"/>
  <Override PartName="/ppt/slides/slide16.xml" ContentType="application/vnd.openxmlformats-officedocument.presentationml.slide+xml"/>
  <Override PartName="/ppt/slides/slide63.xml" ContentType="application/vnd.openxmlformats-officedocument.presentationml.slide+xml"/>
  <Override PartName="/ppt/slides/slide41.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slides/slide7.xml" ContentType="application/vnd.openxmlformats-officedocument.presentationml.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57.xml" ContentType="application/vnd.openxmlformats-officedocument.presentationml.slide+xml"/>
  <Override PartName="/ppt/slides/slide39.xml" ContentType="application/vnd.openxmlformats-officedocument.presentationml.slide+xml"/>
  <Override PartName="/ppt/diagrams/drawing1.xml" ContentType="application/vnd.ms-office.drawingml.diagramDrawing+xml"/>
  <Override PartName="/ppt/slideLayouts/slideLayout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drawings/drawing1.xml" ContentType="application/vnd.openxmlformats-officedocument.drawingml.chartshapes+xml"/>
  <Override PartName="/ppt/slides/slide46.xml" ContentType="application/vnd.openxmlformats-officedocument.presentationml.slide+xml"/>
  <Override PartName="/ppt/slides/slide53.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Override PartName="/ppt/slides/slide24.xml" ContentType="application/vnd.openxmlformats-officedocument.presentationml.slide+xml"/>
  <Default Extension="jpeg" ContentType="image/jpeg"/>
  <Override PartName="/ppt/slides/slide13.xml" ContentType="application/vnd.openxmlformats-officedocument.presentationml.slide+xml"/>
  <Override PartName="/ppt/slides/slide60.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s/slide3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69"/>
  </p:notesMasterIdLst>
  <p:handoutMasterIdLst>
    <p:handoutMasterId r:id="rId70"/>
  </p:handoutMasterIdLst>
  <p:sldIdLst>
    <p:sldId id="256" r:id="rId2"/>
    <p:sldId id="257" r:id="rId3"/>
    <p:sldId id="258" r:id="rId4"/>
    <p:sldId id="259" r:id="rId5"/>
    <p:sldId id="326" r:id="rId6"/>
    <p:sldId id="260" r:id="rId7"/>
    <p:sldId id="262" r:id="rId8"/>
    <p:sldId id="263" r:id="rId9"/>
    <p:sldId id="261" r:id="rId10"/>
    <p:sldId id="267" r:id="rId11"/>
    <p:sldId id="329" r:id="rId12"/>
    <p:sldId id="273" r:id="rId13"/>
    <p:sldId id="265" r:id="rId14"/>
    <p:sldId id="268" r:id="rId15"/>
    <p:sldId id="271" r:id="rId16"/>
    <p:sldId id="269" r:id="rId17"/>
    <p:sldId id="272" r:id="rId18"/>
    <p:sldId id="274" r:id="rId19"/>
    <p:sldId id="266" r:id="rId20"/>
    <p:sldId id="277" r:id="rId21"/>
    <p:sldId id="275" r:id="rId22"/>
    <p:sldId id="282" r:id="rId23"/>
    <p:sldId id="278" r:id="rId24"/>
    <p:sldId id="279" r:id="rId25"/>
    <p:sldId id="280" r:id="rId26"/>
    <p:sldId id="283" r:id="rId27"/>
    <p:sldId id="284" r:id="rId28"/>
    <p:sldId id="285" r:id="rId29"/>
    <p:sldId id="286" r:id="rId30"/>
    <p:sldId id="345" r:id="rId31"/>
    <p:sldId id="287" r:id="rId32"/>
    <p:sldId id="288" r:id="rId33"/>
    <p:sldId id="290" r:id="rId34"/>
    <p:sldId id="289" r:id="rId35"/>
    <p:sldId id="291" r:id="rId36"/>
    <p:sldId id="292" r:id="rId37"/>
    <p:sldId id="293" r:id="rId38"/>
    <p:sldId id="300" r:id="rId39"/>
    <p:sldId id="298" r:id="rId40"/>
    <p:sldId id="297" r:id="rId41"/>
    <p:sldId id="301" r:id="rId42"/>
    <p:sldId id="332" r:id="rId43"/>
    <p:sldId id="302" r:id="rId44"/>
    <p:sldId id="303" r:id="rId45"/>
    <p:sldId id="304" r:id="rId46"/>
    <p:sldId id="305" r:id="rId47"/>
    <p:sldId id="306" r:id="rId48"/>
    <p:sldId id="307" r:id="rId49"/>
    <p:sldId id="308" r:id="rId50"/>
    <p:sldId id="309" r:id="rId51"/>
    <p:sldId id="310" r:id="rId52"/>
    <p:sldId id="312" r:id="rId53"/>
    <p:sldId id="313" r:id="rId54"/>
    <p:sldId id="314" r:id="rId55"/>
    <p:sldId id="321" r:id="rId56"/>
    <p:sldId id="322" r:id="rId57"/>
    <p:sldId id="323" r:id="rId58"/>
    <p:sldId id="315" r:id="rId59"/>
    <p:sldId id="316" r:id="rId60"/>
    <p:sldId id="317" r:id="rId61"/>
    <p:sldId id="318" r:id="rId62"/>
    <p:sldId id="319" r:id="rId63"/>
    <p:sldId id="337" r:id="rId64"/>
    <p:sldId id="338" r:id="rId65"/>
    <p:sldId id="340" r:id="rId66"/>
    <p:sldId id="299" r:id="rId67"/>
    <p:sldId id="341"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clrMode="bw" scaleToFitPaper="1" frameSlides="1"/>
  <p:clrMru>
    <a:srgbClr val="2A245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4606" autoAdjust="0"/>
    <p:restoredTop sz="86436" autoAdjust="0"/>
  </p:normalViewPr>
  <p:slideViewPr>
    <p:cSldViewPr snapToGrid="0" snapToObjects="1">
      <p:cViewPr varScale="1">
        <p:scale>
          <a:sx n="104" d="100"/>
          <a:sy n="104" d="100"/>
        </p:scale>
        <p:origin x="-400" y="-104"/>
      </p:cViewPr>
      <p:guideLst>
        <p:guide orient="horz" pos="2160"/>
        <p:guide pos="2880"/>
      </p:guideLst>
    </p:cSldViewPr>
  </p:slideViewPr>
  <p:outlineViewPr>
    <p:cViewPr>
      <p:scale>
        <a:sx n="33" d="100"/>
        <a:sy n="33" d="100"/>
      </p:scale>
      <p:origin x="0" y="6092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63" Type="http://schemas.openxmlformats.org/officeDocument/2006/relationships/slide" Target="slides/slide62.xml"/><Relationship Id="rId68" Type="http://schemas.openxmlformats.org/officeDocument/2006/relationships/slide" Target="slides/slide67.xml"/><Relationship Id="rId42" Type="http://schemas.openxmlformats.org/officeDocument/2006/relationships/slide" Target="slides/slide41.xml"/><Relationship Id="rId47" Type="http://schemas.openxmlformats.org/officeDocument/2006/relationships/slide" Target="slides/slide46.xml"/><Relationship Id="rId21" Type="http://schemas.openxmlformats.org/officeDocument/2006/relationships/slide" Target="slides/slide20.xml"/><Relationship Id="rId16" Type="http://schemas.openxmlformats.org/officeDocument/2006/relationships/slide" Target="slides/slide15.xml"/><Relationship Id="rId66" Type="http://schemas.openxmlformats.org/officeDocument/2006/relationships/slide" Target="slides/slide65.xml"/><Relationship Id="rId53" Type="http://schemas.openxmlformats.org/officeDocument/2006/relationships/slide" Target="slides/slide52.xml"/><Relationship Id="rId58" Type="http://schemas.openxmlformats.org/officeDocument/2006/relationships/slide" Target="slides/slide57.xml"/><Relationship Id="rId40" Type="http://schemas.openxmlformats.org/officeDocument/2006/relationships/slide" Target="slides/slide39.xml"/><Relationship Id="rId45" Type="http://schemas.openxmlformats.org/officeDocument/2006/relationships/slide" Target="slides/slide44.xml"/><Relationship Id="rId32" Type="http://schemas.openxmlformats.org/officeDocument/2006/relationships/slide" Target="slides/slide31.xml"/><Relationship Id="rId37" Type="http://schemas.openxmlformats.org/officeDocument/2006/relationships/slide" Target="slides/slide36.xml"/><Relationship Id="rId24" Type="http://schemas.openxmlformats.org/officeDocument/2006/relationships/slide" Target="slides/slide23.xml"/><Relationship Id="rId74" Type="http://schemas.openxmlformats.org/officeDocument/2006/relationships/theme" Target="theme/theme1.xml"/><Relationship Id="rId11" Type="http://schemas.openxmlformats.org/officeDocument/2006/relationships/slide" Target="slides/slide10.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64" Type="http://schemas.openxmlformats.org/officeDocument/2006/relationships/slide" Target="slides/slide63.xml"/><Relationship Id="rId69" Type="http://schemas.openxmlformats.org/officeDocument/2006/relationships/notesMaster" Target="notesMasters/notesMaster1.xml"/><Relationship Id="rId56" Type="http://schemas.openxmlformats.org/officeDocument/2006/relationships/slide" Target="slides/slide55.xml"/><Relationship Id="rId43" Type="http://schemas.openxmlformats.org/officeDocument/2006/relationships/slide" Target="slides/slide42.xml"/><Relationship Id="rId48" Type="http://schemas.openxmlformats.org/officeDocument/2006/relationships/slide" Target="slides/slide47.xml"/><Relationship Id="rId30" Type="http://schemas.openxmlformats.org/officeDocument/2006/relationships/slide" Target="slides/slide29.xml"/><Relationship Id="rId35" Type="http://schemas.openxmlformats.org/officeDocument/2006/relationships/slide" Target="slides/slide34.xml"/><Relationship Id="rId22" Type="http://schemas.openxmlformats.org/officeDocument/2006/relationships/slide" Target="slides/slide21.xml"/><Relationship Id="rId27" Type="http://schemas.openxmlformats.org/officeDocument/2006/relationships/slide" Target="slides/slide26.xml"/><Relationship Id="rId77" Type="http://schemas.openxmlformats.org/officeDocument/2006/relationships/customXml" Target="../customXml/item2.xml"/><Relationship Id="rId51" Type="http://schemas.openxmlformats.org/officeDocument/2006/relationships/slide" Target="slides/slide50.xml"/><Relationship Id="rId8" Type="http://schemas.openxmlformats.org/officeDocument/2006/relationships/slide" Target="slides/slide7.xml"/><Relationship Id="rId72" Type="http://schemas.openxmlformats.org/officeDocument/2006/relationships/presProps" Target="presProps.xml"/><Relationship Id="rId3" Type="http://schemas.openxmlformats.org/officeDocument/2006/relationships/slide" Target="slides/slide2.xml"/><Relationship Id="rId17" Type="http://schemas.openxmlformats.org/officeDocument/2006/relationships/slide" Target="slides/slide16.xml"/><Relationship Id="rId67" Type="http://schemas.openxmlformats.org/officeDocument/2006/relationships/slide" Target="slides/slide66.xml"/><Relationship Id="rId59" Type="http://schemas.openxmlformats.org/officeDocument/2006/relationships/slide" Target="slides/slide58.xml"/><Relationship Id="rId46" Type="http://schemas.openxmlformats.org/officeDocument/2006/relationships/slide" Target="slides/slide45.xml"/><Relationship Id="rId33" Type="http://schemas.openxmlformats.org/officeDocument/2006/relationships/slide" Target="slides/slide32.xml"/><Relationship Id="rId38" Type="http://schemas.openxmlformats.org/officeDocument/2006/relationships/slide" Target="slides/slide37.xml"/><Relationship Id="rId25" Type="http://schemas.openxmlformats.org/officeDocument/2006/relationships/slide" Target="slides/slide24.xml"/><Relationship Id="rId12" Type="http://schemas.openxmlformats.org/officeDocument/2006/relationships/slide" Target="slides/slide11.xml"/><Relationship Id="rId54" Type="http://schemas.openxmlformats.org/officeDocument/2006/relationships/slide" Target="slides/slide53.xml"/><Relationship Id="rId41" Type="http://schemas.openxmlformats.org/officeDocument/2006/relationships/slide" Target="slides/slide40.xml"/><Relationship Id="rId70" Type="http://schemas.openxmlformats.org/officeDocument/2006/relationships/handoutMaster" Target="handoutMasters/handoutMaster1.xml"/><Relationship Id="rId20" Type="http://schemas.openxmlformats.org/officeDocument/2006/relationships/slide" Target="slides/slide19.xml"/><Relationship Id="rId75" Type="http://schemas.openxmlformats.org/officeDocument/2006/relationships/tableStyles" Target="tableStyles.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57" Type="http://schemas.openxmlformats.org/officeDocument/2006/relationships/slide" Target="slides/slide56.xml"/><Relationship Id="rId49" Type="http://schemas.openxmlformats.org/officeDocument/2006/relationships/slide" Target="slides/slide48.xml"/><Relationship Id="rId36" Type="http://schemas.openxmlformats.org/officeDocument/2006/relationships/slide" Target="slides/slide35.xml"/><Relationship Id="rId23" Type="http://schemas.openxmlformats.org/officeDocument/2006/relationships/slide" Target="slides/slide22.xml"/><Relationship Id="rId28" Type="http://schemas.openxmlformats.org/officeDocument/2006/relationships/slide" Target="slides/slide27.xml"/><Relationship Id="rId65" Type="http://schemas.openxmlformats.org/officeDocument/2006/relationships/slide" Target="slides/slide64.xml"/><Relationship Id="rId52" Type="http://schemas.openxmlformats.org/officeDocument/2006/relationships/slide" Target="slides/slide51.xml"/><Relationship Id="rId44" Type="http://schemas.openxmlformats.org/officeDocument/2006/relationships/slide" Target="slides/slide43.xml"/><Relationship Id="rId31" Type="http://schemas.openxmlformats.org/officeDocument/2006/relationships/slide" Target="slides/slide30.xml"/><Relationship Id="rId73" Type="http://schemas.openxmlformats.org/officeDocument/2006/relationships/viewProps" Target="viewProps.xml"/><Relationship Id="rId60" Type="http://schemas.openxmlformats.org/officeDocument/2006/relationships/slide" Target="slides/slide59.xml"/><Relationship Id="rId10" Type="http://schemas.openxmlformats.org/officeDocument/2006/relationships/slide" Target="slides/slide9.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55" Type="http://schemas.openxmlformats.org/officeDocument/2006/relationships/slide" Target="slides/slide54.xml"/><Relationship Id="rId34" Type="http://schemas.openxmlformats.org/officeDocument/2006/relationships/slide" Target="slides/slide33.xml"/><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printerSettings" Target="printerSettings/printerSettings1.bin"/><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washko:Desktop:Performance%20Model%20Handout.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251851851851852"/>
          <c:y val="0.0413943355119826"/>
          <c:w val="0.940740740740741"/>
          <c:h val="0.891067538126362"/>
        </c:manualLayout>
      </c:layout>
      <c:lineChart>
        <c:grouping val="standard"/>
        <c:ser>
          <c:idx val="0"/>
          <c:order val="0"/>
          <c:tx>
            <c:strRef>
              <c:f>'Macintosh HD:Users:jwashko:Desktop:[Performance Model.xls]Data'!$A$3</c:f>
              <c:strCache>
                <c:ptCount val="1"/>
                <c:pt idx="0">
                  <c:v>Compliance</c:v>
                </c:pt>
              </c:strCache>
            </c:strRef>
          </c:tx>
          <c:spPr>
            <a:ln w="28575">
              <a:noFill/>
            </a:ln>
          </c:spPr>
          <c:marker>
            <c:symbol val="none"/>
          </c:marker>
          <c:val>
            <c:numRef>
              <c:f>'Macintosh HD:Users:jwashko:Desktop:[Performance Model.xls]Data'!$A$4:$A$34</c:f>
              <c:numCache>
                <c:formatCode>General</c:formatCode>
                <c:ptCount val="31"/>
                <c:pt idx="0">
                  <c:v>0.85</c:v>
                </c:pt>
                <c:pt idx="1">
                  <c:v>0.86</c:v>
                </c:pt>
                <c:pt idx="2">
                  <c:v>0.87</c:v>
                </c:pt>
                <c:pt idx="3">
                  <c:v>0.88</c:v>
                </c:pt>
                <c:pt idx="4">
                  <c:v>0.89</c:v>
                </c:pt>
                <c:pt idx="5">
                  <c:v>0.9</c:v>
                </c:pt>
                <c:pt idx="6">
                  <c:v>0.91</c:v>
                </c:pt>
                <c:pt idx="7">
                  <c:v>0.92</c:v>
                </c:pt>
                <c:pt idx="8">
                  <c:v>0.93</c:v>
                </c:pt>
                <c:pt idx="9">
                  <c:v>0.94</c:v>
                </c:pt>
                <c:pt idx="10">
                  <c:v>0.95</c:v>
                </c:pt>
                <c:pt idx="11">
                  <c:v>0.96</c:v>
                </c:pt>
                <c:pt idx="12">
                  <c:v>0.97</c:v>
                </c:pt>
                <c:pt idx="13">
                  <c:v>0.98</c:v>
                </c:pt>
                <c:pt idx="14">
                  <c:v>0.99</c:v>
                </c:pt>
                <c:pt idx="15">
                  <c:v>1.0</c:v>
                </c:pt>
                <c:pt idx="16">
                  <c:v>0.99</c:v>
                </c:pt>
                <c:pt idx="17">
                  <c:v>0.98</c:v>
                </c:pt>
                <c:pt idx="18">
                  <c:v>0.97</c:v>
                </c:pt>
                <c:pt idx="19">
                  <c:v>0.96</c:v>
                </c:pt>
                <c:pt idx="20">
                  <c:v>0.95</c:v>
                </c:pt>
                <c:pt idx="21">
                  <c:v>0.94</c:v>
                </c:pt>
                <c:pt idx="22">
                  <c:v>0.93</c:v>
                </c:pt>
                <c:pt idx="23">
                  <c:v>0.92</c:v>
                </c:pt>
                <c:pt idx="24">
                  <c:v>0.91</c:v>
                </c:pt>
                <c:pt idx="25">
                  <c:v>0.9</c:v>
                </c:pt>
                <c:pt idx="26">
                  <c:v>0.89</c:v>
                </c:pt>
                <c:pt idx="27">
                  <c:v>0.88</c:v>
                </c:pt>
                <c:pt idx="28">
                  <c:v>0.87</c:v>
                </c:pt>
                <c:pt idx="29">
                  <c:v>0.86</c:v>
                </c:pt>
                <c:pt idx="30">
                  <c:v>0.85</c:v>
                </c:pt>
              </c:numCache>
            </c:numRef>
          </c:val>
        </c:ser>
        <c:marker val="1"/>
        <c:axId val="553534200"/>
        <c:axId val="553429080"/>
      </c:lineChart>
      <c:lineChart>
        <c:grouping val="standard"/>
        <c:ser>
          <c:idx val="1"/>
          <c:order val="1"/>
          <c:tx>
            <c:strRef>
              <c:f>'Macintosh HD:Users:jwashko:Desktop:[Performance Model.xls]Data'!$B$3</c:f>
              <c:strCache>
                <c:ptCount val="1"/>
                <c:pt idx="0">
                  <c:v>UHU</c:v>
                </c:pt>
              </c:strCache>
            </c:strRef>
          </c:tx>
          <c:spPr>
            <a:ln w="28575">
              <a:noFill/>
            </a:ln>
          </c:spPr>
          <c:marker>
            <c:symbol val="none"/>
          </c:marker>
          <c:val>
            <c:numRef>
              <c:f>'Macintosh HD:Users:jwashko:Desktop:[Performance Model.xls]Data'!$B$4:$B$19</c:f>
              <c:numCache>
                <c:formatCode>General</c:formatCode>
                <c:ptCount val="16"/>
                <c:pt idx="0">
                  <c:v>0.35</c:v>
                </c:pt>
                <c:pt idx="1">
                  <c:v>0.36</c:v>
                </c:pt>
                <c:pt idx="2">
                  <c:v>0.37</c:v>
                </c:pt>
                <c:pt idx="3">
                  <c:v>0.38</c:v>
                </c:pt>
                <c:pt idx="4">
                  <c:v>0.39</c:v>
                </c:pt>
                <c:pt idx="5">
                  <c:v>0.4</c:v>
                </c:pt>
                <c:pt idx="6">
                  <c:v>0.41</c:v>
                </c:pt>
                <c:pt idx="7">
                  <c:v>0.42</c:v>
                </c:pt>
                <c:pt idx="8">
                  <c:v>0.43</c:v>
                </c:pt>
                <c:pt idx="9">
                  <c:v>0.44</c:v>
                </c:pt>
                <c:pt idx="10">
                  <c:v>0.45</c:v>
                </c:pt>
                <c:pt idx="11">
                  <c:v>0.46</c:v>
                </c:pt>
                <c:pt idx="12">
                  <c:v>0.47</c:v>
                </c:pt>
                <c:pt idx="13">
                  <c:v>0.48</c:v>
                </c:pt>
                <c:pt idx="14">
                  <c:v>0.49</c:v>
                </c:pt>
                <c:pt idx="15">
                  <c:v>0.5</c:v>
                </c:pt>
              </c:numCache>
            </c:numRef>
          </c:val>
        </c:ser>
        <c:marker val="1"/>
        <c:axId val="532610120"/>
        <c:axId val="553354184"/>
      </c:lineChart>
      <c:catAx>
        <c:axId val="553534200"/>
        <c:scaling>
          <c:orientation val="minMax"/>
        </c:scaling>
        <c:axPos val="b"/>
        <c:majorGridlines>
          <c:spPr>
            <a:ln w="3175">
              <a:solidFill>
                <a:srgbClr val="C0C0C0"/>
              </a:solidFill>
              <a:prstDash val="solid"/>
            </a:ln>
          </c:spPr>
        </c:majorGridlines>
        <c:title>
          <c:tx>
            <c:rich>
              <a:bodyPr/>
              <a:lstStyle/>
              <a:p>
                <a:pPr>
                  <a:defRPr sz="1000" b="1" i="0" u="none" strike="noStrike" baseline="0">
                    <a:solidFill>
                      <a:srgbClr val="1FB714"/>
                    </a:solidFill>
                    <a:latin typeface="Arial"/>
                    <a:ea typeface="Arial"/>
                    <a:cs typeface="Arial"/>
                  </a:defRPr>
                </a:pPr>
                <a:r>
                  <a:rPr lang="en-US"/>
                  <a:t>Patient Care</a:t>
                </a:r>
              </a:p>
            </c:rich>
          </c:tx>
          <c:layout>
            <c:manualLayout>
              <c:xMode val="edge"/>
              <c:yMode val="edge"/>
              <c:x val="0.448888888888889"/>
              <c:y val="0.932461873638344"/>
            </c:manualLayout>
          </c:layout>
          <c:spPr>
            <a:noFill/>
            <a:ln w="25400">
              <a:noFill/>
            </a:ln>
          </c:spPr>
        </c:title>
        <c:majorTickMark val="none"/>
        <c:tickLblPos val="none"/>
        <c:spPr>
          <a:ln w="9525">
            <a:noFill/>
          </a:ln>
        </c:spPr>
        <c:crossAx val="553429080"/>
        <c:crosses val="autoZero"/>
        <c:auto val="1"/>
        <c:lblAlgn val="ctr"/>
        <c:lblOffset val="100"/>
        <c:tickMarkSkip val="1"/>
      </c:catAx>
      <c:valAx>
        <c:axId val="553429080"/>
        <c:scaling>
          <c:orientation val="minMax"/>
          <c:max val="0.96"/>
          <c:min val="0.85"/>
        </c:scaling>
        <c:axPos val="l"/>
        <c:majorGridlines>
          <c:spPr>
            <a:ln w="3175">
              <a:solidFill>
                <a:srgbClr val="C0C0C0"/>
              </a:solidFill>
              <a:prstDash val="solid"/>
            </a:ln>
          </c:spPr>
        </c:majorGridlines>
        <c:title>
          <c:tx>
            <c:rich>
              <a:bodyPr/>
              <a:lstStyle/>
              <a:p>
                <a:pPr>
                  <a:defRPr sz="1000" b="1" i="0" u="none" strike="noStrike" baseline="0">
                    <a:solidFill>
                      <a:srgbClr val="993366"/>
                    </a:solidFill>
                    <a:latin typeface="Arial"/>
                    <a:ea typeface="Arial"/>
                    <a:cs typeface="Arial"/>
                  </a:defRPr>
                </a:pPr>
                <a:r>
                  <a:rPr lang="en-US"/>
                  <a:t>Response Time Reliability / Performance</a:t>
                </a:r>
              </a:p>
            </c:rich>
          </c:tx>
          <c:layout>
            <c:manualLayout>
              <c:xMode val="edge"/>
              <c:yMode val="edge"/>
              <c:x val="0.00148148148148148"/>
              <c:y val="0.270152505446623"/>
            </c:manualLayout>
          </c:layout>
          <c:spPr>
            <a:noFill/>
            <a:ln w="25400">
              <a:noFill/>
            </a:ln>
          </c:spPr>
        </c:title>
        <c:numFmt formatCode="General" sourceLinked="1"/>
        <c:majorTickMark val="none"/>
        <c:tickLblPos val="none"/>
        <c:spPr>
          <a:ln w="9525">
            <a:noFill/>
          </a:ln>
        </c:spPr>
        <c:crossAx val="553534200"/>
        <c:crosses val="autoZero"/>
        <c:crossBetween val="between"/>
        <c:majorUnit val="0.005"/>
      </c:valAx>
      <c:catAx>
        <c:axId val="532610120"/>
        <c:scaling>
          <c:orientation val="minMax"/>
        </c:scaling>
        <c:delete val="1"/>
        <c:axPos val="b"/>
        <c:title>
          <c:tx>
            <c:rich>
              <a:bodyPr/>
              <a:lstStyle/>
              <a:p>
                <a:pPr>
                  <a:defRPr sz="1000" b="1" i="0" u="none" strike="noStrike" baseline="0">
                    <a:solidFill>
                      <a:srgbClr val="F20884"/>
                    </a:solidFill>
                    <a:latin typeface="Arial"/>
                    <a:ea typeface="Arial"/>
                    <a:cs typeface="Arial"/>
                  </a:defRPr>
                </a:pPr>
                <a:r>
                  <a:rPr lang="en-US"/>
                  <a:t>Employee Well-being / Satisfaction</a:t>
                </a:r>
              </a:p>
            </c:rich>
          </c:tx>
          <c:layout>
            <c:manualLayout>
              <c:xMode val="edge"/>
              <c:yMode val="edge"/>
              <c:x val="0.368888888888889"/>
              <c:y val="0.0"/>
            </c:manualLayout>
          </c:layout>
          <c:spPr>
            <a:noFill/>
            <a:ln w="25400">
              <a:noFill/>
            </a:ln>
          </c:spPr>
        </c:title>
        <c:tickLblPos val="nextTo"/>
        <c:crossAx val="553354184"/>
        <c:crosses val="autoZero"/>
        <c:auto val="1"/>
        <c:lblAlgn val="ctr"/>
        <c:lblOffset val="100"/>
      </c:catAx>
      <c:valAx>
        <c:axId val="553354184"/>
        <c:scaling>
          <c:orientation val="minMax"/>
          <c:max val="0.7"/>
          <c:min val="0.3"/>
        </c:scaling>
        <c:axPos val="r"/>
        <c:title>
          <c:tx>
            <c:rich>
              <a:bodyPr rot="5400000" vert="horz"/>
              <a:lstStyle/>
              <a:p>
                <a:pPr algn="ctr">
                  <a:defRPr sz="1000" b="1" i="0" u="none" strike="noStrike" baseline="0">
                    <a:solidFill>
                      <a:srgbClr val="0000D4"/>
                    </a:solidFill>
                    <a:latin typeface="Arial"/>
                    <a:ea typeface="Arial"/>
                    <a:cs typeface="Arial"/>
                  </a:defRPr>
                </a:pPr>
                <a:r>
                  <a:rPr lang="en-US"/>
                  <a:t>Productivity / Unit Hour Utilization / Profitability</a:t>
                </a:r>
              </a:p>
            </c:rich>
          </c:tx>
          <c:layout>
            <c:manualLayout>
              <c:xMode val="edge"/>
              <c:yMode val="edge"/>
              <c:x val="0.973333333333333"/>
              <c:y val="0.257080610021786"/>
            </c:manualLayout>
          </c:layout>
          <c:spPr>
            <a:noFill/>
            <a:ln w="25400">
              <a:noFill/>
            </a:ln>
          </c:spPr>
        </c:title>
        <c:numFmt formatCode="General" sourceLinked="1"/>
        <c:majorTickMark val="none"/>
        <c:tickLblPos val="none"/>
        <c:spPr>
          <a:ln w="3175">
            <a:solidFill>
              <a:srgbClr val="000000"/>
            </a:solidFill>
            <a:prstDash val="solid"/>
          </a:ln>
        </c:spPr>
        <c:crossAx val="532610120"/>
        <c:crosses val="max"/>
        <c:crossBetween val="between"/>
        <c:majorUnit val="0.01"/>
        <c:minorUnit val="0.01"/>
      </c:valAx>
      <c:spPr>
        <a:noFill/>
        <a:ln w="12700">
          <a:solidFill>
            <a:srgbClr val="808080"/>
          </a:solidFill>
          <a:prstDash val="solid"/>
        </a:ln>
      </c:spPr>
    </c:plotArea>
    <c:plotVisOnly val="1"/>
    <c:dispBlanksAs val="gap"/>
  </c:chart>
  <c:spPr>
    <a:solidFill>
      <a:schemeClr val="tx1"/>
    </a:solidFill>
    <a:ln w="9525">
      <a:noFill/>
    </a:ln>
  </c:spPr>
  <c:txPr>
    <a:bodyPr/>
    <a:lstStyle/>
    <a:p>
      <a:pPr>
        <a:defRPr sz="1000" b="0" i="0" u="none" strike="noStrike" baseline="0">
          <a:solidFill>
            <a:srgbClr val="1FB714"/>
          </a:solidFill>
          <a:latin typeface="Arial"/>
          <a:ea typeface="Arial"/>
          <a:cs typeface="Arial"/>
        </a:defRPr>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E96A7-6A00-744A-9575-5AF77A3F8530}"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1F59B57B-368B-EC44-A366-1EEBB5DC9941}">
      <dgm:prSet phldrT="[Text]"/>
      <dgm:spPr/>
      <dgm:t>
        <a:bodyPr/>
        <a:lstStyle/>
        <a:p>
          <a:r>
            <a:rPr lang="en-US" dirty="0" smtClean="0"/>
            <a:t>EMS</a:t>
          </a:r>
          <a:endParaRPr lang="en-US" dirty="0"/>
        </a:p>
      </dgm:t>
    </dgm:pt>
    <dgm:pt modelId="{98433637-E9CB-7E43-812E-3237E6268284}" type="parTrans" cxnId="{A1428191-D0F9-CA4B-9AED-DED72B00247F}">
      <dgm:prSet/>
      <dgm:spPr/>
      <dgm:t>
        <a:bodyPr/>
        <a:lstStyle/>
        <a:p>
          <a:endParaRPr lang="en-US"/>
        </a:p>
      </dgm:t>
    </dgm:pt>
    <dgm:pt modelId="{F2517E95-9934-D645-91C0-4F150AD64E7D}" type="sibTrans" cxnId="{A1428191-D0F9-CA4B-9AED-DED72B00247F}">
      <dgm:prSet/>
      <dgm:spPr/>
      <dgm:t>
        <a:bodyPr/>
        <a:lstStyle/>
        <a:p>
          <a:endParaRPr lang="en-US"/>
        </a:p>
      </dgm:t>
    </dgm:pt>
    <dgm:pt modelId="{05302977-F61D-864A-A183-DE92BFFCF25C}">
      <dgm:prSet phldrT="[Text]"/>
      <dgm:spPr>
        <a:ln w="12700">
          <a:solidFill>
            <a:schemeClr val="tx1"/>
          </a:solidFill>
          <a:prstDash val="dash"/>
        </a:ln>
      </dgm:spPr>
      <dgm:t>
        <a:bodyPr/>
        <a:lstStyle/>
        <a:p>
          <a:r>
            <a:rPr lang="en-US" dirty="0" smtClean="0"/>
            <a:t>Fire Based</a:t>
          </a:r>
          <a:endParaRPr lang="en-US" dirty="0"/>
        </a:p>
      </dgm:t>
    </dgm:pt>
    <dgm:pt modelId="{FC1F8A17-3305-C14D-80C1-A2504B2F160B}" type="parTrans" cxnId="{0FF01959-3B67-8C4A-B49F-8D4E90E2268E}">
      <dgm:prSet/>
      <dgm:spPr/>
      <dgm:t>
        <a:bodyPr/>
        <a:lstStyle/>
        <a:p>
          <a:endParaRPr lang="en-US"/>
        </a:p>
      </dgm:t>
    </dgm:pt>
    <dgm:pt modelId="{73EFFEE4-903C-8746-BBBF-57AF260AC61B}" type="sibTrans" cxnId="{0FF01959-3B67-8C4A-B49F-8D4E90E2268E}">
      <dgm:prSet/>
      <dgm:spPr/>
      <dgm:t>
        <a:bodyPr/>
        <a:lstStyle/>
        <a:p>
          <a:endParaRPr lang="en-US"/>
        </a:p>
      </dgm:t>
    </dgm:pt>
    <dgm:pt modelId="{9668B782-2223-B74B-A31B-E2EBE8C12117}">
      <dgm:prSet phldrT="[Text]"/>
      <dgm:spPr>
        <a:ln w="12700">
          <a:solidFill>
            <a:schemeClr val="tx1"/>
          </a:solidFill>
          <a:prstDash val="dash"/>
        </a:ln>
      </dgm:spPr>
      <dgm:t>
        <a:bodyPr/>
        <a:lstStyle/>
        <a:p>
          <a:r>
            <a:rPr lang="en-US" dirty="0" smtClean="0"/>
            <a:t>Hospital Based</a:t>
          </a:r>
          <a:endParaRPr lang="en-US" dirty="0"/>
        </a:p>
      </dgm:t>
    </dgm:pt>
    <dgm:pt modelId="{F30B8142-1024-8748-A303-27403D69BF6A}" type="parTrans" cxnId="{B33E7FDA-BE47-4C4E-8437-8A8D84872ED4}">
      <dgm:prSet/>
      <dgm:spPr/>
      <dgm:t>
        <a:bodyPr/>
        <a:lstStyle/>
        <a:p>
          <a:endParaRPr lang="en-US"/>
        </a:p>
      </dgm:t>
    </dgm:pt>
    <dgm:pt modelId="{6A571480-68DD-3847-A83B-29BD93BE731C}" type="sibTrans" cxnId="{B33E7FDA-BE47-4C4E-8437-8A8D84872ED4}">
      <dgm:prSet/>
      <dgm:spPr/>
      <dgm:t>
        <a:bodyPr/>
        <a:lstStyle/>
        <a:p>
          <a:endParaRPr lang="en-US"/>
        </a:p>
      </dgm:t>
    </dgm:pt>
    <dgm:pt modelId="{460B51AB-C300-4341-8652-81B9AD51FE7C}">
      <dgm:prSet phldrT="[Text]"/>
      <dgm:spPr>
        <a:ln w="12700">
          <a:solidFill>
            <a:schemeClr val="tx1"/>
          </a:solidFill>
          <a:prstDash val="dash"/>
        </a:ln>
      </dgm:spPr>
      <dgm:t>
        <a:bodyPr/>
        <a:lstStyle/>
        <a:p>
          <a:r>
            <a:rPr lang="en-US" dirty="0" smtClean="0"/>
            <a:t>3</a:t>
          </a:r>
          <a:r>
            <a:rPr lang="en-US" baseline="30000" dirty="0" smtClean="0"/>
            <a:t>rd</a:t>
          </a:r>
          <a:r>
            <a:rPr lang="en-US" dirty="0" smtClean="0"/>
            <a:t> Service</a:t>
          </a:r>
          <a:endParaRPr lang="en-US" dirty="0"/>
        </a:p>
      </dgm:t>
    </dgm:pt>
    <dgm:pt modelId="{D0711542-D26B-EC41-94D4-B6103D8E552D}" type="parTrans" cxnId="{F8DDE34A-C7FE-8044-A905-B93DE2CF71A8}">
      <dgm:prSet/>
      <dgm:spPr/>
      <dgm:t>
        <a:bodyPr/>
        <a:lstStyle/>
        <a:p>
          <a:endParaRPr lang="en-US"/>
        </a:p>
      </dgm:t>
    </dgm:pt>
    <dgm:pt modelId="{F170AC05-CEB2-DC4F-9F2C-1D1C3DB673E8}" type="sibTrans" cxnId="{F8DDE34A-C7FE-8044-A905-B93DE2CF71A8}">
      <dgm:prSet/>
      <dgm:spPr/>
      <dgm:t>
        <a:bodyPr/>
        <a:lstStyle/>
        <a:p>
          <a:endParaRPr lang="en-US"/>
        </a:p>
      </dgm:t>
    </dgm:pt>
    <dgm:pt modelId="{C1383414-A8F7-3449-832C-1A5E30172109}">
      <dgm:prSet phldrT="[Text]"/>
      <dgm:spPr>
        <a:ln w="12700" cap="flat">
          <a:solidFill>
            <a:schemeClr val="tx1"/>
          </a:solidFill>
          <a:prstDash val="dash"/>
        </a:ln>
      </dgm:spPr>
      <dgm:t>
        <a:bodyPr/>
        <a:lstStyle/>
        <a:p>
          <a:r>
            <a:rPr lang="en-US" dirty="0" smtClean="0"/>
            <a:t>Private Non-profit</a:t>
          </a:r>
          <a:endParaRPr lang="en-US" dirty="0"/>
        </a:p>
      </dgm:t>
    </dgm:pt>
    <dgm:pt modelId="{CCBA4E95-2C90-374B-B029-4346D95AE5DD}" type="parTrans" cxnId="{F419EA51-E6D3-1A43-8D09-3A3A7FB91112}">
      <dgm:prSet/>
      <dgm:spPr/>
      <dgm:t>
        <a:bodyPr/>
        <a:lstStyle/>
        <a:p>
          <a:endParaRPr lang="en-US"/>
        </a:p>
      </dgm:t>
    </dgm:pt>
    <dgm:pt modelId="{0FE473D0-7910-F945-95DF-6DDA12A895B8}" type="sibTrans" cxnId="{F419EA51-E6D3-1A43-8D09-3A3A7FB91112}">
      <dgm:prSet/>
      <dgm:spPr/>
      <dgm:t>
        <a:bodyPr/>
        <a:lstStyle/>
        <a:p>
          <a:endParaRPr lang="en-US"/>
        </a:p>
      </dgm:t>
    </dgm:pt>
    <dgm:pt modelId="{5F33FCDF-9243-AE4F-BC5F-AAB0B027325C}">
      <dgm:prSet phldrT="[Text]"/>
      <dgm:spPr>
        <a:ln w="12700">
          <a:solidFill>
            <a:schemeClr val="tx1"/>
          </a:solidFill>
          <a:prstDash val="dash"/>
        </a:ln>
      </dgm:spPr>
      <dgm:t>
        <a:bodyPr/>
        <a:lstStyle/>
        <a:p>
          <a:r>
            <a:rPr lang="en-US" dirty="0" smtClean="0"/>
            <a:t>Private For Profit</a:t>
          </a:r>
          <a:endParaRPr lang="en-US" dirty="0"/>
        </a:p>
      </dgm:t>
    </dgm:pt>
    <dgm:pt modelId="{4745B1CB-24A0-C847-B54C-9DC016BACFE5}" type="parTrans" cxnId="{84B56B26-CEEE-194C-9784-29C59D6C9005}">
      <dgm:prSet/>
      <dgm:spPr/>
      <dgm:t>
        <a:bodyPr/>
        <a:lstStyle/>
        <a:p>
          <a:endParaRPr lang="en-US"/>
        </a:p>
      </dgm:t>
    </dgm:pt>
    <dgm:pt modelId="{FCE7A6F8-DDFA-C44E-B603-A22C5F8A4553}" type="sibTrans" cxnId="{84B56B26-CEEE-194C-9784-29C59D6C9005}">
      <dgm:prSet/>
      <dgm:spPr/>
      <dgm:t>
        <a:bodyPr/>
        <a:lstStyle/>
        <a:p>
          <a:endParaRPr lang="en-US"/>
        </a:p>
      </dgm:t>
    </dgm:pt>
    <dgm:pt modelId="{DBF5E169-01D0-904F-B37E-724F0159538A}" type="pres">
      <dgm:prSet presAssocID="{3D7E96A7-6A00-744A-9575-5AF77A3F8530}" presName="composite" presStyleCnt="0">
        <dgm:presLayoutVars>
          <dgm:chMax val="1"/>
          <dgm:dir/>
          <dgm:resizeHandles val="exact"/>
        </dgm:presLayoutVars>
      </dgm:prSet>
      <dgm:spPr/>
      <dgm:t>
        <a:bodyPr/>
        <a:lstStyle/>
        <a:p>
          <a:endParaRPr lang="en-US"/>
        </a:p>
      </dgm:t>
    </dgm:pt>
    <dgm:pt modelId="{E73B3453-44B4-524D-A5DD-F84A987A0E08}" type="pres">
      <dgm:prSet presAssocID="{3D7E96A7-6A00-744A-9575-5AF77A3F8530}" presName="radial" presStyleCnt="0">
        <dgm:presLayoutVars>
          <dgm:animLvl val="ctr"/>
        </dgm:presLayoutVars>
      </dgm:prSet>
      <dgm:spPr/>
    </dgm:pt>
    <dgm:pt modelId="{AD78A700-2A94-EF4F-959A-8F76A5E70607}" type="pres">
      <dgm:prSet presAssocID="{1F59B57B-368B-EC44-A366-1EEBB5DC9941}" presName="centerShape" presStyleLbl="vennNode1" presStyleIdx="0" presStyleCnt="6" custLinFactNeighborY="-325"/>
      <dgm:spPr/>
      <dgm:t>
        <a:bodyPr/>
        <a:lstStyle/>
        <a:p>
          <a:endParaRPr lang="en-US"/>
        </a:p>
      </dgm:t>
    </dgm:pt>
    <dgm:pt modelId="{71F17A07-6E8A-564F-83FA-017E771951E0}" type="pres">
      <dgm:prSet presAssocID="{05302977-F61D-864A-A183-DE92BFFCF25C}" presName="node" presStyleLbl="vennNode1" presStyleIdx="1" presStyleCnt="6">
        <dgm:presLayoutVars>
          <dgm:bulletEnabled val="1"/>
        </dgm:presLayoutVars>
      </dgm:prSet>
      <dgm:spPr/>
      <dgm:t>
        <a:bodyPr/>
        <a:lstStyle/>
        <a:p>
          <a:endParaRPr lang="en-US"/>
        </a:p>
      </dgm:t>
    </dgm:pt>
    <dgm:pt modelId="{3887E06A-8A53-6A46-ACAB-A1C119131B4E}" type="pres">
      <dgm:prSet presAssocID="{9668B782-2223-B74B-A31B-E2EBE8C12117}" presName="node" presStyleLbl="vennNode1" presStyleIdx="2" presStyleCnt="6">
        <dgm:presLayoutVars>
          <dgm:bulletEnabled val="1"/>
        </dgm:presLayoutVars>
      </dgm:prSet>
      <dgm:spPr/>
      <dgm:t>
        <a:bodyPr/>
        <a:lstStyle/>
        <a:p>
          <a:endParaRPr lang="en-US"/>
        </a:p>
      </dgm:t>
    </dgm:pt>
    <dgm:pt modelId="{AD26D928-836F-3648-BAB9-CBDAF4873250}" type="pres">
      <dgm:prSet presAssocID="{460B51AB-C300-4341-8652-81B9AD51FE7C}" presName="node" presStyleLbl="vennNode1" presStyleIdx="3" presStyleCnt="6">
        <dgm:presLayoutVars>
          <dgm:bulletEnabled val="1"/>
        </dgm:presLayoutVars>
      </dgm:prSet>
      <dgm:spPr/>
      <dgm:t>
        <a:bodyPr/>
        <a:lstStyle/>
        <a:p>
          <a:endParaRPr lang="en-US"/>
        </a:p>
      </dgm:t>
    </dgm:pt>
    <dgm:pt modelId="{FCF3E522-1D66-C043-9E17-F58BEAC91934}" type="pres">
      <dgm:prSet presAssocID="{C1383414-A8F7-3449-832C-1A5E30172109}" presName="node" presStyleLbl="vennNode1" presStyleIdx="4" presStyleCnt="6">
        <dgm:presLayoutVars>
          <dgm:bulletEnabled val="1"/>
        </dgm:presLayoutVars>
      </dgm:prSet>
      <dgm:spPr/>
      <dgm:t>
        <a:bodyPr/>
        <a:lstStyle/>
        <a:p>
          <a:endParaRPr lang="en-US"/>
        </a:p>
      </dgm:t>
    </dgm:pt>
    <dgm:pt modelId="{9DB988A9-5A2C-4747-9ABA-EF8A83C13A79}" type="pres">
      <dgm:prSet presAssocID="{5F33FCDF-9243-AE4F-BC5F-AAB0B027325C}" presName="node" presStyleLbl="vennNode1" presStyleIdx="5" presStyleCnt="6">
        <dgm:presLayoutVars>
          <dgm:bulletEnabled val="1"/>
        </dgm:presLayoutVars>
      </dgm:prSet>
      <dgm:spPr/>
      <dgm:t>
        <a:bodyPr/>
        <a:lstStyle/>
        <a:p>
          <a:endParaRPr lang="en-US"/>
        </a:p>
      </dgm:t>
    </dgm:pt>
  </dgm:ptLst>
  <dgm:cxnLst>
    <dgm:cxn modelId="{91450269-8CCE-5449-A97B-F24B41562DAF}" type="presOf" srcId="{3D7E96A7-6A00-744A-9575-5AF77A3F8530}" destId="{DBF5E169-01D0-904F-B37E-724F0159538A}" srcOrd="0" destOrd="0" presId="urn:microsoft.com/office/officeart/2005/8/layout/radial3"/>
    <dgm:cxn modelId="{285492EC-7564-EF44-B0EE-68F88F7C125E}" type="presOf" srcId="{9668B782-2223-B74B-A31B-E2EBE8C12117}" destId="{3887E06A-8A53-6A46-ACAB-A1C119131B4E}" srcOrd="0" destOrd="0" presId="urn:microsoft.com/office/officeart/2005/8/layout/radial3"/>
    <dgm:cxn modelId="{96AD3988-6785-E847-9BAE-89EBCC4B73D3}" type="presOf" srcId="{1F59B57B-368B-EC44-A366-1EEBB5DC9941}" destId="{AD78A700-2A94-EF4F-959A-8F76A5E70607}" srcOrd="0" destOrd="0" presId="urn:microsoft.com/office/officeart/2005/8/layout/radial3"/>
    <dgm:cxn modelId="{C07D9DDA-C5B5-BA49-B46F-6D7DD577D49D}" type="presOf" srcId="{460B51AB-C300-4341-8652-81B9AD51FE7C}" destId="{AD26D928-836F-3648-BAB9-CBDAF4873250}" srcOrd="0" destOrd="0" presId="urn:microsoft.com/office/officeart/2005/8/layout/radial3"/>
    <dgm:cxn modelId="{F419EA51-E6D3-1A43-8D09-3A3A7FB91112}" srcId="{1F59B57B-368B-EC44-A366-1EEBB5DC9941}" destId="{C1383414-A8F7-3449-832C-1A5E30172109}" srcOrd="3" destOrd="0" parTransId="{CCBA4E95-2C90-374B-B029-4346D95AE5DD}" sibTransId="{0FE473D0-7910-F945-95DF-6DDA12A895B8}"/>
    <dgm:cxn modelId="{F3984C10-BE1F-5B40-9F6D-A3BE3152E921}" type="presOf" srcId="{C1383414-A8F7-3449-832C-1A5E30172109}" destId="{FCF3E522-1D66-C043-9E17-F58BEAC91934}" srcOrd="0" destOrd="0" presId="urn:microsoft.com/office/officeart/2005/8/layout/radial3"/>
    <dgm:cxn modelId="{84B56B26-CEEE-194C-9784-29C59D6C9005}" srcId="{1F59B57B-368B-EC44-A366-1EEBB5DC9941}" destId="{5F33FCDF-9243-AE4F-BC5F-AAB0B027325C}" srcOrd="4" destOrd="0" parTransId="{4745B1CB-24A0-C847-B54C-9DC016BACFE5}" sibTransId="{FCE7A6F8-DDFA-C44E-B603-A22C5F8A4553}"/>
    <dgm:cxn modelId="{963EDE5E-D166-7743-B227-4310EB186B88}" type="presOf" srcId="{05302977-F61D-864A-A183-DE92BFFCF25C}" destId="{71F17A07-6E8A-564F-83FA-017E771951E0}" srcOrd="0" destOrd="0" presId="urn:microsoft.com/office/officeart/2005/8/layout/radial3"/>
    <dgm:cxn modelId="{B33E7FDA-BE47-4C4E-8437-8A8D84872ED4}" srcId="{1F59B57B-368B-EC44-A366-1EEBB5DC9941}" destId="{9668B782-2223-B74B-A31B-E2EBE8C12117}" srcOrd="1" destOrd="0" parTransId="{F30B8142-1024-8748-A303-27403D69BF6A}" sibTransId="{6A571480-68DD-3847-A83B-29BD93BE731C}"/>
    <dgm:cxn modelId="{F8DDE34A-C7FE-8044-A905-B93DE2CF71A8}" srcId="{1F59B57B-368B-EC44-A366-1EEBB5DC9941}" destId="{460B51AB-C300-4341-8652-81B9AD51FE7C}" srcOrd="2" destOrd="0" parTransId="{D0711542-D26B-EC41-94D4-B6103D8E552D}" sibTransId="{F170AC05-CEB2-DC4F-9F2C-1D1C3DB673E8}"/>
    <dgm:cxn modelId="{3473F425-1C99-424F-AA49-7FEAF772DF9E}" type="presOf" srcId="{5F33FCDF-9243-AE4F-BC5F-AAB0B027325C}" destId="{9DB988A9-5A2C-4747-9ABA-EF8A83C13A79}" srcOrd="0" destOrd="0" presId="urn:microsoft.com/office/officeart/2005/8/layout/radial3"/>
    <dgm:cxn modelId="{0FF01959-3B67-8C4A-B49F-8D4E90E2268E}" srcId="{1F59B57B-368B-EC44-A366-1EEBB5DC9941}" destId="{05302977-F61D-864A-A183-DE92BFFCF25C}" srcOrd="0" destOrd="0" parTransId="{FC1F8A17-3305-C14D-80C1-A2504B2F160B}" sibTransId="{73EFFEE4-903C-8746-BBBF-57AF260AC61B}"/>
    <dgm:cxn modelId="{A1428191-D0F9-CA4B-9AED-DED72B00247F}" srcId="{3D7E96A7-6A00-744A-9575-5AF77A3F8530}" destId="{1F59B57B-368B-EC44-A366-1EEBB5DC9941}" srcOrd="0" destOrd="0" parTransId="{98433637-E9CB-7E43-812E-3237E6268284}" sibTransId="{F2517E95-9934-D645-91C0-4F150AD64E7D}"/>
    <dgm:cxn modelId="{BDDBEF09-9551-8045-B80F-7EC1680A0491}" type="presParOf" srcId="{DBF5E169-01D0-904F-B37E-724F0159538A}" destId="{E73B3453-44B4-524D-A5DD-F84A987A0E08}" srcOrd="0" destOrd="0" presId="urn:microsoft.com/office/officeart/2005/8/layout/radial3"/>
    <dgm:cxn modelId="{FE6C2A41-488D-BF4A-9556-4EFBAA16A5F6}" type="presParOf" srcId="{E73B3453-44B4-524D-A5DD-F84A987A0E08}" destId="{AD78A700-2A94-EF4F-959A-8F76A5E70607}" srcOrd="0" destOrd="0" presId="urn:microsoft.com/office/officeart/2005/8/layout/radial3"/>
    <dgm:cxn modelId="{7CF7B998-3103-CD4E-BEB3-A14D11E93A2D}" type="presParOf" srcId="{E73B3453-44B4-524D-A5DD-F84A987A0E08}" destId="{71F17A07-6E8A-564F-83FA-017E771951E0}" srcOrd="1" destOrd="0" presId="urn:microsoft.com/office/officeart/2005/8/layout/radial3"/>
    <dgm:cxn modelId="{96987CF2-E4F8-6646-8E98-753A545B99A3}" type="presParOf" srcId="{E73B3453-44B4-524D-A5DD-F84A987A0E08}" destId="{3887E06A-8A53-6A46-ACAB-A1C119131B4E}" srcOrd="2" destOrd="0" presId="urn:microsoft.com/office/officeart/2005/8/layout/radial3"/>
    <dgm:cxn modelId="{B1BE305E-B356-E242-AE70-74F0639D541A}" type="presParOf" srcId="{E73B3453-44B4-524D-A5DD-F84A987A0E08}" destId="{AD26D928-836F-3648-BAB9-CBDAF4873250}" srcOrd="3" destOrd="0" presId="urn:microsoft.com/office/officeart/2005/8/layout/radial3"/>
    <dgm:cxn modelId="{D9248CF3-75F9-E043-9D2B-5C8AFE1CAE08}" type="presParOf" srcId="{E73B3453-44B4-524D-A5DD-F84A987A0E08}" destId="{FCF3E522-1D66-C043-9E17-F58BEAC91934}" srcOrd="4" destOrd="0" presId="urn:microsoft.com/office/officeart/2005/8/layout/radial3"/>
    <dgm:cxn modelId="{96DAA51A-3354-0144-9DCD-FF57A3AC7619}" type="presParOf" srcId="{E73B3453-44B4-524D-A5DD-F84A987A0E08}" destId="{9DB988A9-5A2C-4747-9ABA-EF8A83C13A79}" srcOrd="5"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78A700-2A94-EF4F-959A-8F76A5E70607}">
      <dsp:nvSpPr>
        <dsp:cNvPr id="0" name=""/>
        <dsp:cNvSpPr/>
      </dsp:nvSpPr>
      <dsp:spPr>
        <a:xfrm>
          <a:off x="2946573" y="1160793"/>
          <a:ext cx="2717452" cy="2717452"/>
        </a:xfrm>
        <a:prstGeom prst="ellipse">
          <a:avLst/>
        </a:prstGeom>
        <a:solidFill>
          <a:schemeClr val="accent1">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EMS</a:t>
          </a:r>
          <a:endParaRPr lang="en-US" sz="6500" kern="1200" dirty="0"/>
        </a:p>
      </dsp:txBody>
      <dsp:txXfrm>
        <a:off x="2946573" y="1160793"/>
        <a:ext cx="2717452" cy="2717452"/>
      </dsp:txXfrm>
    </dsp:sp>
    <dsp:sp modelId="{71F17A07-6E8A-564F-83FA-017E771951E0}">
      <dsp:nvSpPr>
        <dsp:cNvPr id="0" name=""/>
        <dsp:cNvSpPr/>
      </dsp:nvSpPr>
      <dsp:spPr>
        <a:xfrm>
          <a:off x="3625936" y="83839"/>
          <a:ext cx="1358726" cy="1358726"/>
        </a:xfrm>
        <a:prstGeom prst="ellipse">
          <a:avLst/>
        </a:prstGeom>
        <a:solidFill>
          <a:schemeClr val="accent1">
            <a:alpha val="50000"/>
            <a:hueOff val="0"/>
            <a:satOff val="0"/>
            <a:lumOff val="0"/>
            <a:alphaOff val="0"/>
          </a:schemeClr>
        </a:solidFill>
        <a:ln w="12700">
          <a:solidFill>
            <a:schemeClr val="tx1"/>
          </a:solidFill>
          <a:prstDash val="dash"/>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Fire Based</a:t>
          </a:r>
          <a:endParaRPr lang="en-US" sz="2000" kern="1200" dirty="0"/>
        </a:p>
      </dsp:txBody>
      <dsp:txXfrm>
        <a:off x="3625936" y="83839"/>
        <a:ext cx="1358726" cy="1358726"/>
      </dsp:txXfrm>
    </dsp:sp>
    <dsp:sp modelId="{3887E06A-8A53-6A46-ACAB-A1C119131B4E}">
      <dsp:nvSpPr>
        <dsp:cNvPr id="0" name=""/>
        <dsp:cNvSpPr/>
      </dsp:nvSpPr>
      <dsp:spPr>
        <a:xfrm>
          <a:off x="5307221" y="1305364"/>
          <a:ext cx="1358726" cy="1358726"/>
        </a:xfrm>
        <a:prstGeom prst="ellipse">
          <a:avLst/>
        </a:prstGeom>
        <a:solidFill>
          <a:schemeClr val="accent1">
            <a:alpha val="50000"/>
            <a:hueOff val="0"/>
            <a:satOff val="0"/>
            <a:lumOff val="0"/>
            <a:alphaOff val="0"/>
          </a:schemeClr>
        </a:solidFill>
        <a:ln w="12700">
          <a:solidFill>
            <a:schemeClr val="tx1"/>
          </a:solidFill>
          <a:prstDash val="dash"/>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Hospital Based</a:t>
          </a:r>
          <a:endParaRPr lang="en-US" sz="2000" kern="1200" dirty="0"/>
        </a:p>
      </dsp:txBody>
      <dsp:txXfrm>
        <a:off x="5307221" y="1305364"/>
        <a:ext cx="1358726" cy="1358726"/>
      </dsp:txXfrm>
    </dsp:sp>
    <dsp:sp modelId="{AD26D928-836F-3648-BAB9-CBDAF4873250}">
      <dsp:nvSpPr>
        <dsp:cNvPr id="0" name=""/>
        <dsp:cNvSpPr/>
      </dsp:nvSpPr>
      <dsp:spPr>
        <a:xfrm>
          <a:off x="4665028" y="3281833"/>
          <a:ext cx="1358726" cy="1358726"/>
        </a:xfrm>
        <a:prstGeom prst="ellipse">
          <a:avLst/>
        </a:prstGeom>
        <a:solidFill>
          <a:schemeClr val="accent1">
            <a:alpha val="50000"/>
            <a:hueOff val="0"/>
            <a:satOff val="0"/>
            <a:lumOff val="0"/>
            <a:alphaOff val="0"/>
          </a:schemeClr>
        </a:solidFill>
        <a:ln w="12700">
          <a:solidFill>
            <a:schemeClr val="tx1"/>
          </a:solidFill>
          <a:prstDash val="dash"/>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3</a:t>
          </a:r>
          <a:r>
            <a:rPr lang="en-US" sz="2000" kern="1200" baseline="30000" dirty="0" smtClean="0"/>
            <a:t>rd</a:t>
          </a:r>
          <a:r>
            <a:rPr lang="en-US" sz="2000" kern="1200" dirty="0" smtClean="0"/>
            <a:t> Service</a:t>
          </a:r>
          <a:endParaRPr lang="en-US" sz="2000" kern="1200" dirty="0"/>
        </a:p>
      </dsp:txBody>
      <dsp:txXfrm>
        <a:off x="4665028" y="3281833"/>
        <a:ext cx="1358726" cy="1358726"/>
      </dsp:txXfrm>
    </dsp:sp>
    <dsp:sp modelId="{FCF3E522-1D66-C043-9E17-F58BEAC91934}">
      <dsp:nvSpPr>
        <dsp:cNvPr id="0" name=""/>
        <dsp:cNvSpPr/>
      </dsp:nvSpPr>
      <dsp:spPr>
        <a:xfrm>
          <a:off x="2586845" y="3281833"/>
          <a:ext cx="1358726" cy="1358726"/>
        </a:xfrm>
        <a:prstGeom prst="ellipse">
          <a:avLst/>
        </a:prstGeom>
        <a:solidFill>
          <a:schemeClr val="accent1">
            <a:alpha val="50000"/>
            <a:hueOff val="0"/>
            <a:satOff val="0"/>
            <a:lumOff val="0"/>
            <a:alphaOff val="0"/>
          </a:schemeClr>
        </a:solidFill>
        <a:ln w="12700" cap="flat">
          <a:solidFill>
            <a:schemeClr val="tx1"/>
          </a:solidFill>
          <a:prstDash val="dash"/>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Private Non-profit</a:t>
          </a:r>
          <a:endParaRPr lang="en-US" sz="2000" kern="1200" dirty="0"/>
        </a:p>
      </dsp:txBody>
      <dsp:txXfrm>
        <a:off x="2586845" y="3281833"/>
        <a:ext cx="1358726" cy="1358726"/>
      </dsp:txXfrm>
    </dsp:sp>
    <dsp:sp modelId="{9DB988A9-5A2C-4747-9ABA-EF8A83C13A79}">
      <dsp:nvSpPr>
        <dsp:cNvPr id="0" name=""/>
        <dsp:cNvSpPr/>
      </dsp:nvSpPr>
      <dsp:spPr>
        <a:xfrm>
          <a:off x="1944651" y="1305364"/>
          <a:ext cx="1358726" cy="1358726"/>
        </a:xfrm>
        <a:prstGeom prst="ellipse">
          <a:avLst/>
        </a:prstGeom>
        <a:solidFill>
          <a:schemeClr val="accent1">
            <a:alpha val="50000"/>
            <a:hueOff val="0"/>
            <a:satOff val="0"/>
            <a:lumOff val="0"/>
            <a:alphaOff val="0"/>
          </a:schemeClr>
        </a:solidFill>
        <a:ln w="12700">
          <a:solidFill>
            <a:schemeClr val="tx1"/>
          </a:solidFill>
          <a:prstDash val="dash"/>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Private For Profit</a:t>
          </a:r>
          <a:endParaRPr lang="en-US" sz="2000" kern="1200" dirty="0"/>
        </a:p>
      </dsp:txBody>
      <dsp:txXfrm>
        <a:off x="1944651" y="1305364"/>
        <a:ext cx="1358726" cy="135872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ict"/></Relationships>
</file>

<file path=ppt/drawings/drawing1.xml><?xml version="1.0" encoding="utf-8"?>
<c:userShapes xmlns:c="http://schemas.openxmlformats.org/drawingml/2006/chart">
  <cdr:relSizeAnchor xmlns:cdr="http://schemas.openxmlformats.org/drawingml/2006/chartDrawing">
    <cdr:from>
      <cdr:x>0.615</cdr:x>
      <cdr:y>0.04075</cdr:y>
    </cdr:from>
    <cdr:to>
      <cdr:x>0.96725</cdr:x>
      <cdr:y>0.365</cdr:y>
    </cdr:to>
    <cdr:sp macro="" textlink="">
      <cdr:nvSpPr>
        <cdr:cNvPr id="1025" name="Line 1"/>
        <cdr:cNvSpPr>
          <a:spLocks xmlns:a="http://schemas.openxmlformats.org/drawingml/2006/main" noChangeShapeType="1"/>
        </cdr:cNvSpPr>
      </cdr:nvSpPr>
      <cdr:spPr bwMode="auto">
        <a:xfrm xmlns:a="http://schemas.openxmlformats.org/drawingml/2006/main" flipV="1">
          <a:off x="5272088" y="237544"/>
          <a:ext cx="3019663" cy="1890151"/>
        </a:xfrm>
        <a:prstGeom xmlns:a="http://schemas.openxmlformats.org/drawingml/2006/main" prst="line">
          <a:avLst/>
        </a:prstGeom>
        <a:noFill xmlns:a="http://schemas.openxmlformats.org/drawingml/2006/main"/>
        <a:ln xmlns:a="http://schemas.openxmlformats.org/drawingml/2006/main" w="25400">
          <a:solidFill>
            <a:srgbClr val="0000D4"/>
          </a:solidFill>
          <a:round/>
          <a:headEnd/>
          <a:tailEnd type="triangle" w="med" len="med"/>
        </a:ln>
      </cdr:spPr>
    </cdr:sp>
  </cdr:relSizeAnchor>
  <cdr:relSizeAnchor xmlns:cdr="http://schemas.openxmlformats.org/drawingml/2006/chartDrawing">
    <cdr:from>
      <cdr:x>0.02525</cdr:x>
      <cdr:y>0.1385</cdr:y>
    </cdr:from>
    <cdr:to>
      <cdr:x>0.965</cdr:x>
      <cdr:y>0.77475</cdr:y>
    </cdr:to>
    <cdr:sp macro="" textlink="">
      <cdr:nvSpPr>
        <cdr:cNvPr id="1026" name="Freeform 2"/>
        <cdr:cNvSpPr>
          <a:spLocks xmlns:a="http://schemas.openxmlformats.org/drawingml/2006/main"/>
        </cdr:cNvSpPr>
      </cdr:nvSpPr>
      <cdr:spPr bwMode="auto">
        <a:xfrm xmlns:a="http://schemas.openxmlformats.org/drawingml/2006/main">
          <a:off x="216456" y="807358"/>
          <a:ext cx="8056007" cy="3708892"/>
        </a:xfrm>
        <a:custGeom xmlns:a="http://schemas.openxmlformats.org/drawingml/2006/main">
          <a:avLst/>
          <a:gdLst/>
          <a:ahLst/>
          <a:cxnLst>
            <a:cxn ang="0">
              <a:pos x="0" y="2104324"/>
            </a:cxn>
            <a:cxn ang="0">
              <a:pos x="242671" y="2104324"/>
            </a:cxn>
            <a:cxn ang="0">
              <a:pos x="515678" y="2104324"/>
            </a:cxn>
            <a:cxn ang="0">
              <a:pos x="778573" y="2203584"/>
            </a:cxn>
            <a:cxn ang="0">
              <a:pos x="1031358" y="2332621"/>
            </a:cxn>
            <a:cxn ang="0">
              <a:pos x="1294252" y="2550996"/>
            </a:cxn>
            <a:cxn ang="0">
              <a:pos x="1557147" y="2729663"/>
            </a:cxn>
            <a:cxn ang="0">
              <a:pos x="1809929" y="2818999"/>
            </a:cxn>
            <a:cxn ang="0">
              <a:pos x="2082936" y="2749517"/>
            </a:cxn>
            <a:cxn ang="0">
              <a:pos x="2335719" y="2511292"/>
            </a:cxn>
            <a:cxn ang="0">
              <a:pos x="2608725" y="2124175"/>
            </a:cxn>
            <a:cxn ang="0">
              <a:pos x="2871621" y="1885950"/>
            </a:cxn>
            <a:cxn ang="0">
              <a:pos x="3134516" y="1627873"/>
            </a:cxn>
            <a:cxn ang="0">
              <a:pos x="3488413" y="1220904"/>
            </a:cxn>
            <a:cxn ang="0">
              <a:pos x="3650194" y="933049"/>
            </a:cxn>
            <a:cxn ang="0">
              <a:pos x="3892865" y="674972"/>
            </a:cxn>
            <a:cxn ang="0">
              <a:pos x="4145649" y="466524"/>
            </a:cxn>
            <a:cxn ang="0">
              <a:pos x="4448990" y="238224"/>
            </a:cxn>
            <a:cxn ang="0">
              <a:pos x="4711885" y="69482"/>
            </a:cxn>
            <a:cxn ang="0">
              <a:pos x="4934334" y="0"/>
            </a:cxn>
            <a:cxn ang="0">
              <a:pos x="5207338" y="79408"/>
            </a:cxn>
            <a:cxn ang="0">
              <a:pos x="5450011" y="208447"/>
            </a:cxn>
            <a:cxn ang="0">
              <a:pos x="5762625" y="428625"/>
            </a:cxn>
            <a:cxn ang="0">
              <a:pos x="6048375" y="733425"/>
            </a:cxn>
            <a:cxn ang="0">
              <a:pos x="8058150" y="3724275"/>
            </a:cxn>
          </a:cxnLst>
          <a:rect l="0" t="0" r="r" b="b"/>
          <a:pathLst>
            <a:path w="8058150" h="3724275">
              <a:moveTo>
                <a:pt x="0" y="2104324"/>
              </a:moveTo>
              <a:lnTo>
                <a:pt x="242671" y="2104324"/>
              </a:lnTo>
              <a:lnTo>
                <a:pt x="515678" y="2104324"/>
              </a:lnTo>
              <a:lnTo>
                <a:pt x="778573" y="2203584"/>
              </a:lnTo>
              <a:lnTo>
                <a:pt x="1031358" y="2332621"/>
              </a:lnTo>
              <a:lnTo>
                <a:pt x="1294252" y="2550996"/>
              </a:lnTo>
              <a:lnTo>
                <a:pt x="1557147" y="2729663"/>
              </a:lnTo>
              <a:lnTo>
                <a:pt x="1809929" y="2818999"/>
              </a:lnTo>
              <a:lnTo>
                <a:pt x="2082936" y="2749517"/>
              </a:lnTo>
              <a:lnTo>
                <a:pt x="2335719" y="2511292"/>
              </a:lnTo>
              <a:lnTo>
                <a:pt x="2608725" y="2124175"/>
              </a:lnTo>
              <a:lnTo>
                <a:pt x="2871621" y="1885950"/>
              </a:lnTo>
              <a:lnTo>
                <a:pt x="3134516" y="1627873"/>
              </a:lnTo>
              <a:lnTo>
                <a:pt x="3488413" y="1220904"/>
              </a:lnTo>
              <a:lnTo>
                <a:pt x="3650194" y="933049"/>
              </a:lnTo>
              <a:lnTo>
                <a:pt x="3892865" y="674972"/>
              </a:lnTo>
              <a:lnTo>
                <a:pt x="4145649" y="466524"/>
              </a:lnTo>
              <a:lnTo>
                <a:pt x="4448990" y="238224"/>
              </a:lnTo>
              <a:lnTo>
                <a:pt x="4711885" y="69482"/>
              </a:lnTo>
              <a:lnTo>
                <a:pt x="4934334" y="0"/>
              </a:lnTo>
              <a:lnTo>
                <a:pt x="5207338" y="79408"/>
              </a:lnTo>
              <a:lnTo>
                <a:pt x="5450011" y="208447"/>
              </a:lnTo>
              <a:lnTo>
                <a:pt x="5762625" y="428625"/>
              </a:lnTo>
              <a:lnTo>
                <a:pt x="6048375" y="733425"/>
              </a:lnTo>
              <a:lnTo>
                <a:pt x="8058150" y="3724275"/>
              </a:lnTo>
            </a:path>
          </a:pathLst>
        </a:custGeom>
        <a:noFill xmlns:a="http://schemas.openxmlformats.org/drawingml/2006/main"/>
        <a:ln xmlns:a="http://schemas.openxmlformats.org/drawingml/2006/main" w="25400" cap="flat" cmpd="sng">
          <a:solidFill>
            <a:srgbClr val="993366"/>
          </a:solidFill>
          <a:prstDash val="solid"/>
          <a:round/>
          <a:headEnd type="none" w="med" len="med"/>
          <a:tailEnd type="triangle" w="med" len="med"/>
        </a:ln>
      </cdr:spPr>
    </cdr:sp>
  </cdr:relSizeAnchor>
  <cdr:relSizeAnchor xmlns:cdr="http://schemas.openxmlformats.org/drawingml/2006/chartDrawing">
    <cdr:from>
      <cdr:x>0.02325</cdr:x>
      <cdr:y>0.161</cdr:y>
    </cdr:from>
    <cdr:to>
      <cdr:x>0.96675</cdr:x>
      <cdr:y>0.691</cdr:y>
    </cdr:to>
    <cdr:sp macro="" textlink="">
      <cdr:nvSpPr>
        <cdr:cNvPr id="1027" name="Freeform 3"/>
        <cdr:cNvSpPr>
          <a:spLocks xmlns:a="http://schemas.openxmlformats.org/drawingml/2006/main"/>
        </cdr:cNvSpPr>
      </cdr:nvSpPr>
      <cdr:spPr bwMode="auto">
        <a:xfrm xmlns:a="http://schemas.openxmlformats.org/drawingml/2006/main">
          <a:off x="199311" y="938517"/>
          <a:ext cx="8088153" cy="3089529"/>
        </a:xfrm>
        <a:custGeom xmlns:a="http://schemas.openxmlformats.org/drawingml/2006/main">
          <a:avLst/>
          <a:gdLst/>
          <a:ahLst/>
          <a:cxnLst>
            <a:cxn ang="0">
              <a:pos x="0" y="2371725"/>
            </a:cxn>
            <a:cxn ang="0">
              <a:pos x="962025" y="2362200"/>
            </a:cxn>
            <a:cxn ang="0">
              <a:pos x="1362075" y="2714625"/>
            </a:cxn>
            <a:cxn ang="0">
              <a:pos x="1552575" y="2867025"/>
            </a:cxn>
            <a:cxn ang="0">
              <a:pos x="1847850" y="2867025"/>
            </a:cxn>
            <a:cxn ang="0">
              <a:pos x="2095500" y="2867025"/>
            </a:cxn>
            <a:cxn ang="0">
              <a:pos x="2354261" y="2656106"/>
            </a:cxn>
            <a:cxn ang="0">
              <a:pos x="2637316" y="2298833"/>
            </a:cxn>
            <a:cxn ang="0">
              <a:pos x="2910263" y="1961409"/>
            </a:cxn>
            <a:cxn ang="0">
              <a:pos x="3628012" y="1236938"/>
            </a:cxn>
            <a:cxn ang="0">
              <a:pos x="3971722" y="760574"/>
            </a:cxn>
            <a:cxn ang="0">
              <a:pos x="4325542" y="452922"/>
            </a:cxn>
            <a:cxn ang="0">
              <a:pos x="4649034" y="194892"/>
            </a:cxn>
            <a:cxn ang="0">
              <a:pos x="4962525" y="0"/>
            </a:cxn>
            <a:cxn ang="0">
              <a:pos x="5743575" y="95250"/>
            </a:cxn>
            <a:cxn ang="0">
              <a:pos x="6256387" y="393377"/>
            </a:cxn>
            <a:cxn ang="0">
              <a:pos x="6488897" y="681180"/>
            </a:cxn>
            <a:cxn ang="0">
              <a:pos x="8096250" y="3105150"/>
            </a:cxn>
          </a:cxnLst>
          <a:rect l="0" t="0" r="r" b="b"/>
          <a:pathLst>
            <a:path w="8096250" h="3105150">
              <a:moveTo>
                <a:pt x="0" y="2371725"/>
              </a:moveTo>
              <a:lnTo>
                <a:pt x="962025" y="2362200"/>
              </a:lnTo>
              <a:lnTo>
                <a:pt x="1362075" y="2714625"/>
              </a:lnTo>
              <a:lnTo>
                <a:pt x="1552575" y="2867025"/>
              </a:lnTo>
              <a:lnTo>
                <a:pt x="1847850" y="2867025"/>
              </a:lnTo>
              <a:lnTo>
                <a:pt x="2095500" y="2867025"/>
              </a:lnTo>
              <a:lnTo>
                <a:pt x="2354261" y="2656106"/>
              </a:lnTo>
              <a:lnTo>
                <a:pt x="2637316" y="2298833"/>
              </a:lnTo>
              <a:lnTo>
                <a:pt x="2910263" y="1961409"/>
              </a:lnTo>
              <a:lnTo>
                <a:pt x="3628012" y="1236938"/>
              </a:lnTo>
              <a:lnTo>
                <a:pt x="3971722" y="760574"/>
              </a:lnTo>
              <a:lnTo>
                <a:pt x="4325542" y="452922"/>
              </a:lnTo>
              <a:lnTo>
                <a:pt x="4649034" y="194892"/>
              </a:lnTo>
              <a:lnTo>
                <a:pt x="4962525" y="0"/>
              </a:lnTo>
              <a:lnTo>
                <a:pt x="5743575" y="95250"/>
              </a:lnTo>
              <a:lnTo>
                <a:pt x="6256387" y="393377"/>
              </a:lnTo>
              <a:lnTo>
                <a:pt x="6488897" y="681180"/>
              </a:lnTo>
              <a:lnTo>
                <a:pt x="8096250" y="3105150"/>
              </a:lnTo>
            </a:path>
          </a:pathLst>
        </a:custGeom>
        <a:noFill xmlns:a="http://schemas.openxmlformats.org/drawingml/2006/main"/>
        <a:ln xmlns:a="http://schemas.openxmlformats.org/drawingml/2006/main" w="25400" cap="flat" cmpd="sng">
          <a:solidFill>
            <a:srgbClr val="1FB714"/>
          </a:solidFill>
          <a:prstDash val="solid"/>
          <a:round/>
          <a:headEnd type="none" w="med" len="med"/>
          <a:tailEnd type="triangle" w="med" len="med"/>
        </a:ln>
      </cdr:spPr>
    </cdr:sp>
  </cdr:relSizeAnchor>
  <cdr:relSizeAnchor xmlns:cdr="http://schemas.openxmlformats.org/drawingml/2006/chartDrawing">
    <cdr:from>
      <cdr:x>0.02525</cdr:x>
      <cdr:y>0.07975</cdr:y>
    </cdr:from>
    <cdr:to>
      <cdr:x>0.96325</cdr:x>
      <cdr:y>0.84975</cdr:y>
    </cdr:to>
    <cdr:sp macro="" textlink="">
      <cdr:nvSpPr>
        <cdr:cNvPr id="1028" name="Freeform 4"/>
        <cdr:cNvSpPr>
          <a:spLocks xmlns:a="http://schemas.openxmlformats.org/drawingml/2006/main"/>
        </cdr:cNvSpPr>
      </cdr:nvSpPr>
      <cdr:spPr bwMode="auto">
        <a:xfrm xmlns:a="http://schemas.openxmlformats.org/drawingml/2006/main">
          <a:off x="216456" y="464887"/>
          <a:ext cx="8041005" cy="4488561"/>
        </a:xfrm>
        <a:custGeom xmlns:a="http://schemas.openxmlformats.org/drawingml/2006/main">
          <a:avLst/>
          <a:gdLst/>
          <a:ahLst/>
          <a:cxnLst>
            <a:cxn ang="0">
              <a:pos x="0" y="0"/>
            </a:cxn>
            <a:cxn ang="0">
              <a:pos x="533400" y="0"/>
            </a:cxn>
            <a:cxn ang="0">
              <a:pos x="781050" y="742950"/>
            </a:cxn>
            <a:cxn ang="0">
              <a:pos x="942975" y="1066800"/>
            </a:cxn>
            <a:cxn ang="0">
              <a:pos x="1257300" y="1390650"/>
            </a:cxn>
            <a:cxn ang="0">
              <a:pos x="1676400" y="1476375"/>
            </a:cxn>
            <a:cxn ang="0">
              <a:pos x="2066925" y="1400175"/>
            </a:cxn>
            <a:cxn ang="0">
              <a:pos x="2390775" y="1266825"/>
            </a:cxn>
            <a:cxn ang="0">
              <a:pos x="2962275" y="857250"/>
            </a:cxn>
            <a:cxn ang="0">
              <a:pos x="3600450" y="361950"/>
            </a:cxn>
            <a:cxn ang="0">
              <a:pos x="4191000" y="266700"/>
            </a:cxn>
            <a:cxn ang="0">
              <a:pos x="4676775" y="352425"/>
            </a:cxn>
            <a:cxn ang="0">
              <a:pos x="5076825" y="552450"/>
            </a:cxn>
            <a:cxn ang="0">
              <a:pos x="5468475" y="860236"/>
            </a:cxn>
            <a:cxn ang="0">
              <a:pos x="5838825" y="1219200"/>
            </a:cxn>
            <a:cxn ang="0">
              <a:pos x="8077200" y="4505325"/>
            </a:cxn>
          </a:cxnLst>
          <a:rect l="0" t="0" r="r" b="b"/>
          <a:pathLst>
            <a:path w="8077200" h="4505325">
              <a:moveTo>
                <a:pt x="0" y="0"/>
              </a:moveTo>
              <a:lnTo>
                <a:pt x="533400" y="0"/>
              </a:lnTo>
              <a:lnTo>
                <a:pt x="781050" y="742950"/>
              </a:lnTo>
              <a:lnTo>
                <a:pt x="942975" y="1066800"/>
              </a:lnTo>
              <a:lnTo>
                <a:pt x="1257300" y="1390650"/>
              </a:lnTo>
              <a:lnTo>
                <a:pt x="1676400" y="1476375"/>
              </a:lnTo>
              <a:lnTo>
                <a:pt x="2066925" y="1400175"/>
              </a:lnTo>
              <a:lnTo>
                <a:pt x="2390775" y="1266825"/>
              </a:lnTo>
              <a:lnTo>
                <a:pt x="2962275" y="857250"/>
              </a:lnTo>
              <a:lnTo>
                <a:pt x="3600450" y="361950"/>
              </a:lnTo>
              <a:lnTo>
                <a:pt x="4191000" y="266700"/>
              </a:lnTo>
              <a:lnTo>
                <a:pt x="4676775" y="352425"/>
              </a:lnTo>
              <a:lnTo>
                <a:pt x="5076825" y="552450"/>
              </a:lnTo>
              <a:lnTo>
                <a:pt x="5468475" y="860236"/>
              </a:lnTo>
              <a:lnTo>
                <a:pt x="5838825" y="1219200"/>
              </a:lnTo>
              <a:lnTo>
                <a:pt x="8077200" y="4505325"/>
              </a:lnTo>
            </a:path>
          </a:pathLst>
        </a:custGeom>
        <a:noFill xmlns:a="http://schemas.openxmlformats.org/drawingml/2006/main"/>
        <a:ln xmlns:a="http://schemas.openxmlformats.org/drawingml/2006/main" w="25400" cap="flat" cmpd="sng">
          <a:solidFill>
            <a:srgbClr val="F20884"/>
          </a:solidFill>
          <a:prstDash val="solid"/>
          <a:round/>
          <a:headEnd type="none" w="med" len="med"/>
          <a:tailEnd type="triangle" w="med" len="med"/>
        </a:ln>
      </cdr:spPr>
    </cdr:sp>
  </cdr:relSizeAnchor>
  <cdr:relSizeAnchor xmlns:cdr="http://schemas.openxmlformats.org/drawingml/2006/chartDrawing">
    <cdr:from>
      <cdr:x>0.0245</cdr:x>
      <cdr:y>0.8105</cdr:y>
    </cdr:from>
    <cdr:to>
      <cdr:x>0.615</cdr:x>
      <cdr:y>0.8105</cdr:y>
    </cdr:to>
    <cdr:sp macro="" textlink="">
      <cdr:nvSpPr>
        <cdr:cNvPr id="1029" name="Line 5"/>
        <cdr:cNvSpPr>
          <a:spLocks xmlns:a="http://schemas.openxmlformats.org/drawingml/2006/main" noChangeShapeType="1"/>
        </cdr:cNvSpPr>
      </cdr:nvSpPr>
      <cdr:spPr bwMode="auto">
        <a:xfrm xmlns:a="http://schemas.openxmlformats.org/drawingml/2006/main">
          <a:off x="210026" y="4724648"/>
          <a:ext cx="5062062" cy="0"/>
        </a:xfrm>
        <a:prstGeom xmlns:a="http://schemas.openxmlformats.org/drawingml/2006/main" prst="line">
          <a:avLst/>
        </a:prstGeom>
        <a:noFill xmlns:a="http://schemas.openxmlformats.org/drawingml/2006/main"/>
        <a:ln xmlns:a="http://schemas.openxmlformats.org/drawingml/2006/main" w="25400">
          <a:solidFill>
            <a:srgbClr val="000000"/>
          </a:solidFill>
          <a:round/>
          <a:headEnd type="triangle" w="med" len="med"/>
          <a:tailEnd type="triangle" w="med" len="med"/>
        </a:ln>
      </cdr:spPr>
    </cdr:sp>
  </cdr:relSizeAnchor>
  <cdr:relSizeAnchor xmlns:cdr="http://schemas.openxmlformats.org/drawingml/2006/chartDrawing">
    <cdr:from>
      <cdr:x>0.186</cdr:x>
      <cdr:y>0.7765</cdr:y>
    </cdr:from>
    <cdr:to>
      <cdr:x>0.475</cdr:x>
      <cdr:y>0.81125</cdr:y>
    </cdr:to>
    <cdr:sp macro="" textlink="">
      <cdr:nvSpPr>
        <cdr:cNvPr id="1030" name="Text Box 6"/>
        <cdr:cNvSpPr txBox="1">
          <a:spLocks xmlns:a="http://schemas.openxmlformats.org/drawingml/2006/main" noChangeArrowheads="1"/>
        </cdr:cNvSpPr>
      </cdr:nvSpPr>
      <cdr:spPr bwMode="auto">
        <a:xfrm xmlns:a="http://schemas.openxmlformats.org/drawingml/2006/main">
          <a:off x="1594485" y="4526451"/>
          <a:ext cx="2477453" cy="2025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1000" b="1" i="0" strike="noStrike">
              <a:solidFill>
                <a:srgbClr val="000000"/>
              </a:solidFill>
              <a:latin typeface="Arial"/>
              <a:ea typeface="Arial"/>
              <a:cs typeface="Arial"/>
            </a:rPr>
            <a:t>Geospatial / Unit Hour Deployment Plan</a:t>
          </a:r>
        </a:p>
      </cdr:txBody>
    </cdr:sp>
  </cdr:relSizeAnchor>
  <cdr:relSizeAnchor xmlns:cdr="http://schemas.openxmlformats.org/drawingml/2006/chartDrawing">
    <cdr:from>
      <cdr:x>0.46675</cdr:x>
      <cdr:y>0.81475</cdr:y>
    </cdr:from>
    <cdr:to>
      <cdr:x>0.58975</cdr:x>
      <cdr:y>0.84975</cdr:y>
    </cdr:to>
    <cdr:sp macro="" textlink="">
      <cdr:nvSpPr>
        <cdr:cNvPr id="1031" name="Text Box 7"/>
        <cdr:cNvSpPr txBox="1">
          <a:spLocks xmlns:a="http://schemas.openxmlformats.org/drawingml/2006/main" noChangeArrowheads="1"/>
        </cdr:cNvSpPr>
      </cdr:nvSpPr>
      <cdr:spPr bwMode="auto">
        <a:xfrm xmlns:a="http://schemas.openxmlformats.org/drawingml/2006/main">
          <a:off x="4001214" y="4749422"/>
          <a:ext cx="1054418" cy="204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0" i="1" strike="noStrike">
              <a:solidFill>
                <a:srgbClr val="000000"/>
              </a:solidFill>
              <a:latin typeface="Arial"/>
              <a:ea typeface="Arial"/>
              <a:cs typeface="Arial"/>
            </a:rPr>
            <a:t>Most Aggressive</a:t>
          </a:r>
        </a:p>
      </cdr:txBody>
    </cdr:sp>
  </cdr:relSizeAnchor>
  <cdr:relSizeAnchor xmlns:cdr="http://schemas.openxmlformats.org/drawingml/2006/chartDrawing">
    <cdr:from>
      <cdr:x>0.09625</cdr:x>
      <cdr:y>0.81475</cdr:y>
    </cdr:from>
    <cdr:to>
      <cdr:x>0.22225</cdr:x>
      <cdr:y>0.84975</cdr:y>
    </cdr:to>
    <cdr:sp macro="" textlink="">
      <cdr:nvSpPr>
        <cdr:cNvPr id="1032" name="Text Box 8"/>
        <cdr:cNvSpPr txBox="1">
          <a:spLocks xmlns:a="http://schemas.openxmlformats.org/drawingml/2006/main" noChangeArrowheads="1"/>
        </cdr:cNvSpPr>
      </cdr:nvSpPr>
      <cdr:spPr bwMode="auto">
        <a:xfrm xmlns:a="http://schemas.openxmlformats.org/drawingml/2006/main">
          <a:off x="825103" y="4749422"/>
          <a:ext cx="1080135" cy="204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0" i="1" strike="noStrike">
              <a:solidFill>
                <a:srgbClr val="000000"/>
              </a:solidFill>
              <a:latin typeface="Arial"/>
              <a:ea typeface="Arial"/>
              <a:cs typeface="Arial"/>
            </a:rPr>
            <a:t>Least Aggressive</a:t>
          </a:r>
        </a:p>
      </cdr:txBody>
    </cdr:sp>
  </cdr:relSizeAnchor>
  <cdr:relSizeAnchor xmlns:cdr="http://schemas.openxmlformats.org/drawingml/2006/chartDrawing">
    <cdr:from>
      <cdr:x>0.615</cdr:x>
      <cdr:y>0.04075</cdr:y>
    </cdr:from>
    <cdr:to>
      <cdr:x>0.615</cdr:x>
      <cdr:y>0.814</cdr:y>
    </cdr:to>
    <cdr:sp macro="" textlink="">
      <cdr:nvSpPr>
        <cdr:cNvPr id="1033" name="Line 9"/>
        <cdr:cNvSpPr>
          <a:spLocks xmlns:a="http://schemas.openxmlformats.org/drawingml/2006/main" noChangeShapeType="1"/>
        </cdr:cNvSpPr>
      </cdr:nvSpPr>
      <cdr:spPr bwMode="auto">
        <a:xfrm xmlns:a="http://schemas.openxmlformats.org/drawingml/2006/main">
          <a:off x="5272088" y="237544"/>
          <a:ext cx="0" cy="4507506"/>
        </a:xfrm>
        <a:prstGeom xmlns:a="http://schemas.openxmlformats.org/drawingml/2006/main" prst="line">
          <a:avLst/>
        </a:prstGeom>
        <a:noFill xmlns:a="http://schemas.openxmlformats.org/drawingml/2006/main"/>
        <a:ln xmlns:a="http://schemas.openxmlformats.org/drawingml/2006/main" w="25400">
          <a:solidFill>
            <a:srgbClr val="000000"/>
          </a:solidFill>
          <a:prstDash val="sysDot"/>
          <a:round/>
          <a:headEnd/>
          <a:tailEnd/>
        </a:ln>
      </cdr:spPr>
    </cdr:sp>
  </cdr:relSizeAnchor>
  <cdr:relSizeAnchor xmlns:cdr="http://schemas.openxmlformats.org/drawingml/2006/chartDrawing">
    <cdr:from>
      <cdr:x>0.58975</cdr:x>
      <cdr:y>0.04075</cdr:y>
    </cdr:from>
    <cdr:to>
      <cdr:x>0.58975</cdr:x>
      <cdr:y>0.814</cdr:y>
    </cdr:to>
    <cdr:sp macro="" textlink="">
      <cdr:nvSpPr>
        <cdr:cNvPr id="1034" name="Line 10"/>
        <cdr:cNvSpPr>
          <a:spLocks xmlns:a="http://schemas.openxmlformats.org/drawingml/2006/main" noChangeShapeType="1"/>
        </cdr:cNvSpPr>
      </cdr:nvSpPr>
      <cdr:spPr bwMode="auto">
        <a:xfrm xmlns:a="http://schemas.openxmlformats.org/drawingml/2006/main">
          <a:off x="5055632" y="237544"/>
          <a:ext cx="0" cy="4507506"/>
        </a:xfrm>
        <a:prstGeom xmlns:a="http://schemas.openxmlformats.org/drawingml/2006/main" prst="line">
          <a:avLst/>
        </a:prstGeom>
        <a:noFill xmlns:a="http://schemas.openxmlformats.org/drawingml/2006/main"/>
        <a:ln xmlns:a="http://schemas.openxmlformats.org/drawingml/2006/main" w="25400">
          <a:solidFill>
            <a:srgbClr val="000000"/>
          </a:solidFill>
          <a:prstDash val="sysDot"/>
          <a:round/>
          <a:headEnd/>
          <a:tailEnd/>
        </a:ln>
      </cdr:spPr>
    </cdr:sp>
  </cdr:relSizeAnchor>
  <cdr:relSizeAnchor xmlns:cdr="http://schemas.openxmlformats.org/drawingml/2006/chartDrawing">
    <cdr:from>
      <cdr:x>0.02525</cdr:x>
      <cdr:y>0.527</cdr:y>
    </cdr:from>
    <cdr:to>
      <cdr:x>0.967</cdr:x>
      <cdr:y>0.527</cdr:y>
    </cdr:to>
    <cdr:sp macro="" textlink="">
      <cdr:nvSpPr>
        <cdr:cNvPr id="1035" name="Line 11"/>
        <cdr:cNvSpPr>
          <a:spLocks xmlns:a="http://schemas.openxmlformats.org/drawingml/2006/main" noChangeShapeType="1"/>
        </cdr:cNvSpPr>
      </cdr:nvSpPr>
      <cdr:spPr bwMode="auto">
        <a:xfrm xmlns:a="http://schemas.openxmlformats.org/drawingml/2006/main">
          <a:off x="216456" y="3072041"/>
          <a:ext cx="8073152" cy="0"/>
        </a:xfrm>
        <a:prstGeom xmlns:a="http://schemas.openxmlformats.org/drawingml/2006/main" prst="line">
          <a:avLst/>
        </a:prstGeom>
        <a:noFill xmlns:a="http://schemas.openxmlformats.org/drawingml/2006/main"/>
        <a:ln xmlns:a="http://schemas.openxmlformats.org/drawingml/2006/main" w="28575">
          <a:solidFill>
            <a:srgbClr val="993366"/>
          </a:solidFill>
          <a:prstDash val="sysDot"/>
          <a:round/>
          <a:headEnd/>
          <a:tailEnd/>
        </a:ln>
      </cdr:spPr>
    </cdr:sp>
  </cdr:relSizeAnchor>
  <cdr:relSizeAnchor xmlns:cdr="http://schemas.openxmlformats.org/drawingml/2006/chartDrawing">
    <cdr:from>
      <cdr:x>0.391</cdr:x>
      <cdr:y>0.5295</cdr:y>
    </cdr:from>
    <cdr:to>
      <cdr:x>0.551</cdr:x>
      <cdr:y>0.56425</cdr:y>
    </cdr:to>
    <cdr:sp macro="" textlink="">
      <cdr:nvSpPr>
        <cdr:cNvPr id="1036" name="Text Box 12"/>
        <cdr:cNvSpPr txBox="1">
          <a:spLocks xmlns:a="http://schemas.openxmlformats.org/drawingml/2006/main" noChangeArrowheads="1"/>
        </cdr:cNvSpPr>
      </cdr:nvSpPr>
      <cdr:spPr bwMode="auto">
        <a:xfrm xmlns:a="http://schemas.openxmlformats.org/drawingml/2006/main">
          <a:off x="3351848" y="3086614"/>
          <a:ext cx="1371600" cy="2025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1" i="0" strike="noStrike">
              <a:solidFill>
                <a:srgbClr val="993366"/>
              </a:solidFill>
              <a:latin typeface="Arial"/>
              <a:ea typeface="Arial"/>
              <a:cs typeface="Arial"/>
            </a:rPr>
            <a:t>Response Time Goal</a:t>
          </a:r>
        </a:p>
      </cdr:txBody>
    </cdr:sp>
  </cdr:relSizeAnchor>
  <cdr:relSizeAnchor xmlns:cdr="http://schemas.openxmlformats.org/drawingml/2006/chartDrawing">
    <cdr:from>
      <cdr:x>0.09025</cdr:x>
      <cdr:y>0.37475</cdr:y>
    </cdr:from>
    <cdr:to>
      <cdr:x>0.311</cdr:x>
      <cdr:y>0.4095</cdr:y>
    </cdr:to>
    <cdr:sp macro="" textlink="">
      <cdr:nvSpPr>
        <cdr:cNvPr id="1037" name="Text Box 13"/>
        <cdr:cNvSpPr txBox="1">
          <a:spLocks xmlns:a="http://schemas.openxmlformats.org/drawingml/2006/main" noChangeArrowheads="1"/>
        </cdr:cNvSpPr>
      </cdr:nvSpPr>
      <cdr:spPr bwMode="auto">
        <a:xfrm xmlns:a="http://schemas.openxmlformats.org/drawingml/2006/main">
          <a:off x="773668" y="2184530"/>
          <a:ext cx="1892380" cy="2025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0" i="0" strike="noStrike">
              <a:solidFill>
                <a:srgbClr val="DD0806"/>
              </a:solidFill>
              <a:latin typeface="Arial"/>
              <a:ea typeface="Arial"/>
              <a:cs typeface="Arial"/>
            </a:rPr>
            <a:t>Performance Comfort Theshold</a:t>
          </a:r>
        </a:p>
      </cdr:txBody>
    </cdr:sp>
  </cdr:relSizeAnchor>
  <cdr:relSizeAnchor xmlns:cdr="http://schemas.openxmlformats.org/drawingml/2006/chartDrawing">
    <cdr:from>
      <cdr:x>0.8325</cdr:x>
      <cdr:y>0.161</cdr:y>
    </cdr:from>
    <cdr:to>
      <cdr:x>0.96325</cdr:x>
      <cdr:y>0.4085</cdr:y>
    </cdr:to>
    <cdr:sp macro="" textlink="">
      <cdr:nvSpPr>
        <cdr:cNvPr id="1038" name="Freeform 14"/>
        <cdr:cNvSpPr>
          <a:spLocks xmlns:a="http://schemas.openxmlformats.org/drawingml/2006/main"/>
        </cdr:cNvSpPr>
      </cdr:nvSpPr>
      <cdr:spPr bwMode="auto">
        <a:xfrm xmlns:a="http://schemas.openxmlformats.org/drawingml/2006/main">
          <a:off x="7136606" y="938517"/>
          <a:ext cx="1120855" cy="1442752"/>
        </a:xfrm>
        <a:custGeom xmlns:a="http://schemas.openxmlformats.org/drawingml/2006/main">
          <a:avLst/>
          <a:gdLst/>
          <a:ahLst/>
          <a:cxnLst>
            <a:cxn ang="0">
              <a:pos x="0" y="28575"/>
            </a:cxn>
            <a:cxn ang="0">
              <a:pos x="171450" y="0"/>
            </a:cxn>
            <a:cxn ang="0">
              <a:pos x="266700" y="57150"/>
            </a:cxn>
            <a:cxn ang="0">
              <a:pos x="1724025" y="2171700"/>
            </a:cxn>
          </a:cxnLst>
          <a:rect l="0" t="0" r="r" b="b"/>
          <a:pathLst>
            <a:path w="1724025" h="2171700">
              <a:moveTo>
                <a:pt x="0" y="28575"/>
              </a:moveTo>
              <a:lnTo>
                <a:pt x="171450" y="0"/>
              </a:lnTo>
              <a:lnTo>
                <a:pt x="266700" y="57150"/>
              </a:lnTo>
              <a:lnTo>
                <a:pt x="1724025" y="2171700"/>
              </a:lnTo>
            </a:path>
          </a:pathLst>
        </a:custGeom>
        <a:noFill xmlns:a="http://schemas.openxmlformats.org/drawingml/2006/main"/>
        <a:ln xmlns:a="http://schemas.openxmlformats.org/drawingml/2006/main" w="25400" cap="flat" cmpd="sng">
          <a:solidFill>
            <a:srgbClr val="0000D4"/>
          </a:solidFill>
          <a:prstDash val="solid"/>
          <a:round/>
          <a:headEnd type="none" w="med" len="med"/>
          <a:tailEnd type="triangle" w="med" len="med"/>
        </a:ln>
      </cdr:spPr>
    </cdr:sp>
  </cdr:relSizeAnchor>
  <cdr:relSizeAnchor xmlns:cdr="http://schemas.openxmlformats.org/drawingml/2006/chartDrawing">
    <cdr:from>
      <cdr:x>0.90475</cdr:x>
      <cdr:y>0.22325</cdr:y>
    </cdr:from>
    <cdr:to>
      <cdr:x>0.9405</cdr:x>
      <cdr:y>0.347</cdr:y>
    </cdr:to>
    <cdr:sp macro="" textlink="">
      <cdr:nvSpPr>
        <cdr:cNvPr id="1039" name="WordArt 15"/>
        <cdr:cNvSpPr>
          <a:spLocks xmlns:a="http://schemas.openxmlformats.org/drawingml/2006/main" noChangeArrowheads="1" noChangeShapeType="1" noTextEdit="1"/>
        </cdr:cNvSpPr>
      </cdr:nvSpPr>
      <cdr:spPr bwMode="auto">
        <a:xfrm xmlns:a="http://schemas.openxmlformats.org/drawingml/2006/main" rot="4199086">
          <a:off x="7548515" y="1508845"/>
          <a:ext cx="721376" cy="306467"/>
        </a:xfrm>
        <a:prstGeom xmlns:a="http://schemas.openxmlformats.org/drawingml/2006/main" prst="rect">
          <a:avLst/>
        </a:prstGeom>
      </cdr:spPr>
      <cdr:txBody>
        <a:bodyPr xmlns:a="http://schemas.openxmlformats.org/drawingml/2006/main" wrap="none" fromWordArt="1">
          <a:prstTxWarp prst="textSlantUp">
            <a:avLst>
              <a:gd name="adj" fmla="val 55556"/>
            </a:avLst>
          </a:prstTxWarp>
        </a:bodyPr>
        <a:lstStyle xmlns:a="http://schemas.openxmlformats.org/drawingml/2006/main"/>
        <a:p xmlns:a="http://schemas.openxmlformats.org/drawingml/2006/main">
          <a:pPr algn="ctr" rtl="0"/>
          <a:r>
            <a:rPr lang="en-US" sz="800" kern="10" spc="0">
              <a:ln w="9525">
                <a:solidFill>
                  <a:srgbClr val="0000D4"/>
                </a:solidFill>
                <a:round/>
                <a:headEnd/>
                <a:tailEnd/>
              </a:ln>
              <a:solidFill>
                <a:srgbClr val="0000D4"/>
              </a:solidFill>
              <a:effectLst/>
              <a:latin typeface="Arial"/>
              <a:ea typeface="Arial"/>
              <a:cs typeface="Arial"/>
            </a:rPr>
            <a:t>Profit Departure</a:t>
          </a:r>
        </a:p>
      </cdr:txBody>
    </cdr:sp>
  </cdr:relSizeAnchor>
  <cdr:relSizeAnchor xmlns:cdr="http://schemas.openxmlformats.org/drawingml/2006/chartDrawing">
    <cdr:from>
      <cdr:x>0.0855</cdr:x>
      <cdr:y>0.365</cdr:y>
    </cdr:from>
    <cdr:to>
      <cdr:x>0.8325</cdr:x>
      <cdr:y>0.48525</cdr:y>
    </cdr:to>
    <cdr:sp macro="" textlink="">
      <cdr:nvSpPr>
        <cdr:cNvPr id="1040" name="Rectangle 16"/>
        <cdr:cNvSpPr>
          <a:spLocks xmlns:a="http://schemas.openxmlformats.org/drawingml/2006/main" noChangeArrowheads="1"/>
        </cdr:cNvSpPr>
      </cdr:nvSpPr>
      <cdr:spPr bwMode="auto">
        <a:xfrm xmlns:a="http://schemas.openxmlformats.org/drawingml/2006/main">
          <a:off x="732949" y="2127695"/>
          <a:ext cx="6403657" cy="700973"/>
        </a:xfrm>
        <a:prstGeom xmlns:a="http://schemas.openxmlformats.org/drawingml/2006/main" prst="rect">
          <a:avLst/>
        </a:prstGeom>
        <a:noFill xmlns:a="http://schemas.openxmlformats.org/drawingml/2006/main"/>
        <a:ln xmlns:a="http://schemas.openxmlformats.org/drawingml/2006/main" w="25400">
          <a:solidFill>
            <a:srgbClr val="DD0806"/>
          </a:solidFill>
          <a:prstDash val="sysDot"/>
          <a:miter lim="800000"/>
          <a:headEnd/>
          <a:tailEnd/>
        </a:ln>
      </cdr:spPr>
    </cdr:sp>
  </cdr:relSizeAnchor>
  <cdr:relSizeAnchor xmlns:cdr="http://schemas.openxmlformats.org/drawingml/2006/chartDrawing">
    <cdr:from>
      <cdr:x>0.2725</cdr:x>
      <cdr:y>0.10675</cdr:y>
    </cdr:from>
    <cdr:to>
      <cdr:x>0.2845</cdr:x>
      <cdr:y>0.1415</cdr:y>
    </cdr:to>
    <cdr:sp macro="" textlink="">
      <cdr:nvSpPr>
        <cdr:cNvPr id="1041" name="Text Box 17"/>
        <cdr:cNvSpPr txBox="1">
          <a:spLocks xmlns:a="http://schemas.openxmlformats.org/drawingml/2006/main" noChangeArrowheads="1"/>
        </cdr:cNvSpPr>
      </cdr:nvSpPr>
      <cdr:spPr bwMode="auto">
        <a:xfrm xmlns:a="http://schemas.openxmlformats.org/drawingml/2006/main">
          <a:off x="2336006" y="622278"/>
          <a:ext cx="102870" cy="202568"/>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0.0855</cdr:x>
      <cdr:y>0.04075</cdr:y>
    </cdr:from>
    <cdr:to>
      <cdr:x>0.0855</cdr:x>
      <cdr:y>0.8915</cdr:y>
    </cdr:to>
    <cdr:sp macro="" textlink="">
      <cdr:nvSpPr>
        <cdr:cNvPr id="1042" name="Line 18"/>
        <cdr:cNvSpPr>
          <a:spLocks xmlns:a="http://schemas.openxmlformats.org/drawingml/2006/main" noChangeShapeType="1"/>
        </cdr:cNvSpPr>
      </cdr:nvSpPr>
      <cdr:spPr bwMode="auto">
        <a:xfrm xmlns:a="http://schemas.openxmlformats.org/drawingml/2006/main" flipH="1">
          <a:off x="732949" y="237544"/>
          <a:ext cx="0" cy="4959277"/>
        </a:xfrm>
        <a:prstGeom xmlns:a="http://schemas.openxmlformats.org/drawingml/2006/main" prst="line">
          <a:avLst/>
        </a:prstGeom>
        <a:noFill xmlns:a="http://schemas.openxmlformats.org/drawingml/2006/main"/>
        <a:ln xmlns:a="http://schemas.openxmlformats.org/drawingml/2006/main" w="25400">
          <a:solidFill>
            <a:srgbClr val="000000"/>
          </a:solidFill>
          <a:prstDash val="sysDot"/>
          <a:round/>
          <a:headEnd/>
          <a:tailEnd/>
        </a:ln>
      </cdr:spPr>
    </cdr:sp>
  </cdr:relSizeAnchor>
  <cdr:relSizeAnchor xmlns:cdr="http://schemas.openxmlformats.org/drawingml/2006/chartDrawing">
    <cdr:from>
      <cdr:x>0.06375</cdr:x>
      <cdr:y>0.207</cdr:y>
    </cdr:from>
    <cdr:to>
      <cdr:x>0.0875</cdr:x>
      <cdr:y>0.37025</cdr:y>
    </cdr:to>
    <cdr:sp macro="" textlink="">
      <cdr:nvSpPr>
        <cdr:cNvPr id="1043" name="Text Box 19"/>
        <cdr:cNvSpPr txBox="1">
          <a:spLocks xmlns:a="http://schemas.openxmlformats.org/drawingml/2006/main" noChangeArrowheads="1"/>
        </cdr:cNvSpPr>
      </cdr:nvSpPr>
      <cdr:spPr bwMode="auto">
        <a:xfrm xmlns:a="http://schemas.openxmlformats.org/drawingml/2006/main">
          <a:off x="546497" y="1206665"/>
          <a:ext cx="203597" cy="9516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270" wrap="none" lIns="18288" tIns="18288" rIns="0" bIns="0" anchor="t" upright="1">
          <a:spAutoFit/>
        </a:bodyPr>
        <a:lstStyle xmlns:a="http://schemas.openxmlformats.org/drawingml/2006/main"/>
        <a:p xmlns:a="http://schemas.openxmlformats.org/drawingml/2006/main">
          <a:pPr algn="r" rtl="0">
            <a:defRPr sz="1000"/>
          </a:pPr>
          <a:r>
            <a:rPr lang="en-US" sz="800" b="0" i="0" strike="noStrike">
              <a:solidFill>
                <a:srgbClr val="000000"/>
              </a:solidFill>
              <a:latin typeface="Arial"/>
              <a:ea typeface="Arial"/>
              <a:cs typeface="Arial"/>
            </a:rPr>
            <a:t>Station Based EMS</a:t>
          </a:r>
        </a:p>
      </cdr:txBody>
    </cdr:sp>
  </cdr:relSizeAnchor>
  <cdr:relSizeAnchor xmlns:cdr="http://schemas.openxmlformats.org/drawingml/2006/chartDrawing">
    <cdr:from>
      <cdr:x>0.09025</cdr:x>
      <cdr:y>0.233</cdr:y>
    </cdr:from>
    <cdr:to>
      <cdr:x>0.114</cdr:x>
      <cdr:y>0.3595</cdr:y>
    </cdr:to>
    <cdr:sp macro="" textlink="">
      <cdr:nvSpPr>
        <cdr:cNvPr id="1044" name="Text Box 20"/>
        <cdr:cNvSpPr txBox="1">
          <a:spLocks xmlns:a="http://schemas.openxmlformats.org/drawingml/2006/main" noChangeArrowheads="1"/>
        </cdr:cNvSpPr>
      </cdr:nvSpPr>
      <cdr:spPr bwMode="auto">
        <a:xfrm xmlns:a="http://schemas.openxmlformats.org/drawingml/2006/main">
          <a:off x="773668" y="1358227"/>
          <a:ext cx="203597" cy="7374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270" wrap="none" lIns="18288" tIns="18288" rIns="0" bIns="0" anchor="t" upright="1">
          <a:spAutoFit/>
        </a:bodyPr>
        <a:lstStyle xmlns:a="http://schemas.openxmlformats.org/drawingml/2006/main"/>
        <a:p xmlns:a="http://schemas.openxmlformats.org/drawingml/2006/main">
          <a:pPr algn="r" rtl="0">
            <a:defRPr sz="1000"/>
          </a:pPr>
          <a:r>
            <a:rPr lang="en-US" sz="800" b="0" i="0" strike="noStrike">
              <a:solidFill>
                <a:srgbClr val="000000"/>
              </a:solidFill>
              <a:latin typeface="Arial"/>
              <a:ea typeface="Arial"/>
              <a:cs typeface="Arial"/>
            </a:rPr>
            <a:t>HPEMS / SSM</a:t>
          </a:r>
        </a:p>
      </cdr:txBody>
    </cdr:sp>
  </cdr:relSizeAnchor>
  <cdr:relSizeAnchor xmlns:cdr="http://schemas.openxmlformats.org/drawingml/2006/chartDrawing">
    <cdr:from>
      <cdr:x>0.615</cdr:x>
      <cdr:y>0.04075</cdr:y>
    </cdr:from>
    <cdr:to>
      <cdr:x>0.8325</cdr:x>
      <cdr:y>0.48525</cdr:y>
    </cdr:to>
    <cdr:sp macro="" textlink="">
      <cdr:nvSpPr>
        <cdr:cNvPr id="1045" name="Rectangle 21"/>
        <cdr:cNvSpPr>
          <a:spLocks xmlns:a="http://schemas.openxmlformats.org/drawingml/2006/main" noChangeArrowheads="1"/>
        </cdr:cNvSpPr>
      </cdr:nvSpPr>
      <cdr:spPr bwMode="auto">
        <a:xfrm xmlns:a="http://schemas.openxmlformats.org/drawingml/2006/main">
          <a:off x="5272088" y="237544"/>
          <a:ext cx="1864518" cy="2591124"/>
        </a:xfrm>
        <a:prstGeom xmlns:a="http://schemas.openxmlformats.org/drawingml/2006/main" prst="rect">
          <a:avLst/>
        </a:prstGeom>
        <a:solidFill xmlns:a="http://schemas.openxmlformats.org/drawingml/2006/main">
          <a:srgbClr val="FCF305">
            <a:alpha val="25000"/>
          </a:srgbClr>
        </a:solidFill>
        <a:ln xmlns:a="http://schemas.openxmlformats.org/drawingml/2006/main" w="25400">
          <a:noFill/>
          <a:prstDash val="sysDot"/>
          <a:miter lim="800000"/>
          <a:headEnd/>
          <a:tailEnd/>
        </a:ln>
      </cdr:spPr>
    </cdr:sp>
  </cdr:relSizeAnchor>
  <cdr:relSizeAnchor xmlns:cdr="http://schemas.openxmlformats.org/drawingml/2006/chartDrawing">
    <cdr:from>
      <cdr:x>0.8325</cdr:x>
      <cdr:y>0.0425</cdr:y>
    </cdr:from>
    <cdr:to>
      <cdr:x>0.8325</cdr:x>
      <cdr:y>0.8915</cdr:y>
    </cdr:to>
    <cdr:sp macro="" textlink="">
      <cdr:nvSpPr>
        <cdr:cNvPr id="1046" name="Line 22"/>
        <cdr:cNvSpPr>
          <a:spLocks xmlns:a="http://schemas.openxmlformats.org/drawingml/2006/main" noChangeShapeType="1"/>
        </cdr:cNvSpPr>
      </cdr:nvSpPr>
      <cdr:spPr bwMode="auto">
        <a:xfrm xmlns:a="http://schemas.openxmlformats.org/drawingml/2006/main">
          <a:off x="7136606" y="247745"/>
          <a:ext cx="0" cy="4949076"/>
        </a:xfrm>
        <a:prstGeom xmlns:a="http://schemas.openxmlformats.org/drawingml/2006/main" prst="line">
          <a:avLst/>
        </a:prstGeom>
        <a:noFill xmlns:a="http://schemas.openxmlformats.org/drawingml/2006/main"/>
        <a:ln xmlns:a="http://schemas.openxmlformats.org/drawingml/2006/main" w="25400">
          <a:solidFill>
            <a:srgbClr val="000000"/>
          </a:solidFill>
          <a:prstDash val="sysDot"/>
          <a:round/>
          <a:headEnd/>
          <a:tailEnd/>
        </a:ln>
      </cdr:spPr>
    </cdr:sp>
  </cdr:relSizeAnchor>
  <cdr:relSizeAnchor xmlns:cdr="http://schemas.openxmlformats.org/drawingml/2006/chartDrawing">
    <cdr:from>
      <cdr:x>0.615</cdr:x>
      <cdr:y>0.8105</cdr:y>
    </cdr:from>
    <cdr:to>
      <cdr:x>0.8325</cdr:x>
      <cdr:y>0.8105</cdr:y>
    </cdr:to>
    <cdr:sp macro="" textlink="">
      <cdr:nvSpPr>
        <cdr:cNvPr id="1047" name="Line 23"/>
        <cdr:cNvSpPr>
          <a:spLocks xmlns:a="http://schemas.openxmlformats.org/drawingml/2006/main" noChangeShapeType="1"/>
        </cdr:cNvSpPr>
      </cdr:nvSpPr>
      <cdr:spPr bwMode="auto">
        <a:xfrm xmlns:a="http://schemas.openxmlformats.org/drawingml/2006/main">
          <a:off x="5272088" y="4724648"/>
          <a:ext cx="1864518" cy="0"/>
        </a:xfrm>
        <a:prstGeom xmlns:a="http://schemas.openxmlformats.org/drawingml/2006/main" prst="line">
          <a:avLst/>
        </a:prstGeom>
        <a:noFill xmlns:a="http://schemas.openxmlformats.org/drawingml/2006/main"/>
        <a:ln xmlns:a="http://schemas.openxmlformats.org/drawingml/2006/main" w="25400">
          <a:solidFill>
            <a:srgbClr val="000000"/>
          </a:solidFill>
          <a:round/>
          <a:headEnd type="triangle" w="med" len="med"/>
          <a:tailEnd type="triangle" w="med" len="med"/>
        </a:ln>
      </cdr:spPr>
    </cdr:sp>
  </cdr:relSizeAnchor>
  <cdr:relSizeAnchor xmlns:cdr="http://schemas.openxmlformats.org/drawingml/2006/chartDrawing">
    <cdr:from>
      <cdr:x>0.65475</cdr:x>
      <cdr:y>0.7755</cdr:y>
    </cdr:from>
    <cdr:to>
      <cdr:x>0.797</cdr:x>
      <cdr:y>0.8105</cdr:y>
    </cdr:to>
    <cdr:sp macro="" textlink="">
      <cdr:nvSpPr>
        <cdr:cNvPr id="1048" name="Text Box 24"/>
        <cdr:cNvSpPr txBox="1">
          <a:spLocks xmlns:a="http://schemas.openxmlformats.org/drawingml/2006/main" noChangeArrowheads="1"/>
        </cdr:cNvSpPr>
      </cdr:nvSpPr>
      <cdr:spPr bwMode="auto">
        <a:xfrm xmlns:a="http://schemas.openxmlformats.org/drawingml/2006/main">
          <a:off x="5612844" y="4520622"/>
          <a:ext cx="1219439" cy="204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1" i="0" strike="noStrike">
              <a:solidFill>
                <a:srgbClr val="000000"/>
              </a:solidFill>
              <a:latin typeface="Arial"/>
              <a:ea typeface="Arial"/>
              <a:cs typeface="Arial"/>
            </a:rPr>
            <a:t>The Triad Tradeoff</a:t>
          </a:r>
        </a:p>
      </cdr:txBody>
    </cdr:sp>
  </cdr:relSizeAnchor>
  <cdr:relSizeAnchor xmlns:cdr="http://schemas.openxmlformats.org/drawingml/2006/chartDrawing">
    <cdr:from>
      <cdr:x>0.62675</cdr:x>
      <cdr:y>0.81475</cdr:y>
    </cdr:from>
    <cdr:to>
      <cdr:x>0.70525</cdr:x>
      <cdr:y>0.84975</cdr:y>
    </cdr:to>
    <cdr:sp macro="" textlink="">
      <cdr:nvSpPr>
        <cdr:cNvPr id="1049" name="Text Box 25"/>
        <cdr:cNvSpPr txBox="1">
          <a:spLocks xmlns:a="http://schemas.openxmlformats.org/drawingml/2006/main" noChangeArrowheads="1"/>
        </cdr:cNvSpPr>
      </cdr:nvSpPr>
      <cdr:spPr bwMode="auto">
        <a:xfrm xmlns:a="http://schemas.openxmlformats.org/drawingml/2006/main">
          <a:off x="5372814" y="4749422"/>
          <a:ext cx="672942" cy="204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0" i="0" strike="noStrike">
              <a:solidFill>
                <a:srgbClr val="000000"/>
              </a:solidFill>
              <a:latin typeface="Arial"/>
              <a:ea typeface="Arial"/>
              <a:cs typeface="Arial"/>
            </a:rPr>
            <a:t>Best Care</a:t>
          </a:r>
        </a:p>
      </cdr:txBody>
    </cdr:sp>
  </cdr:relSizeAnchor>
  <cdr:relSizeAnchor xmlns:cdr="http://schemas.openxmlformats.org/drawingml/2006/chartDrawing">
    <cdr:from>
      <cdr:x>0.74975</cdr:x>
      <cdr:y>0.81475</cdr:y>
    </cdr:from>
    <cdr:to>
      <cdr:x>0.831</cdr:x>
      <cdr:y>0.84975</cdr:y>
    </cdr:to>
    <cdr:sp macro="" textlink="">
      <cdr:nvSpPr>
        <cdr:cNvPr id="1050" name="Text Box 26"/>
        <cdr:cNvSpPr txBox="1">
          <a:spLocks xmlns:a="http://schemas.openxmlformats.org/drawingml/2006/main" noChangeArrowheads="1"/>
        </cdr:cNvSpPr>
      </cdr:nvSpPr>
      <cdr:spPr bwMode="auto">
        <a:xfrm xmlns:a="http://schemas.openxmlformats.org/drawingml/2006/main">
          <a:off x="6427232" y="4749422"/>
          <a:ext cx="696516" cy="204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0" i="0" strike="noStrike">
              <a:solidFill>
                <a:srgbClr val="000000"/>
              </a:solidFill>
              <a:latin typeface="Arial"/>
              <a:ea typeface="Arial"/>
              <a:cs typeface="Arial"/>
            </a:rPr>
            <a:t>Best Profit</a:t>
          </a:r>
        </a:p>
      </cdr:txBody>
    </cdr:sp>
  </cdr:relSizeAnchor>
  <cdr:relSizeAnchor xmlns:cdr="http://schemas.openxmlformats.org/drawingml/2006/chartDrawing">
    <cdr:from>
      <cdr:x>0.4195</cdr:x>
      <cdr:y>0.12875</cdr:y>
    </cdr:from>
    <cdr:to>
      <cdr:x>0.61325</cdr:x>
      <cdr:y>0.365</cdr:y>
    </cdr:to>
    <cdr:sp macro="" textlink="">
      <cdr:nvSpPr>
        <cdr:cNvPr id="1051" name="Freeform 27"/>
        <cdr:cNvSpPr>
          <a:spLocks xmlns:a="http://schemas.openxmlformats.org/drawingml/2006/main"/>
        </cdr:cNvSpPr>
      </cdr:nvSpPr>
      <cdr:spPr bwMode="auto">
        <a:xfrm xmlns:a="http://schemas.openxmlformats.org/drawingml/2006/main">
          <a:off x="3596164" y="750522"/>
          <a:ext cx="1660922" cy="1377173"/>
        </a:xfrm>
        <a:custGeom xmlns:a="http://schemas.openxmlformats.org/drawingml/2006/main">
          <a:avLst/>
          <a:gdLst/>
          <a:ahLst/>
          <a:cxnLst>
            <a:cxn ang="0">
              <a:pos x="0" y="1382253"/>
            </a:cxn>
            <a:cxn ang="0">
              <a:pos x="829135" y="1382253"/>
            </a:cxn>
            <a:cxn ang="0">
              <a:pos x="1658270" y="1382253"/>
            </a:cxn>
            <a:cxn ang="0">
              <a:pos x="1653505" y="104861"/>
            </a:cxn>
            <a:cxn ang="0">
              <a:pos x="1562617" y="76262"/>
            </a:cxn>
            <a:cxn ang="0">
              <a:pos x="1366691" y="138226"/>
            </a:cxn>
            <a:cxn ang="0">
              <a:pos x="1257998" y="85795"/>
            </a:cxn>
            <a:cxn ang="0">
              <a:pos x="788477" y="0"/>
            </a:cxn>
            <a:cxn ang="0">
              <a:pos x="205481" y="100094"/>
            </a:cxn>
            <a:cxn ang="0">
              <a:pos x="0" y="271684"/>
            </a:cxn>
            <a:cxn ang="0">
              <a:pos x="0" y="1382253"/>
            </a:cxn>
          </a:cxnLst>
          <a:rect l="0" t="0" r="r" b="b"/>
          <a:pathLst>
            <a:path w="1658270" h="1382253">
              <a:moveTo>
                <a:pt x="0" y="1382253"/>
              </a:moveTo>
              <a:lnTo>
                <a:pt x="829135" y="1382253"/>
              </a:lnTo>
              <a:lnTo>
                <a:pt x="1658270" y="1382253"/>
              </a:lnTo>
              <a:lnTo>
                <a:pt x="1653505" y="104861"/>
              </a:lnTo>
              <a:lnTo>
                <a:pt x="1562617" y="76262"/>
              </a:lnTo>
              <a:lnTo>
                <a:pt x="1366691" y="138226"/>
              </a:lnTo>
              <a:lnTo>
                <a:pt x="1257998" y="85795"/>
              </a:lnTo>
              <a:lnTo>
                <a:pt x="788477" y="0"/>
              </a:lnTo>
              <a:lnTo>
                <a:pt x="205481" y="100094"/>
              </a:lnTo>
              <a:lnTo>
                <a:pt x="0" y="271684"/>
              </a:lnTo>
              <a:lnTo>
                <a:pt x="0" y="1382253"/>
              </a:lnTo>
              <a:close/>
            </a:path>
          </a:pathLst>
        </a:custGeom>
        <a:solidFill xmlns:a="http://schemas.openxmlformats.org/drawingml/2006/main">
          <a:srgbClr val="0000D4">
            <a:alpha val="25999"/>
          </a:srgbClr>
        </a:solidFill>
        <a:ln xmlns:a="http://schemas.openxmlformats.org/drawingml/2006/main" w="25400" cap="flat" cmpd="sng">
          <a:noFill/>
          <a:prstDash val="solid"/>
          <a:round/>
          <a:headEnd/>
          <a:tailEnd/>
        </a:ln>
      </cdr:spPr>
    </cdr:sp>
  </cdr:relSizeAnchor>
  <cdr:relSizeAnchor xmlns:cdr="http://schemas.openxmlformats.org/drawingml/2006/chartDrawing">
    <cdr:from>
      <cdr:x>0.0855</cdr:x>
      <cdr:y>0.48525</cdr:y>
    </cdr:from>
    <cdr:to>
      <cdr:x>0.8325</cdr:x>
      <cdr:y>0.527</cdr:y>
    </cdr:to>
    <cdr:sp macro="" textlink="">
      <cdr:nvSpPr>
        <cdr:cNvPr id="1052" name="Rectangle 28"/>
        <cdr:cNvSpPr>
          <a:spLocks xmlns:a="http://schemas.openxmlformats.org/drawingml/2006/main" noChangeArrowheads="1"/>
        </cdr:cNvSpPr>
      </cdr:nvSpPr>
      <cdr:spPr bwMode="auto">
        <a:xfrm xmlns:a="http://schemas.openxmlformats.org/drawingml/2006/main">
          <a:off x="732949" y="2828668"/>
          <a:ext cx="6403657" cy="243373"/>
        </a:xfrm>
        <a:prstGeom xmlns:a="http://schemas.openxmlformats.org/drawingml/2006/main" prst="rect">
          <a:avLst/>
        </a:prstGeom>
        <a:solidFill xmlns:a="http://schemas.openxmlformats.org/drawingml/2006/main">
          <a:srgbClr val="DD0806">
            <a:alpha val="25000"/>
          </a:srgbClr>
        </a:solidFill>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sz="1000" b="0" i="0" strike="noStrike">
              <a:solidFill>
                <a:srgbClr val="DD0806"/>
              </a:solidFill>
              <a:latin typeface="Arial"/>
              <a:ea typeface="Arial"/>
              <a:cs typeface="Arial"/>
            </a:rPr>
            <a:t>CONTRACTUAL DANGER ZONE</a:t>
          </a:r>
        </a:p>
      </cdr:txBody>
    </cdr:sp>
  </cdr:relSizeAnchor>
  <cdr:relSizeAnchor xmlns:cdr="http://schemas.openxmlformats.org/drawingml/2006/chartDrawing">
    <cdr:from>
      <cdr:x>0.62675</cdr:x>
      <cdr:y>0.04575</cdr:y>
    </cdr:from>
    <cdr:to>
      <cdr:x>0.82375</cdr:x>
      <cdr:y>0.0805</cdr:y>
    </cdr:to>
    <cdr:sp macro="" textlink="">
      <cdr:nvSpPr>
        <cdr:cNvPr id="1053" name="Text Box 29"/>
        <cdr:cNvSpPr txBox="1">
          <a:spLocks xmlns:a="http://schemas.openxmlformats.org/drawingml/2006/main" noChangeArrowheads="1"/>
        </cdr:cNvSpPr>
      </cdr:nvSpPr>
      <cdr:spPr bwMode="auto">
        <a:xfrm xmlns:a="http://schemas.openxmlformats.org/drawingml/2006/main">
          <a:off x="5372814" y="266690"/>
          <a:ext cx="1688783" cy="2025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1" i="1" strike="noStrike">
              <a:solidFill>
                <a:srgbClr val="000000"/>
              </a:solidFill>
              <a:latin typeface="Arial"/>
              <a:ea typeface="Arial"/>
              <a:cs typeface="Arial"/>
            </a:rPr>
            <a:t>Unit Hour Reduction Zone</a:t>
          </a:r>
        </a:p>
      </cdr:txBody>
    </cdr:sp>
  </cdr:relSizeAnchor>
  <cdr:relSizeAnchor xmlns:cdr="http://schemas.openxmlformats.org/drawingml/2006/chartDrawing">
    <cdr:from>
      <cdr:x>0.591</cdr:x>
      <cdr:y>0.586</cdr:y>
    </cdr:from>
    <cdr:to>
      <cdr:x>0.61775</cdr:x>
      <cdr:y>0.78225</cdr:y>
    </cdr:to>
    <cdr:sp macro="" textlink="">
      <cdr:nvSpPr>
        <cdr:cNvPr id="1054" name="Text Box 30"/>
        <cdr:cNvSpPr txBox="1">
          <a:spLocks xmlns:a="http://schemas.openxmlformats.org/drawingml/2006/main" noChangeArrowheads="1"/>
        </cdr:cNvSpPr>
      </cdr:nvSpPr>
      <cdr:spPr bwMode="auto">
        <a:xfrm xmlns:a="http://schemas.openxmlformats.org/drawingml/2006/main">
          <a:off x="5066348" y="3415970"/>
          <a:ext cx="229314" cy="1144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none" lIns="18288" tIns="18288" rIns="0" bIns="0" anchor="b" upright="1">
          <a:spAutoFit/>
        </a:bodyPr>
        <a:lstStyle xmlns:a="http://schemas.openxmlformats.org/drawingml/2006/main"/>
        <a:p xmlns:a="http://schemas.openxmlformats.org/drawingml/2006/main">
          <a:pPr algn="l" rtl="0">
            <a:defRPr sz="1000"/>
          </a:pPr>
          <a:r>
            <a:rPr lang="en-US" sz="1000" b="0" i="0" strike="noStrike">
              <a:solidFill>
                <a:srgbClr val="000000"/>
              </a:solidFill>
              <a:latin typeface="Arial"/>
              <a:ea typeface="Arial"/>
              <a:cs typeface="Arial"/>
            </a:rPr>
            <a:t>Triad Homeostasis</a:t>
          </a:r>
        </a:p>
      </cdr:txBody>
    </cdr:sp>
  </cdr:relSizeAnchor>
  <cdr:relSizeAnchor xmlns:cdr="http://schemas.openxmlformats.org/drawingml/2006/chartDrawing">
    <cdr:from>
      <cdr:x>0.84375</cdr:x>
      <cdr:y>0.16975</cdr:y>
    </cdr:from>
    <cdr:to>
      <cdr:x>0.8785</cdr:x>
      <cdr:y>0.20725</cdr:y>
    </cdr:to>
    <cdr:sp macro="" textlink="">
      <cdr:nvSpPr>
        <cdr:cNvPr id="1055" name="Line 31"/>
        <cdr:cNvSpPr>
          <a:spLocks xmlns:a="http://schemas.openxmlformats.org/drawingml/2006/main" noChangeShapeType="1"/>
        </cdr:cNvSpPr>
      </cdr:nvSpPr>
      <cdr:spPr bwMode="auto">
        <a:xfrm xmlns:a="http://schemas.openxmlformats.org/drawingml/2006/main" flipV="1">
          <a:off x="7233047" y="989524"/>
          <a:ext cx="297894" cy="218598"/>
        </a:xfrm>
        <a:prstGeom xmlns:a="http://schemas.openxmlformats.org/drawingml/2006/main" prst="line">
          <a:avLst/>
        </a:prstGeom>
        <a:noFill xmlns:a="http://schemas.openxmlformats.org/drawingml/2006/main"/>
        <a:ln xmlns:a="http://schemas.openxmlformats.org/drawingml/2006/main" w="25400">
          <a:solidFill>
            <a:srgbClr val="0000D4"/>
          </a:solidFill>
          <a:round/>
          <a:headEnd type="triangle" w="med" len="med"/>
          <a:tailEnd type="triangle" w="med" len="med"/>
        </a:ln>
      </cdr:spPr>
    </cdr:sp>
  </cdr:relSizeAnchor>
  <cdr:relSizeAnchor xmlns:cdr="http://schemas.openxmlformats.org/drawingml/2006/chartDrawing">
    <cdr:from>
      <cdr:x>0.49475</cdr:x>
      <cdr:y>0.2745</cdr:y>
    </cdr:from>
    <cdr:to>
      <cdr:x>0.594</cdr:x>
      <cdr:y>0.36175</cdr:y>
    </cdr:to>
    <cdr:sp macro="" textlink="">
      <cdr:nvSpPr>
        <cdr:cNvPr id="1056" name="Text Box 32"/>
        <cdr:cNvSpPr txBox="1">
          <a:spLocks xmlns:a="http://schemas.openxmlformats.org/drawingml/2006/main" noChangeArrowheads="1"/>
        </cdr:cNvSpPr>
      </cdr:nvSpPr>
      <cdr:spPr bwMode="auto">
        <a:xfrm xmlns:a="http://schemas.openxmlformats.org/drawingml/2006/main">
          <a:off x="4241244" y="1600143"/>
          <a:ext cx="850821" cy="5086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18288" rIns="18288" bIns="0" anchor="t" upright="1">
          <a:spAutoFit/>
        </a:bodyPr>
        <a:lstStyle xmlns:a="http://schemas.openxmlformats.org/drawingml/2006/main"/>
        <a:p xmlns:a="http://schemas.openxmlformats.org/drawingml/2006/main">
          <a:pPr algn="r" rtl="0">
            <a:defRPr sz="1000"/>
          </a:pPr>
          <a:r>
            <a:rPr lang="en-US" sz="1000" b="0" i="0" strike="noStrike">
              <a:solidFill>
                <a:srgbClr val="0000D4"/>
              </a:solidFill>
              <a:latin typeface="Arial"/>
              <a:ea typeface="Arial"/>
              <a:cs typeface="Arial"/>
            </a:rPr>
            <a:t>Performance</a:t>
          </a:r>
        </a:p>
        <a:p xmlns:a="http://schemas.openxmlformats.org/drawingml/2006/main">
          <a:pPr algn="r" rtl="0">
            <a:defRPr sz="1000"/>
          </a:pPr>
          <a:r>
            <a:rPr lang="en-US" sz="1000" b="0" i="0" strike="noStrike">
              <a:solidFill>
                <a:srgbClr val="0000D4"/>
              </a:solidFill>
              <a:latin typeface="Arial"/>
              <a:ea typeface="Arial"/>
              <a:cs typeface="Arial"/>
            </a:rPr>
            <a:t>Improvement </a:t>
          </a:r>
        </a:p>
        <a:p xmlns:a="http://schemas.openxmlformats.org/drawingml/2006/main">
          <a:pPr algn="r" rtl="0">
            <a:defRPr sz="1000"/>
          </a:pPr>
          <a:r>
            <a:rPr lang="en-US" sz="1000" b="0" i="0" strike="noStrike">
              <a:solidFill>
                <a:srgbClr val="0000D4"/>
              </a:solidFill>
              <a:latin typeface="Arial"/>
              <a:ea typeface="Arial"/>
              <a:cs typeface="Arial"/>
            </a:rPr>
            <a:t>Zone</a:t>
          </a:r>
        </a:p>
      </cdr:txBody>
    </cdr:sp>
  </cdr:relSizeAnchor>
  <cdr:relSizeAnchor xmlns:cdr="http://schemas.openxmlformats.org/drawingml/2006/chartDrawing">
    <cdr:from>
      <cdr:x>0.6095</cdr:x>
      <cdr:y>0.357</cdr:y>
    </cdr:from>
    <cdr:to>
      <cdr:x>0.6235</cdr:x>
      <cdr:y>0.37475</cdr:y>
    </cdr:to>
    <cdr:sp macro="" textlink="">
      <cdr:nvSpPr>
        <cdr:cNvPr id="1057" name="Oval 33"/>
        <cdr:cNvSpPr>
          <a:spLocks xmlns:a="http://schemas.openxmlformats.org/drawingml/2006/main" noChangeArrowheads="1"/>
        </cdr:cNvSpPr>
      </cdr:nvSpPr>
      <cdr:spPr bwMode="auto">
        <a:xfrm xmlns:a="http://schemas.openxmlformats.org/drawingml/2006/main">
          <a:off x="5224939" y="2081060"/>
          <a:ext cx="120015" cy="103470"/>
        </a:xfrm>
        <a:prstGeom xmlns:a="http://schemas.openxmlformats.org/drawingml/2006/main" prst="ellipse">
          <a:avLst/>
        </a:prstGeom>
        <a:solidFill xmlns:a="http://schemas.openxmlformats.org/drawingml/2006/main">
          <a:srgbClr val="0000D4"/>
        </a:solidFill>
        <a:ln xmlns:a="http://schemas.openxmlformats.org/drawingml/2006/main" w="9525">
          <a:solidFill>
            <a:srgbClr val="0000D4"/>
          </a:solidFill>
          <a:round/>
          <a:headEnd/>
          <a:tailEnd/>
        </a:ln>
      </cdr:spPr>
    </cdr:sp>
  </cdr:relSizeAnchor>
  <cdr:relSizeAnchor xmlns:cdr="http://schemas.openxmlformats.org/drawingml/2006/chartDrawing">
    <cdr:from>
      <cdr:x>0.18225</cdr:x>
      <cdr:y>0.549</cdr:y>
    </cdr:from>
    <cdr:to>
      <cdr:x>0.29925</cdr:x>
      <cdr:y>0.584</cdr:y>
    </cdr:to>
    <cdr:sp macro="" textlink="">
      <cdr:nvSpPr>
        <cdr:cNvPr id="1058" name="Text Box 34"/>
        <cdr:cNvSpPr txBox="1">
          <a:spLocks xmlns:a="http://schemas.openxmlformats.org/drawingml/2006/main" noChangeArrowheads="1"/>
        </cdr:cNvSpPr>
      </cdr:nvSpPr>
      <cdr:spPr bwMode="auto">
        <a:xfrm xmlns:a="http://schemas.openxmlformats.org/drawingml/2006/main">
          <a:off x="1562338" y="3200286"/>
          <a:ext cx="1002983" cy="2040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0" i="0" strike="noStrike">
              <a:solidFill>
                <a:srgbClr val="900000"/>
              </a:solidFill>
              <a:latin typeface="Arial"/>
              <a:ea typeface="Arial"/>
              <a:cs typeface="Arial"/>
            </a:rPr>
            <a:t>UHU Syndrome</a:t>
          </a:r>
        </a:p>
      </cdr:txBody>
    </cdr:sp>
  </cdr:relSizeAnchor>
  <cdr:relSizeAnchor xmlns:cdr="http://schemas.openxmlformats.org/drawingml/2006/chartDrawing">
    <cdr:from>
      <cdr:x>0.13625</cdr:x>
      <cdr:y>0.527</cdr:y>
    </cdr:from>
    <cdr:to>
      <cdr:x>0.317</cdr:x>
      <cdr:y>0.61975</cdr:y>
    </cdr:to>
    <cdr:sp macro="" textlink="">
      <cdr:nvSpPr>
        <cdr:cNvPr id="1059" name="Freeform 35"/>
        <cdr:cNvSpPr>
          <a:spLocks xmlns:a="http://schemas.openxmlformats.org/drawingml/2006/main"/>
        </cdr:cNvSpPr>
      </cdr:nvSpPr>
      <cdr:spPr bwMode="auto">
        <a:xfrm xmlns:a="http://schemas.openxmlformats.org/drawingml/2006/main">
          <a:off x="1168003" y="3072041"/>
          <a:ext cx="1549480" cy="540668"/>
        </a:xfrm>
        <a:custGeom xmlns:a="http://schemas.openxmlformats.org/drawingml/2006/main">
          <a:avLst/>
          <a:gdLst/>
          <a:ahLst/>
          <a:cxnLst>
            <a:cxn ang="0">
              <a:pos x="0" y="0"/>
            </a:cxn>
            <a:cxn ang="0">
              <a:pos x="1548671" y="0"/>
            </a:cxn>
            <a:cxn ang="0">
              <a:pos x="1377126" y="228787"/>
            </a:cxn>
            <a:cxn ang="0">
              <a:pos x="1168629" y="463009"/>
            </a:cxn>
            <a:cxn ang="0">
              <a:pos x="855094" y="538602"/>
            </a:cxn>
            <a:cxn ang="0">
              <a:pos x="608067" y="463009"/>
            </a:cxn>
            <a:cxn ang="0">
              <a:pos x="313535" y="264576"/>
            </a:cxn>
            <a:cxn ang="0">
              <a:pos x="0" y="0"/>
            </a:cxn>
          </a:cxnLst>
          <a:rect l="0" t="0" r="r" b="b"/>
          <a:pathLst>
            <a:path w="1548671" h="538602">
              <a:moveTo>
                <a:pt x="0" y="0"/>
              </a:moveTo>
              <a:lnTo>
                <a:pt x="1548671" y="0"/>
              </a:lnTo>
              <a:lnTo>
                <a:pt x="1377126" y="228787"/>
              </a:lnTo>
              <a:lnTo>
                <a:pt x="1168629" y="463009"/>
              </a:lnTo>
              <a:lnTo>
                <a:pt x="855094" y="538602"/>
              </a:lnTo>
              <a:lnTo>
                <a:pt x="608067" y="463009"/>
              </a:lnTo>
              <a:lnTo>
                <a:pt x="313535" y="264576"/>
              </a:lnTo>
              <a:lnTo>
                <a:pt x="0" y="0"/>
              </a:lnTo>
              <a:close/>
            </a:path>
          </a:pathLst>
        </a:custGeom>
        <a:solidFill xmlns:a="http://schemas.openxmlformats.org/drawingml/2006/main">
          <a:srgbClr val="993366">
            <a:alpha val="25000"/>
          </a:srgbClr>
        </a:solidFill>
        <a:ln xmlns:a="http://schemas.openxmlformats.org/drawingml/2006/main" w="9525" cap="flat" cmpd="sng">
          <a:noFill/>
          <a:prstDash val="solid"/>
          <a:round/>
          <a:headEnd/>
          <a:tailEnd/>
        </a:ln>
      </cdr:spPr>
    </cdr:sp>
  </cdr:relSizeAnchor>
  <cdr:relSizeAnchor xmlns:cdr="http://schemas.openxmlformats.org/drawingml/2006/chartDrawing">
    <cdr:from>
      <cdr:x>0.02525</cdr:x>
      <cdr:y>0.365</cdr:y>
    </cdr:from>
    <cdr:to>
      <cdr:x>0.4195</cdr:x>
      <cdr:y>0.495</cdr:y>
    </cdr:to>
    <cdr:sp macro="" textlink="">
      <cdr:nvSpPr>
        <cdr:cNvPr id="1060" name="Line 36"/>
        <cdr:cNvSpPr>
          <a:spLocks xmlns:a="http://schemas.openxmlformats.org/drawingml/2006/main" noChangeShapeType="1"/>
        </cdr:cNvSpPr>
      </cdr:nvSpPr>
      <cdr:spPr bwMode="auto">
        <a:xfrm xmlns:a="http://schemas.openxmlformats.org/drawingml/2006/main" flipH="1">
          <a:off x="216456" y="2127695"/>
          <a:ext cx="3379708" cy="757809"/>
        </a:xfrm>
        <a:prstGeom xmlns:a="http://schemas.openxmlformats.org/drawingml/2006/main" prst="line">
          <a:avLst/>
        </a:prstGeom>
        <a:noFill xmlns:a="http://schemas.openxmlformats.org/drawingml/2006/main"/>
        <a:ln xmlns:a="http://schemas.openxmlformats.org/drawingml/2006/main" w="25400">
          <a:solidFill>
            <a:srgbClr val="0000D4"/>
          </a:solidFill>
          <a:round/>
          <a:headEnd/>
          <a:tailEnd/>
        </a:ln>
      </cdr:spPr>
    </cdr:sp>
  </cdr:relSizeAnchor>
  <cdr:relSizeAnchor xmlns:cdr="http://schemas.openxmlformats.org/drawingml/2006/chartDrawing">
    <cdr:from>
      <cdr:x>0.5985</cdr:x>
      <cdr:y>0.93675</cdr:y>
    </cdr:from>
    <cdr:to>
      <cdr:x>0.963</cdr:x>
      <cdr:y>0.96725</cdr:y>
    </cdr:to>
    <cdr:sp macro="" textlink="">
      <cdr:nvSpPr>
        <cdr:cNvPr id="1061" name="Text Box 37"/>
        <cdr:cNvSpPr txBox="1">
          <a:spLocks xmlns:a="http://schemas.openxmlformats.org/drawingml/2006/main" noChangeArrowheads="1"/>
        </cdr:cNvSpPr>
      </cdr:nvSpPr>
      <cdr:spPr bwMode="auto">
        <a:xfrm xmlns:a="http://schemas.openxmlformats.org/drawingml/2006/main">
          <a:off x="5130641" y="5460597"/>
          <a:ext cx="3124677" cy="1777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800" b="0" i="0" strike="noStrike">
              <a:solidFill>
                <a:srgbClr val="000000"/>
              </a:solidFill>
              <a:latin typeface="Arial"/>
              <a:ea typeface="Arial"/>
              <a:cs typeface="Arial"/>
            </a:rPr>
            <a:t>Copyright 2006 by Washko &amp; Associates, LLC - All Rights Reserved</a:t>
          </a:r>
        </a:p>
      </cdr:txBody>
    </cdr:sp>
  </cdr:relSizeAnchor>
  <cdr:relSizeAnchor xmlns:cdr="http://schemas.openxmlformats.org/drawingml/2006/chartDrawing">
    <cdr:from>
      <cdr:x>0.4195</cdr:x>
      <cdr:y>0.365</cdr:y>
    </cdr:from>
    <cdr:to>
      <cdr:x>0.615</cdr:x>
      <cdr:y>0.365</cdr:y>
    </cdr:to>
    <cdr:sp macro="" textlink="">
      <cdr:nvSpPr>
        <cdr:cNvPr id="1062" name="Line 38"/>
        <cdr:cNvSpPr>
          <a:spLocks xmlns:a="http://schemas.openxmlformats.org/drawingml/2006/main" noChangeShapeType="1"/>
        </cdr:cNvSpPr>
      </cdr:nvSpPr>
      <cdr:spPr bwMode="auto">
        <a:xfrm xmlns:a="http://schemas.openxmlformats.org/drawingml/2006/main">
          <a:off x="3596164" y="2127695"/>
          <a:ext cx="1675924" cy="0"/>
        </a:xfrm>
        <a:prstGeom xmlns:a="http://schemas.openxmlformats.org/drawingml/2006/main" prst="line">
          <a:avLst/>
        </a:prstGeom>
        <a:noFill xmlns:a="http://schemas.openxmlformats.org/drawingml/2006/main"/>
        <a:ln xmlns:a="http://schemas.openxmlformats.org/drawingml/2006/main" w="25400">
          <a:solidFill>
            <a:srgbClr val="0000D4"/>
          </a:solidFill>
          <a:round/>
          <a:headEnd/>
          <a:tailEnd/>
        </a:ln>
      </cdr:spPr>
    </cdr:sp>
  </cdr:relSizeAnchor>
  <cdr:relSizeAnchor xmlns:cdr="http://schemas.openxmlformats.org/drawingml/2006/chartDrawing">
    <cdr:from>
      <cdr:x>0.12875</cdr:x>
      <cdr:y>0.24275</cdr:y>
    </cdr:from>
    <cdr:to>
      <cdr:x>0.3555</cdr:x>
      <cdr:y>0.24275</cdr:y>
    </cdr:to>
    <cdr:sp macro="" textlink="">
      <cdr:nvSpPr>
        <cdr:cNvPr id="1063" name="Line 39"/>
        <cdr:cNvSpPr>
          <a:spLocks xmlns:a="http://schemas.openxmlformats.org/drawingml/2006/main" noChangeShapeType="1"/>
        </cdr:cNvSpPr>
      </cdr:nvSpPr>
      <cdr:spPr bwMode="auto">
        <a:xfrm xmlns:a="http://schemas.openxmlformats.org/drawingml/2006/main">
          <a:off x="1103709" y="1415063"/>
          <a:ext cx="1943815" cy="0"/>
        </a:xfrm>
        <a:prstGeom xmlns:a="http://schemas.openxmlformats.org/drawingml/2006/main" prst="line">
          <a:avLst/>
        </a:prstGeom>
        <a:noFill xmlns:a="http://schemas.openxmlformats.org/drawingml/2006/main"/>
        <a:ln xmlns:a="http://schemas.openxmlformats.org/drawingml/2006/main" w="25400">
          <a:solidFill>
            <a:srgbClr val="FF00FF"/>
          </a:solidFill>
          <a:prstDash val="sysDot"/>
          <a:round/>
          <a:headEnd type="oval" w="med" len="med"/>
          <a:tailEnd type="oval" w="med" len="med"/>
        </a:ln>
      </cdr:spPr>
    </cdr:sp>
  </cdr:relSizeAnchor>
  <cdr:relSizeAnchor xmlns:cdr="http://schemas.openxmlformats.org/drawingml/2006/chartDrawing">
    <cdr:from>
      <cdr:x>0.3555</cdr:x>
      <cdr:y>0.24275</cdr:y>
    </cdr:from>
    <cdr:to>
      <cdr:x>0.6705</cdr:x>
      <cdr:y>0.24275</cdr:y>
    </cdr:to>
    <cdr:sp macro="" textlink="">
      <cdr:nvSpPr>
        <cdr:cNvPr id="1064" name="Line 40"/>
        <cdr:cNvSpPr>
          <a:spLocks xmlns:a="http://schemas.openxmlformats.org/drawingml/2006/main" noChangeShapeType="1"/>
        </cdr:cNvSpPr>
      </cdr:nvSpPr>
      <cdr:spPr bwMode="auto">
        <a:xfrm xmlns:a="http://schemas.openxmlformats.org/drawingml/2006/main">
          <a:off x="3047524" y="1415063"/>
          <a:ext cx="2700337" cy="0"/>
        </a:xfrm>
        <a:prstGeom xmlns:a="http://schemas.openxmlformats.org/drawingml/2006/main" prst="line">
          <a:avLst/>
        </a:prstGeom>
        <a:noFill xmlns:a="http://schemas.openxmlformats.org/drawingml/2006/main"/>
        <a:ln xmlns:a="http://schemas.openxmlformats.org/drawingml/2006/main" w="25400">
          <a:solidFill>
            <a:srgbClr val="FF00FF"/>
          </a:solidFill>
          <a:prstDash val="sysDot"/>
          <a:round/>
          <a:headEnd type="oval" w="med" len="med"/>
          <a:tailEnd type="oval" w="med" len="med"/>
        </a:ln>
      </cdr:spPr>
    </cdr:sp>
  </cdr:relSizeAnchor>
  <cdr:relSizeAnchor xmlns:cdr="http://schemas.openxmlformats.org/drawingml/2006/chartDrawing">
    <cdr:from>
      <cdr:x>0.1675</cdr:x>
      <cdr:y>0.207</cdr:y>
    </cdr:from>
    <cdr:to>
      <cdr:x>0.329</cdr:x>
      <cdr:y>0.24175</cdr:y>
    </cdr:to>
    <cdr:sp macro="" textlink="">
      <cdr:nvSpPr>
        <cdr:cNvPr id="1065" name="Text Box 41"/>
        <cdr:cNvSpPr txBox="1">
          <a:spLocks xmlns:a="http://schemas.openxmlformats.org/drawingml/2006/main" noChangeArrowheads="1"/>
        </cdr:cNvSpPr>
      </cdr:nvSpPr>
      <cdr:spPr bwMode="auto">
        <a:xfrm xmlns:a="http://schemas.openxmlformats.org/drawingml/2006/main">
          <a:off x="1435894" y="1206665"/>
          <a:ext cx="1384459" cy="2025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0" i="0" strike="noStrike">
              <a:solidFill>
                <a:srgbClr val="FF00FF"/>
              </a:solidFill>
              <a:latin typeface="Arial"/>
              <a:ea typeface="Arial"/>
              <a:cs typeface="Arial"/>
            </a:rPr>
            <a:t>Union Formation Zone</a:t>
          </a:r>
        </a:p>
      </cdr:txBody>
    </cdr:sp>
  </cdr:relSizeAnchor>
  <cdr:relSizeAnchor xmlns:cdr="http://schemas.openxmlformats.org/drawingml/2006/chartDrawing">
    <cdr:from>
      <cdr:x>0.12875</cdr:x>
      <cdr:y>0.24275</cdr:y>
    </cdr:from>
    <cdr:to>
      <cdr:x>0.12875</cdr:x>
      <cdr:y>0.298</cdr:y>
    </cdr:to>
    <cdr:sp macro="" textlink="">
      <cdr:nvSpPr>
        <cdr:cNvPr id="1066" name="Line 42"/>
        <cdr:cNvSpPr>
          <a:spLocks xmlns:a="http://schemas.openxmlformats.org/drawingml/2006/main" noChangeShapeType="1"/>
        </cdr:cNvSpPr>
      </cdr:nvSpPr>
      <cdr:spPr bwMode="auto">
        <a:xfrm xmlns:a="http://schemas.openxmlformats.org/drawingml/2006/main">
          <a:off x="1103709" y="1415063"/>
          <a:ext cx="0" cy="322068"/>
        </a:xfrm>
        <a:prstGeom xmlns:a="http://schemas.openxmlformats.org/drawingml/2006/main" prst="line">
          <a:avLst/>
        </a:prstGeom>
        <a:noFill xmlns:a="http://schemas.openxmlformats.org/drawingml/2006/main"/>
        <a:ln xmlns:a="http://schemas.openxmlformats.org/drawingml/2006/main" w="25400">
          <a:solidFill>
            <a:srgbClr val="F20884"/>
          </a:solidFill>
          <a:prstDash val="sysDot"/>
          <a:round/>
          <a:headEnd/>
          <a:tailEnd type="triangle" w="med" len="med"/>
        </a:ln>
      </cdr:spPr>
    </cdr:sp>
  </cdr:relSizeAnchor>
  <cdr:relSizeAnchor xmlns:cdr="http://schemas.openxmlformats.org/drawingml/2006/chartDrawing">
    <cdr:from>
      <cdr:x>0.6705</cdr:x>
      <cdr:y>0.24275</cdr:y>
    </cdr:from>
    <cdr:to>
      <cdr:x>0.6705</cdr:x>
      <cdr:y>0.298</cdr:y>
    </cdr:to>
    <cdr:sp macro="" textlink="">
      <cdr:nvSpPr>
        <cdr:cNvPr id="1067" name="Line 43"/>
        <cdr:cNvSpPr>
          <a:spLocks xmlns:a="http://schemas.openxmlformats.org/drawingml/2006/main" noChangeShapeType="1"/>
        </cdr:cNvSpPr>
      </cdr:nvSpPr>
      <cdr:spPr bwMode="auto">
        <a:xfrm xmlns:a="http://schemas.openxmlformats.org/drawingml/2006/main">
          <a:off x="5747861" y="1415063"/>
          <a:ext cx="0" cy="322068"/>
        </a:xfrm>
        <a:prstGeom xmlns:a="http://schemas.openxmlformats.org/drawingml/2006/main" prst="line">
          <a:avLst/>
        </a:prstGeom>
        <a:noFill xmlns:a="http://schemas.openxmlformats.org/drawingml/2006/main"/>
        <a:ln xmlns:a="http://schemas.openxmlformats.org/drawingml/2006/main" w="25400">
          <a:solidFill>
            <a:srgbClr val="F20884"/>
          </a:solidFill>
          <a:prstDash val="sysDot"/>
          <a:round/>
          <a:headEnd/>
          <a:tailEnd type="triangle" w="med" len="med"/>
        </a:ln>
      </cdr:spPr>
    </cdr:sp>
  </cdr:relSizeAnchor>
  <cdr:relSizeAnchor xmlns:cdr="http://schemas.openxmlformats.org/drawingml/2006/chartDrawing">
    <cdr:from>
      <cdr:x>0.0855</cdr:x>
      <cdr:y>0.8915</cdr:y>
    </cdr:from>
    <cdr:to>
      <cdr:x>0.8325</cdr:x>
      <cdr:y>0.8915</cdr:y>
    </cdr:to>
    <cdr:sp macro="" textlink="">
      <cdr:nvSpPr>
        <cdr:cNvPr id="1068" name="Line 44"/>
        <cdr:cNvSpPr>
          <a:spLocks xmlns:a="http://schemas.openxmlformats.org/drawingml/2006/main" noChangeShapeType="1"/>
        </cdr:cNvSpPr>
      </cdr:nvSpPr>
      <cdr:spPr bwMode="auto">
        <a:xfrm xmlns:a="http://schemas.openxmlformats.org/drawingml/2006/main">
          <a:off x="732949" y="5196821"/>
          <a:ext cx="6403657" cy="0"/>
        </a:xfrm>
        <a:prstGeom xmlns:a="http://schemas.openxmlformats.org/drawingml/2006/main" prst="line">
          <a:avLst/>
        </a:prstGeom>
        <a:noFill xmlns:a="http://schemas.openxmlformats.org/drawingml/2006/main"/>
        <a:ln xmlns:a="http://schemas.openxmlformats.org/drawingml/2006/main" w="25400">
          <a:solidFill>
            <a:srgbClr val="000000"/>
          </a:solidFill>
          <a:round/>
          <a:headEnd type="triangle" w="med" len="med"/>
          <a:tailEnd type="triangle" w="med" len="med"/>
        </a:ln>
      </cdr:spPr>
    </cdr:sp>
  </cdr:relSizeAnchor>
  <cdr:relSizeAnchor xmlns:cdr="http://schemas.openxmlformats.org/drawingml/2006/chartDrawing">
    <cdr:from>
      <cdr:x>0.351</cdr:x>
      <cdr:y>0.8585</cdr:y>
    </cdr:from>
    <cdr:to>
      <cdr:x>0.62375</cdr:x>
      <cdr:y>0.89325</cdr:y>
    </cdr:to>
    <cdr:sp macro="" textlink="">
      <cdr:nvSpPr>
        <cdr:cNvPr id="1069" name="Text Box 45"/>
        <cdr:cNvSpPr txBox="1">
          <a:spLocks xmlns:a="http://schemas.openxmlformats.org/drawingml/2006/main" noChangeArrowheads="1"/>
        </cdr:cNvSpPr>
      </cdr:nvSpPr>
      <cdr:spPr bwMode="auto">
        <a:xfrm xmlns:a="http://schemas.openxmlformats.org/drawingml/2006/main">
          <a:off x="3008948" y="5004454"/>
          <a:ext cx="2338149" cy="2025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1" i="0" strike="noStrike">
              <a:solidFill>
                <a:srgbClr val="000000"/>
              </a:solidFill>
              <a:latin typeface="Arial"/>
              <a:ea typeface="Arial"/>
              <a:cs typeface="Arial"/>
            </a:rPr>
            <a:t>HPEMS System Operational Maturity</a:t>
          </a:r>
        </a:p>
      </cdr:txBody>
    </cdr:sp>
  </cdr:relSizeAnchor>
  <cdr:relSizeAnchor xmlns:cdr="http://schemas.openxmlformats.org/drawingml/2006/chartDrawing">
    <cdr:from>
      <cdr:x>0.10225</cdr:x>
      <cdr:y>0.891</cdr:y>
    </cdr:from>
    <cdr:to>
      <cdr:x>0.157</cdr:x>
      <cdr:y>0.926</cdr:y>
    </cdr:to>
    <cdr:sp macro="" textlink="">
      <cdr:nvSpPr>
        <cdr:cNvPr id="1070" name="Text Box 46"/>
        <cdr:cNvSpPr txBox="1">
          <a:spLocks xmlns:a="http://schemas.openxmlformats.org/drawingml/2006/main" noChangeArrowheads="1"/>
        </cdr:cNvSpPr>
      </cdr:nvSpPr>
      <cdr:spPr bwMode="auto">
        <a:xfrm xmlns:a="http://schemas.openxmlformats.org/drawingml/2006/main">
          <a:off x="876538" y="5193906"/>
          <a:ext cx="469345" cy="204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0" i="0" strike="noStrike">
              <a:solidFill>
                <a:srgbClr val="000000"/>
              </a:solidFill>
              <a:latin typeface="Arial"/>
              <a:ea typeface="Arial"/>
              <a:cs typeface="Arial"/>
            </a:rPr>
            <a:t>Young</a:t>
          </a:r>
        </a:p>
      </cdr:txBody>
    </cdr:sp>
  </cdr:relSizeAnchor>
  <cdr:relSizeAnchor xmlns:cdr="http://schemas.openxmlformats.org/drawingml/2006/chartDrawing">
    <cdr:from>
      <cdr:x>0.766</cdr:x>
      <cdr:y>0.891</cdr:y>
    </cdr:from>
    <cdr:to>
      <cdr:x>0.82525</cdr:x>
      <cdr:y>0.926</cdr:y>
    </cdr:to>
    <cdr:sp macro="" textlink="">
      <cdr:nvSpPr>
        <cdr:cNvPr id="1071" name="Text Box 47"/>
        <cdr:cNvSpPr txBox="1">
          <a:spLocks xmlns:a="http://schemas.openxmlformats.org/drawingml/2006/main" noChangeArrowheads="1"/>
        </cdr:cNvSpPr>
      </cdr:nvSpPr>
      <cdr:spPr bwMode="auto">
        <a:xfrm xmlns:a="http://schemas.openxmlformats.org/drawingml/2006/main">
          <a:off x="6566535" y="5193906"/>
          <a:ext cx="507921" cy="204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0" i="0" strike="noStrike">
              <a:solidFill>
                <a:srgbClr val="000000"/>
              </a:solidFill>
              <a:latin typeface="Arial"/>
              <a:ea typeface="Arial"/>
              <a:cs typeface="Arial"/>
            </a:rPr>
            <a:t>Mature</a:t>
          </a:r>
        </a:p>
      </cdr:txBody>
    </cdr:sp>
  </cdr:relSizeAnchor>
  <cdr:relSizeAnchor xmlns:cdr="http://schemas.openxmlformats.org/drawingml/2006/chartDrawing">
    <cdr:from>
      <cdr:x>0.437</cdr:x>
      <cdr:y>0.891</cdr:y>
    </cdr:from>
    <cdr:to>
      <cdr:x>0.53175</cdr:x>
      <cdr:y>0.926</cdr:y>
    </cdr:to>
    <cdr:sp macro="" textlink="">
      <cdr:nvSpPr>
        <cdr:cNvPr id="1072" name="Text Box 48"/>
        <cdr:cNvSpPr txBox="1">
          <a:spLocks xmlns:a="http://schemas.openxmlformats.org/drawingml/2006/main" noChangeArrowheads="1"/>
        </cdr:cNvSpPr>
      </cdr:nvSpPr>
      <cdr:spPr bwMode="auto">
        <a:xfrm xmlns:a="http://schemas.openxmlformats.org/drawingml/2006/main">
          <a:off x="3746183" y="5193906"/>
          <a:ext cx="812244" cy="204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sz="1000" b="0" i="0" strike="noStrike">
              <a:solidFill>
                <a:srgbClr val="000000"/>
              </a:solidFill>
              <a:latin typeface="Arial"/>
              <a:ea typeface="Arial"/>
              <a:cs typeface="Arial"/>
            </a:rPr>
            <a:t>Middle Aged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E666C6-1676-E141-9913-86AF82B0E091}" type="datetimeFigureOut">
              <a:rPr lang="en-US" smtClean="0"/>
              <a:t>6/25/10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17DE68-68C1-1E48-ABA6-B9C8573ABE9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08604A-A3F0-D24B-ACE0-25F71EE0245B}" type="datetimeFigureOut">
              <a:rPr lang="en-US" smtClean="0"/>
              <a:pPr/>
              <a:t>6/25/10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08D37-B7C8-DA48-9AD1-265AAE624D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D08CBA-115A-F640-A2AD-AC10349FF8CE}"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508D37-B7C8-DA48-9AD1-265AAE624D8A}"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talking</a:t>
            </a:r>
            <a:r>
              <a:rPr lang="en-US" baseline="0" dirty="0" smtClean="0"/>
              <a:t> about this kind of benchmarking</a:t>
            </a:r>
            <a:endParaRPr lang="en-US" dirty="0"/>
          </a:p>
        </p:txBody>
      </p:sp>
      <p:sp>
        <p:nvSpPr>
          <p:cNvPr id="4" name="Slide Number Placeholder 3"/>
          <p:cNvSpPr>
            <a:spLocks noGrp="1"/>
          </p:cNvSpPr>
          <p:nvPr>
            <p:ph type="sldNum" sz="quarter" idx="10"/>
          </p:nvPr>
        </p:nvSpPr>
        <p:spPr/>
        <p:txBody>
          <a:bodyPr/>
          <a:lstStyle/>
          <a:p>
            <a:fld id="{E3508D37-B7C8-DA48-9AD1-265AAE624D8A}"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81B8FAB-503C-944A-BB75-F20D26F84AC3}" type="datetimeFigureOut">
              <a:rPr lang="en-US" smtClean="0"/>
              <a:pPr/>
              <a:t>6/25/10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237DE-35F2-1D46-9DC0-6EA685595952}" type="slidenum">
              <a:rPr lang="en-US" smtClean="0"/>
              <a:pPr/>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B8FAB-503C-944A-BB75-F20D26F84AC3}" type="datetimeFigureOut">
              <a:rPr lang="en-US" smtClean="0"/>
              <a:pPr/>
              <a:t>6/25/10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237DE-35F2-1D46-9DC0-6EA685595952}"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81B8FAB-503C-944A-BB75-F20D26F84AC3}" type="datetimeFigureOut">
              <a:rPr lang="en-US" smtClean="0"/>
              <a:pPr/>
              <a:t>6/25/10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237DE-35F2-1D46-9DC0-6EA685595952}"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281B8FAB-503C-944A-BB75-F20D26F84AC3}" type="datetimeFigureOut">
              <a:rPr lang="en-US" smtClean="0"/>
              <a:pPr/>
              <a:t>6/25/10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237DE-35F2-1D46-9DC0-6EA685595952}"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81B8FAB-503C-944A-BB75-F20D26F84AC3}" type="datetimeFigureOut">
              <a:rPr lang="en-US" smtClean="0"/>
              <a:pPr/>
              <a:t>6/25/10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237DE-35F2-1D46-9DC0-6EA685595952}"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81B8FAB-503C-944A-BB75-F20D26F84AC3}" type="datetimeFigureOut">
              <a:rPr lang="en-US" smtClean="0"/>
              <a:pPr/>
              <a:t>6/25/10</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B8FAB-503C-944A-BB75-F20D26F84AC3}" type="datetimeFigureOut">
              <a:rPr lang="en-US" smtClean="0"/>
              <a:pPr/>
              <a:t>6/25/10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237DE-35F2-1D46-9DC0-6EA685595952}"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81B8FAB-503C-944A-BB75-F20D26F84AC3}" type="datetimeFigureOut">
              <a:rPr lang="en-US" smtClean="0"/>
              <a:pPr/>
              <a:t>6/25/10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237DE-35F2-1D46-9DC0-6EA685595952}"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81B8FAB-503C-944A-BB75-F20D26F84AC3}" type="datetimeFigureOut">
              <a:rPr lang="en-US" smtClean="0"/>
              <a:pPr/>
              <a:t>6/25/10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3237DE-35F2-1D46-9DC0-6EA6855959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81B8FAB-503C-944A-BB75-F20D26F84AC3}" type="datetimeFigureOut">
              <a:rPr lang="en-US" smtClean="0"/>
              <a:pPr/>
              <a:t>6/25/10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237DE-35F2-1D46-9DC0-6EA685595952}"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B8FAB-503C-944A-BB75-F20D26F84AC3}" type="datetimeFigureOut">
              <a:rPr lang="en-US" smtClean="0"/>
              <a:pPr/>
              <a:t>6/25/10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3237DE-35F2-1D46-9DC0-6EA6855959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B8FAB-503C-944A-BB75-F20D26F84AC3}" type="datetimeFigureOut">
              <a:rPr lang="en-US" smtClean="0"/>
              <a:pPr/>
              <a:t>6/25/10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237DE-35F2-1D46-9DC0-6EA6855959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B8FAB-503C-944A-BB75-F20D26F84AC3}" type="datetimeFigureOut">
              <a:rPr lang="en-US" smtClean="0"/>
              <a:pPr/>
              <a:t>6/25/10</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83237DE-35F2-1D46-9DC0-6EA68559595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sap.com" TargetMode="External"/><Relationship Id="rId4" Type="http://schemas.openxmlformats.org/officeDocument/2006/relationships/hyperlink" Target="http://www.qimacros.com" TargetMode="External"/><Relationship Id="rId5" Type="http://schemas.openxmlformats.org/officeDocument/2006/relationships/hyperlink" Target="http://www.officelive.com" TargetMode="External"/><Relationship Id="rId1" Type="http://schemas.openxmlformats.org/officeDocument/2006/relationships/slideLayout" Target="../slideLayouts/slideLayout2.xml"/><Relationship Id="rId2" Type="http://schemas.openxmlformats.org/officeDocument/2006/relationships/hyperlink" Target="http://www.firstwatch.ne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Macintosh%20HD:Users:jwashko:Documents:Microsoft%20User%20Data:Saved%20Attachments:FirstWatch%20Performance%20PLUS_module_2010.doc!OLE_LINK2"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2400808"/>
            <a:ext cx="4910328" cy="2130552"/>
          </a:xfrm>
          <a:effectLst>
            <a:outerShdw blurRad="50800" dist="38100" dir="2700000">
              <a:srgbClr val="000000">
                <a:alpha val="43000"/>
              </a:srgbClr>
            </a:outerShdw>
          </a:effectLst>
        </p:spPr>
        <p:txBody>
          <a:bodyPr>
            <a:normAutofit fontScale="90000"/>
          </a:bodyPr>
          <a:lstStyle/>
          <a:p>
            <a:r>
              <a:rPr lang="en-US" dirty="0" smtClean="0"/>
              <a:t>How You Know When You Have Achieved High Performance EMS</a:t>
            </a:r>
            <a:endParaRPr lang="en-US" dirty="0"/>
          </a:p>
        </p:txBody>
      </p:sp>
      <p:sp>
        <p:nvSpPr>
          <p:cNvPr id="3" name="Subtitle 2"/>
          <p:cNvSpPr>
            <a:spLocks noGrp="1"/>
          </p:cNvSpPr>
          <p:nvPr>
            <p:ph type="subTitle" idx="1"/>
          </p:nvPr>
        </p:nvSpPr>
        <p:spPr>
          <a:xfrm>
            <a:off x="1412240" y="5280151"/>
            <a:ext cx="7612888" cy="1387051"/>
          </a:xfrm>
          <a:effectLst>
            <a:outerShdw blurRad="50800" dist="38100" dir="2700000">
              <a:srgbClr val="000000">
                <a:alpha val="43000"/>
              </a:srgbClr>
            </a:outerShdw>
          </a:effectLst>
        </p:spPr>
        <p:txBody>
          <a:bodyPr>
            <a:normAutofit fontScale="62500" lnSpcReduction="20000"/>
          </a:bodyPr>
          <a:lstStyle/>
          <a:p>
            <a:r>
              <a:rPr lang="en-US" sz="4160" dirty="0" smtClean="0"/>
              <a:t>Jonathan D. Washko, BS-EMSA, NREMT-P, EMD</a:t>
            </a:r>
          </a:p>
          <a:p>
            <a:r>
              <a:rPr lang="en-US" sz="3680" dirty="0" smtClean="0"/>
              <a:t>Consulting Director – REMSA</a:t>
            </a:r>
          </a:p>
          <a:p>
            <a:r>
              <a:rPr lang="en-US" sz="3680" dirty="0" smtClean="0"/>
              <a:t>President – Washko &amp; Associates, LLC</a:t>
            </a:r>
            <a:endParaRPr lang="en-US" sz="3680" dirty="0"/>
          </a:p>
        </p:txBody>
      </p:sp>
      <p:pic>
        <p:nvPicPr>
          <p:cNvPr id="4" name="Picture 3" descr="j0229831.wmf"/>
          <p:cNvPicPr>
            <a:picLocks noChangeAspect="1"/>
          </p:cNvPicPr>
          <p:nvPr/>
        </p:nvPicPr>
        <p:blipFill>
          <a:blip r:embed="rId2"/>
          <a:stretch>
            <a:fillRect/>
          </a:stretch>
        </p:blipFill>
        <p:spPr>
          <a:xfrm>
            <a:off x="990600" y="902152"/>
            <a:ext cx="2438400" cy="22468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298"/>
            <a:ext cx="8229600" cy="1143000"/>
          </a:xfrm>
        </p:spPr>
        <p:txBody>
          <a:bodyPr/>
          <a:lstStyle/>
          <a:p>
            <a:r>
              <a:rPr lang="en-US" dirty="0" smtClean="0"/>
              <a:t>Achieving HPEMS: Definition</a:t>
            </a:r>
            <a:endParaRPr lang="en-US" dirty="0"/>
          </a:p>
        </p:txBody>
      </p:sp>
      <p:graphicFrame>
        <p:nvGraphicFramePr>
          <p:cNvPr id="7" name="Chart 6"/>
          <p:cNvGraphicFramePr>
            <a:graphicFrameLocks noGrp="1"/>
          </p:cNvGraphicFramePr>
          <p:nvPr/>
        </p:nvGraphicFramePr>
        <p:xfrm>
          <a:off x="0" y="886228"/>
          <a:ext cx="9144000" cy="59717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HPEMS?</a:t>
            </a:r>
            <a:endParaRPr lang="en-US" dirty="0"/>
          </a:p>
        </p:txBody>
      </p:sp>
      <p:sp>
        <p:nvSpPr>
          <p:cNvPr id="3" name="Content Placeholder 2"/>
          <p:cNvSpPr>
            <a:spLocks noGrp="1"/>
          </p:cNvSpPr>
          <p:nvPr>
            <p:ph idx="1"/>
          </p:nvPr>
        </p:nvSpPr>
        <p:spPr>
          <a:xfrm>
            <a:off x="201017" y="1726778"/>
            <a:ext cx="8735113" cy="4293024"/>
          </a:xfrm>
        </p:spPr>
        <p:txBody>
          <a:bodyPr>
            <a:normAutofit/>
          </a:bodyPr>
          <a:lstStyle/>
          <a:p>
            <a:pPr indent="0" algn="ctr">
              <a:buNone/>
            </a:pPr>
            <a:r>
              <a:rPr lang="en-US" sz="3100" dirty="0" smtClean="0"/>
              <a:t>The ability to convert dollars into </a:t>
            </a:r>
            <a:r>
              <a:rPr lang="en-US" sz="3100" i="1" u="sng" dirty="0" smtClean="0"/>
              <a:t>superior</a:t>
            </a:r>
            <a:r>
              <a:rPr lang="en-US" sz="3100" dirty="0" smtClean="0"/>
              <a:t> service with as little waste as possible via a balanced modus operandi</a:t>
            </a:r>
            <a:endParaRPr lang="en-US" sz="3100" dirty="0"/>
          </a:p>
        </p:txBody>
      </p:sp>
      <p:pic>
        <p:nvPicPr>
          <p:cNvPr id="4" name="Picture 3"/>
          <p:cNvPicPr>
            <a:picLocks noChangeAspect="1"/>
          </p:cNvPicPr>
          <p:nvPr/>
        </p:nvPicPr>
        <p:blipFill>
          <a:blip r:embed="rId2"/>
          <a:stretch>
            <a:fillRect/>
          </a:stretch>
        </p:blipFill>
        <p:spPr>
          <a:xfrm>
            <a:off x="419328" y="3469545"/>
            <a:ext cx="2614208" cy="2614208"/>
          </a:xfrm>
          <a:prstGeom prst="rect">
            <a:avLst/>
          </a:prstGeom>
        </p:spPr>
      </p:pic>
      <p:pic>
        <p:nvPicPr>
          <p:cNvPr id="5" name="Picture 4"/>
          <p:cNvPicPr>
            <a:picLocks noChangeAspect="1"/>
          </p:cNvPicPr>
          <p:nvPr/>
        </p:nvPicPr>
        <p:blipFill>
          <a:blip r:embed="rId3"/>
          <a:stretch>
            <a:fillRect/>
          </a:stretch>
        </p:blipFill>
        <p:spPr>
          <a:xfrm>
            <a:off x="5264220" y="3614088"/>
            <a:ext cx="3441519" cy="2297151"/>
          </a:xfrm>
          <a:prstGeom prst="rect">
            <a:avLst/>
          </a:prstGeom>
        </p:spPr>
      </p:pic>
      <p:sp>
        <p:nvSpPr>
          <p:cNvPr id="6" name="Striped Right Arrow 5"/>
          <p:cNvSpPr/>
          <p:nvPr/>
        </p:nvSpPr>
        <p:spPr>
          <a:xfrm>
            <a:off x="3462979" y="4284963"/>
            <a:ext cx="1471081" cy="84054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3583389" y="5313663"/>
            <a:ext cx="1195342" cy="14194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Achieving HPEMS: The Foundation</a:t>
            </a:r>
            <a:endParaRPr lang="en-US" dirty="0"/>
          </a:p>
        </p:txBody>
      </p:sp>
      <p:sp>
        <p:nvSpPr>
          <p:cNvPr id="3" name="Content Placeholder 2"/>
          <p:cNvSpPr>
            <a:spLocks noGrp="1"/>
          </p:cNvSpPr>
          <p:nvPr>
            <p:ph idx="1"/>
          </p:nvPr>
        </p:nvSpPr>
        <p:spPr>
          <a:xfrm>
            <a:off x="457200" y="1836414"/>
            <a:ext cx="8229600" cy="4686966"/>
          </a:xfrm>
          <a:effectLst>
            <a:outerShdw blurRad="50800" dist="38100" dir="2700000">
              <a:srgbClr val="000000">
                <a:alpha val="43000"/>
              </a:srgbClr>
            </a:outerShdw>
          </a:effectLst>
        </p:spPr>
        <p:txBody>
          <a:bodyPr>
            <a:normAutofit/>
          </a:bodyPr>
          <a:lstStyle/>
          <a:p>
            <a:pPr>
              <a:buNone/>
            </a:pPr>
            <a:r>
              <a:rPr lang="en-US" sz="3200" dirty="0" smtClean="0"/>
              <a:t>Data…Data…Data</a:t>
            </a:r>
          </a:p>
          <a:p>
            <a:endParaRPr lang="en-US" dirty="0" smtClean="0"/>
          </a:p>
          <a:p>
            <a:pPr>
              <a:buNone/>
            </a:pPr>
            <a:endParaRPr lang="en-US" dirty="0" smtClean="0"/>
          </a:p>
          <a:p>
            <a:pPr marL="342900" lvl="1" indent="-342900" algn="ctr">
              <a:buNone/>
            </a:pPr>
            <a:r>
              <a:rPr lang="en-US" sz="3200" dirty="0" smtClean="0">
                <a:effectLst>
                  <a:outerShdw blurRad="50800" dist="50800" dir="2700000" algn="tl" rotWithShape="0">
                    <a:schemeClr val="bg1">
                      <a:alpha val="30000"/>
                    </a:schemeClr>
                  </a:outerShdw>
                  <a:reflection stA="27000" endPos="75000" dist="12700" dir="5400000" sy="-100000" algn="bl" rotWithShape="0"/>
                </a:effectLst>
              </a:rPr>
              <a:t>“If you can’t measure it, you can’t manage it”</a:t>
            </a:r>
          </a:p>
          <a:p>
            <a:pPr marL="342900" lvl="1" indent="-342900" algn="ctr">
              <a:buNone/>
            </a:pPr>
            <a:endParaRPr lang="en-US" sz="3400" dirty="0" smtClean="0"/>
          </a:p>
          <a:p>
            <a:pPr marL="342900" lvl="1" indent="-342900" algn="r">
              <a:buNone/>
            </a:pPr>
            <a:r>
              <a:rPr lang="en-US" sz="3400" dirty="0" err="1" smtClean="0"/>
              <a:t>Klark</a:t>
            </a:r>
            <a:r>
              <a:rPr lang="en-US" sz="3400" dirty="0" smtClean="0"/>
              <a:t> </a:t>
            </a:r>
            <a:r>
              <a:rPr lang="en-US" sz="3400" dirty="0" err="1" smtClean="0"/>
              <a:t>Staffan</a:t>
            </a:r>
            <a:endParaRPr lang="en-US" sz="3400" dirty="0" smtClean="0"/>
          </a:p>
          <a:p>
            <a:pPr marL="342900" lvl="1" indent="-342900" algn="r">
              <a:buNone/>
            </a:pPr>
            <a:r>
              <a:rPr lang="en-US" sz="2300" dirty="0" smtClean="0"/>
              <a:t>REMSA VP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Achieving HPEMS: The Foundation</a:t>
            </a:r>
            <a:endParaRPr lang="en-US" dirty="0"/>
          </a:p>
        </p:txBody>
      </p:sp>
      <p:sp>
        <p:nvSpPr>
          <p:cNvPr id="3" name="Content Placeholder 2"/>
          <p:cNvSpPr>
            <a:spLocks noGrp="1"/>
          </p:cNvSpPr>
          <p:nvPr>
            <p:ph idx="1"/>
          </p:nvPr>
        </p:nvSpPr>
        <p:spPr>
          <a:xfrm>
            <a:off x="255840" y="1986639"/>
            <a:ext cx="5637621" cy="4728600"/>
          </a:xfrm>
        </p:spPr>
        <p:txBody>
          <a:bodyPr>
            <a:normAutofit lnSpcReduction="10000"/>
          </a:bodyPr>
          <a:lstStyle/>
          <a:p>
            <a:r>
              <a:rPr lang="en-US" dirty="0" smtClean="0"/>
              <a:t>Data….Data…Data</a:t>
            </a:r>
          </a:p>
          <a:p>
            <a:pPr lvl="1"/>
            <a:r>
              <a:rPr lang="en-US" dirty="0" smtClean="0"/>
              <a:t>Not just any data, but </a:t>
            </a:r>
            <a:r>
              <a:rPr lang="en-US" b="1" i="1" u="sng" dirty="0" smtClean="0"/>
              <a:t>ACCURATE</a:t>
            </a:r>
            <a:r>
              <a:rPr lang="en-US" dirty="0" smtClean="0"/>
              <a:t> data</a:t>
            </a:r>
          </a:p>
          <a:p>
            <a:pPr lvl="1"/>
            <a:r>
              <a:rPr lang="en-US" dirty="0" smtClean="0"/>
              <a:t>The basic building blocks that all of the concepts used in HPEMS are founded on</a:t>
            </a:r>
          </a:p>
          <a:p>
            <a:pPr lvl="1"/>
            <a:r>
              <a:rPr lang="en-US" dirty="0" smtClean="0"/>
              <a:t>Bad data is like bad concrete, you can build with it but it will crumble under a load</a:t>
            </a:r>
          </a:p>
          <a:p>
            <a:pPr lvl="1"/>
            <a:r>
              <a:rPr lang="en-US" dirty="0" smtClean="0"/>
              <a:t>Your business processes (or lack there of) drive how data is collected and therefore yield consistent or inconsistent data as end results of these processes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Achieving HPEMS: The Foundation</a:t>
            </a:r>
            <a:endParaRPr lang="en-US" dirty="0"/>
          </a:p>
        </p:txBody>
      </p:sp>
      <p:sp>
        <p:nvSpPr>
          <p:cNvPr id="3" name="Content Placeholder 2"/>
          <p:cNvSpPr>
            <a:spLocks noGrp="1"/>
          </p:cNvSpPr>
          <p:nvPr>
            <p:ph idx="1"/>
          </p:nvPr>
        </p:nvSpPr>
        <p:spPr>
          <a:xfrm>
            <a:off x="457200" y="1852577"/>
            <a:ext cx="8229600" cy="4932682"/>
          </a:xfrm>
        </p:spPr>
        <p:txBody>
          <a:bodyPr>
            <a:normAutofit lnSpcReduction="10000"/>
          </a:bodyPr>
          <a:lstStyle/>
          <a:p>
            <a:r>
              <a:rPr lang="en-US" dirty="0" smtClean="0"/>
              <a:t>Common Examples of Bad</a:t>
            </a:r>
            <a:r>
              <a:rPr lang="en-US" baseline="0" dirty="0" smtClean="0"/>
              <a:t> Data Processes in HPEMS</a:t>
            </a:r>
          </a:p>
          <a:p>
            <a:pPr lvl="1"/>
            <a:r>
              <a:rPr lang="en-US" dirty="0" smtClean="0"/>
              <a:t>NET requested P/U time vs. promised time</a:t>
            </a:r>
          </a:p>
          <a:p>
            <a:pPr lvl="1"/>
            <a:r>
              <a:rPr lang="en-US" dirty="0" smtClean="0"/>
              <a:t>Lack of auditable data reconciliation and error correction process</a:t>
            </a:r>
          </a:p>
          <a:p>
            <a:pPr lvl="2"/>
            <a:r>
              <a:rPr lang="en-US" dirty="0" smtClean="0"/>
              <a:t>Time stamp corrections</a:t>
            </a:r>
          </a:p>
          <a:p>
            <a:pPr lvl="2"/>
            <a:r>
              <a:rPr lang="en-US" dirty="0" err="1" smtClean="0"/>
              <a:t>Geocoding</a:t>
            </a:r>
            <a:r>
              <a:rPr lang="en-US" dirty="0" smtClean="0"/>
              <a:t> failures</a:t>
            </a:r>
          </a:p>
          <a:p>
            <a:pPr lvl="2"/>
            <a:r>
              <a:rPr lang="en-US" dirty="0" smtClean="0"/>
              <a:t>Response zone errors</a:t>
            </a:r>
          </a:p>
          <a:p>
            <a:pPr lvl="1"/>
            <a:r>
              <a:rPr lang="en-US" dirty="0" smtClean="0"/>
              <a:t>Changing data to meet measurement criteria vs. properly designed reporting systems</a:t>
            </a:r>
          </a:p>
          <a:p>
            <a:pPr lvl="2"/>
            <a:r>
              <a:rPr lang="en-US" dirty="0" smtClean="0"/>
              <a:t>Response times</a:t>
            </a:r>
          </a:p>
          <a:p>
            <a:pPr lvl="1"/>
            <a:r>
              <a:rPr lang="en-US" dirty="0" smtClean="0"/>
              <a:t>Accurate measurement of LDT calls</a:t>
            </a:r>
          </a:p>
          <a:p>
            <a:pPr lvl="1"/>
            <a:r>
              <a:rPr lang="en-US" dirty="0" smtClean="0"/>
              <a:t>Ability to track various types of Unit Hours</a:t>
            </a:r>
          </a:p>
          <a:p>
            <a:pPr lvl="2"/>
            <a:r>
              <a:rPr lang="en-US" dirty="0" smtClean="0"/>
              <a:t>Scheduled, Actual, Lost &amp; Effective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Achieving</a:t>
            </a:r>
            <a:r>
              <a:rPr lang="en-US" baseline="0" dirty="0" smtClean="0"/>
              <a:t> HPEMS: The Foundation</a:t>
            </a:r>
            <a:endParaRPr lang="en-US" dirty="0"/>
          </a:p>
        </p:txBody>
      </p:sp>
      <p:sp>
        <p:nvSpPr>
          <p:cNvPr id="3" name="Content Placeholder 2"/>
          <p:cNvSpPr>
            <a:spLocks noGrp="1"/>
          </p:cNvSpPr>
          <p:nvPr>
            <p:ph idx="1"/>
          </p:nvPr>
        </p:nvSpPr>
        <p:spPr>
          <a:xfrm>
            <a:off x="328938" y="1966041"/>
            <a:ext cx="5774676" cy="4493384"/>
          </a:xfrm>
        </p:spPr>
        <p:txBody>
          <a:bodyPr>
            <a:normAutofit/>
          </a:bodyPr>
          <a:lstStyle/>
          <a:p>
            <a:r>
              <a:rPr lang="en-US" dirty="0" smtClean="0"/>
              <a:t>Common Examples</a:t>
            </a:r>
            <a:r>
              <a:rPr lang="en-US" baseline="0" dirty="0" smtClean="0"/>
              <a:t> of Bad Data Processes In HPEMS Continued…</a:t>
            </a:r>
          </a:p>
          <a:p>
            <a:pPr lvl="1"/>
            <a:r>
              <a:rPr lang="en-US" dirty="0" smtClean="0"/>
              <a:t>Inability to access / report on data</a:t>
            </a:r>
          </a:p>
          <a:p>
            <a:pPr lvl="2"/>
            <a:r>
              <a:rPr lang="en-US" dirty="0" smtClean="0"/>
              <a:t>Bad CAD or Technology</a:t>
            </a:r>
          </a:p>
          <a:p>
            <a:pPr lvl="2"/>
            <a:r>
              <a:rPr lang="en-US" dirty="0" smtClean="0"/>
              <a:t>Un/consciously Incompetent</a:t>
            </a:r>
          </a:p>
          <a:p>
            <a:pPr lvl="1"/>
            <a:r>
              <a:rPr lang="en-US" dirty="0" smtClean="0"/>
              <a:t>General lack of data centric focus by organization</a:t>
            </a:r>
          </a:p>
          <a:p>
            <a:pPr lvl="1"/>
            <a:r>
              <a:rPr lang="en-US" dirty="0" smtClean="0"/>
              <a:t>Lack of personnel with necessary skill sets</a:t>
            </a:r>
          </a:p>
          <a:p>
            <a:pPr lvl="1"/>
            <a:r>
              <a:rPr lang="en-US" dirty="0" smtClean="0"/>
              <a:t>Misunderstanding of HPEMS theory and practices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Achieving HPEMS: The Foundation</a:t>
            </a:r>
            <a:endParaRPr lang="en-US" dirty="0"/>
          </a:p>
        </p:txBody>
      </p:sp>
      <p:sp>
        <p:nvSpPr>
          <p:cNvPr id="3" name="Content Placeholder 2"/>
          <p:cNvSpPr>
            <a:spLocks noGrp="1"/>
          </p:cNvSpPr>
          <p:nvPr>
            <p:ph idx="1"/>
          </p:nvPr>
        </p:nvSpPr>
        <p:spPr>
          <a:xfrm>
            <a:off x="292734" y="2358489"/>
            <a:ext cx="8229600" cy="4082638"/>
          </a:xfrm>
        </p:spPr>
        <p:txBody>
          <a:bodyPr>
            <a:normAutofit/>
          </a:bodyPr>
          <a:lstStyle/>
          <a:p>
            <a:pPr lvl="0"/>
            <a:r>
              <a:rPr lang="en-US" dirty="0" smtClean="0"/>
              <a:t>Why is Data Accuracy I</a:t>
            </a:r>
            <a:r>
              <a:rPr lang="en-US" baseline="0" dirty="0" smtClean="0"/>
              <a:t>mportant?</a:t>
            </a:r>
          </a:p>
          <a:p>
            <a:pPr lvl="1"/>
            <a:r>
              <a:rPr lang="en-US" dirty="0" smtClean="0"/>
              <a:t>It’s the basis for your Deployment Plan</a:t>
            </a:r>
          </a:p>
          <a:p>
            <a:pPr lvl="1"/>
            <a:r>
              <a:rPr lang="en-US" dirty="0" smtClean="0"/>
              <a:t>Temporal Demand Analysis =&gt; Schedule</a:t>
            </a:r>
          </a:p>
          <a:p>
            <a:pPr lvl="2"/>
            <a:r>
              <a:rPr lang="en-US" dirty="0" smtClean="0"/>
              <a:t>Primary </a:t>
            </a:r>
            <a:r>
              <a:rPr lang="en-US" b="1" u="sng" dirty="0" smtClean="0"/>
              <a:t>Efficiency</a:t>
            </a:r>
            <a:r>
              <a:rPr lang="en-US" dirty="0" smtClean="0"/>
              <a:t> Platform for HPEMS</a:t>
            </a:r>
          </a:p>
          <a:p>
            <a:pPr lvl="2"/>
            <a:r>
              <a:rPr lang="en-US" dirty="0" smtClean="0"/>
              <a:t>Yields right number of resources at the right time based on consumer demands and service reliability goals</a:t>
            </a:r>
          </a:p>
          <a:p>
            <a:pPr lvl="1"/>
            <a:r>
              <a:rPr lang="en-US" dirty="0" smtClean="0"/>
              <a:t>Geographic Demand Analysis =&gt; Post Plan</a:t>
            </a:r>
          </a:p>
          <a:p>
            <a:pPr lvl="2"/>
            <a:r>
              <a:rPr lang="en-US" dirty="0" smtClean="0"/>
              <a:t>Primary </a:t>
            </a:r>
            <a:r>
              <a:rPr lang="en-US" b="1" u="sng" dirty="0" smtClean="0"/>
              <a:t>Effectiveness</a:t>
            </a:r>
            <a:r>
              <a:rPr lang="en-US" dirty="0" smtClean="0"/>
              <a:t> Platform for HPEMS</a:t>
            </a:r>
          </a:p>
          <a:p>
            <a:pPr lvl="2"/>
            <a:r>
              <a:rPr lang="en-US" dirty="0" smtClean="0"/>
              <a:t>Yields proper placement of resources at the right time based on consumer demands and service reliability goals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Achieving HPEMS: The Foundation</a:t>
            </a:r>
            <a:endParaRPr lang="en-US" dirty="0"/>
          </a:p>
        </p:txBody>
      </p:sp>
      <p:sp>
        <p:nvSpPr>
          <p:cNvPr id="3" name="Content Placeholder 2"/>
          <p:cNvSpPr>
            <a:spLocks noGrp="1"/>
          </p:cNvSpPr>
          <p:nvPr>
            <p:ph idx="1"/>
          </p:nvPr>
        </p:nvSpPr>
        <p:spPr/>
        <p:txBody>
          <a:bodyPr>
            <a:normAutofit/>
          </a:bodyPr>
          <a:lstStyle/>
          <a:p>
            <a:r>
              <a:rPr lang="en-US" dirty="0" smtClean="0"/>
              <a:t>Importance of Data Accuracy Continued….</a:t>
            </a:r>
          </a:p>
          <a:p>
            <a:pPr lvl="1"/>
            <a:r>
              <a:rPr lang="en-US" dirty="0" smtClean="0"/>
              <a:t>Foundation for development of Key Performance Indicators (</a:t>
            </a:r>
            <a:r>
              <a:rPr lang="en-US" dirty="0" err="1" smtClean="0"/>
              <a:t>KPIs</a:t>
            </a:r>
            <a:r>
              <a:rPr lang="en-US" dirty="0" smtClean="0"/>
              <a:t>)</a:t>
            </a:r>
          </a:p>
          <a:p>
            <a:pPr lvl="1"/>
            <a:r>
              <a:rPr lang="en-US" dirty="0" smtClean="0"/>
              <a:t>Foundation for internal and external benchmarking and trending</a:t>
            </a:r>
          </a:p>
          <a:p>
            <a:pPr lvl="1"/>
            <a:r>
              <a:rPr lang="en-US" dirty="0" smtClean="0"/>
              <a:t>Foundation for HPEMS budgeting</a:t>
            </a:r>
          </a:p>
          <a:p>
            <a:pPr lvl="1"/>
            <a:r>
              <a:rPr lang="en-US" dirty="0" smtClean="0"/>
              <a:t>Foundation for pro forma modeling in </a:t>
            </a:r>
            <a:r>
              <a:rPr lang="en-US" dirty="0" err="1" smtClean="0"/>
              <a:t>RFPs</a:t>
            </a:r>
            <a:r>
              <a:rPr lang="en-US" dirty="0" smtClean="0"/>
              <a:t> and agency acquisitions</a:t>
            </a:r>
          </a:p>
          <a:p>
            <a:pPr lvl="1"/>
            <a:r>
              <a:rPr lang="en-US" dirty="0" smtClean="0"/>
              <a:t>Mechanism to ensure highest ROI if selling your organization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Achieving HPEMS: </a:t>
            </a:r>
            <a:br>
              <a:rPr lang="en-US" dirty="0" smtClean="0"/>
            </a:br>
            <a:r>
              <a:rPr lang="en-US" dirty="0" smtClean="0"/>
              <a:t>Key Performance Indicators </a:t>
            </a:r>
            <a:r>
              <a:rPr lang="en-US" dirty="0" err="1" smtClean="0"/>
              <a:t>KPIs</a:t>
            </a:r>
            <a:endParaRPr lang="en-US" dirty="0"/>
          </a:p>
        </p:txBody>
      </p:sp>
      <p:sp>
        <p:nvSpPr>
          <p:cNvPr id="3" name="Content Placeholder 2"/>
          <p:cNvSpPr>
            <a:spLocks noGrp="1"/>
          </p:cNvSpPr>
          <p:nvPr>
            <p:ph idx="1"/>
          </p:nvPr>
        </p:nvSpPr>
        <p:spPr>
          <a:xfrm>
            <a:off x="549900" y="2307718"/>
            <a:ext cx="4085251" cy="3962400"/>
          </a:xfrm>
        </p:spPr>
        <p:txBody>
          <a:bodyPr>
            <a:normAutofit fontScale="92500"/>
          </a:bodyPr>
          <a:lstStyle/>
          <a:p>
            <a:r>
              <a:rPr lang="en-US" dirty="0" smtClean="0"/>
              <a:t>Define </a:t>
            </a:r>
            <a:r>
              <a:rPr lang="en-US" dirty="0" err="1" smtClean="0"/>
              <a:t>KPIs</a:t>
            </a:r>
            <a:endParaRPr lang="en-US" dirty="0" smtClean="0"/>
          </a:p>
          <a:p>
            <a:r>
              <a:rPr lang="en-US" dirty="0" smtClean="0"/>
              <a:t>Types / Classes of </a:t>
            </a:r>
            <a:r>
              <a:rPr lang="en-US" dirty="0" err="1" smtClean="0"/>
              <a:t>KPIs</a:t>
            </a:r>
            <a:endParaRPr lang="en-US" dirty="0" smtClean="0"/>
          </a:p>
          <a:p>
            <a:r>
              <a:rPr lang="en-US" dirty="0" smtClean="0"/>
              <a:t>Design elements</a:t>
            </a:r>
          </a:p>
          <a:p>
            <a:r>
              <a:rPr lang="en-US" dirty="0" smtClean="0"/>
              <a:t>Tying </a:t>
            </a:r>
            <a:r>
              <a:rPr lang="en-US" dirty="0" err="1" smtClean="0"/>
              <a:t>KPI’s</a:t>
            </a:r>
            <a:r>
              <a:rPr lang="en-US" dirty="0" smtClean="0"/>
              <a:t> to strategic goals</a:t>
            </a:r>
          </a:p>
          <a:p>
            <a:r>
              <a:rPr lang="en-US" dirty="0" smtClean="0"/>
              <a:t>Examples of common HPEMS </a:t>
            </a:r>
            <a:r>
              <a:rPr lang="en-US" dirty="0" err="1" smtClean="0"/>
              <a:t>KPIs</a:t>
            </a:r>
            <a:endParaRPr lang="en-US" dirty="0" smtClean="0"/>
          </a:p>
          <a:p>
            <a:r>
              <a:rPr lang="en-US" dirty="0" err="1" smtClean="0"/>
              <a:t>KPIs</a:t>
            </a:r>
            <a:r>
              <a:rPr lang="en-US" dirty="0" smtClean="0"/>
              <a:t> role in achieving HPEMS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 Indicators (</a:t>
            </a:r>
            <a:r>
              <a:rPr lang="en-US" dirty="0" err="1" smtClean="0"/>
              <a:t>KPIs</a:t>
            </a:r>
            <a:r>
              <a:rPr lang="en-US" dirty="0" smtClean="0"/>
              <a:t>)</a:t>
            </a:r>
            <a:br>
              <a:rPr lang="en-US" dirty="0" smtClean="0"/>
            </a:br>
            <a:r>
              <a:rPr lang="en-US" dirty="0" smtClean="0"/>
              <a:t>Definition</a:t>
            </a:r>
            <a:endParaRPr lang="en-US" dirty="0"/>
          </a:p>
        </p:txBody>
      </p:sp>
      <p:sp>
        <p:nvSpPr>
          <p:cNvPr id="3" name="Content Placeholder 2"/>
          <p:cNvSpPr>
            <a:spLocks noGrp="1"/>
          </p:cNvSpPr>
          <p:nvPr>
            <p:ph idx="1"/>
          </p:nvPr>
        </p:nvSpPr>
        <p:spPr>
          <a:xfrm>
            <a:off x="250309" y="1755512"/>
            <a:ext cx="8658559" cy="5079214"/>
          </a:xfrm>
          <a:effectLst>
            <a:outerShdw blurRad="50800" dist="38100" dir="2700000">
              <a:srgbClr val="000000">
                <a:alpha val="43000"/>
              </a:srgbClr>
            </a:outerShdw>
          </a:effectLst>
        </p:spPr>
        <p:txBody>
          <a:bodyPr>
            <a:noAutofit/>
          </a:bodyPr>
          <a:lstStyle/>
          <a:p>
            <a:pPr indent="0" algn="l">
              <a:buNone/>
            </a:pPr>
            <a:r>
              <a:rPr lang="en-US" sz="2800" dirty="0" smtClean="0"/>
              <a:t>“A key performance indicator (KPI) is a measure of performance. Such measures are commonly used to help an organization define and evaluate how successful it is, typically in terms of making progress towards its long-term organizational goals. </a:t>
            </a:r>
            <a:r>
              <a:rPr lang="en-US" sz="2800" dirty="0" err="1" smtClean="0"/>
              <a:t>KPIs</a:t>
            </a:r>
            <a:r>
              <a:rPr lang="en-US" sz="2800" dirty="0" smtClean="0"/>
              <a:t> can be specified by answering the question, "What is really important to different stakeholders?" </a:t>
            </a:r>
            <a:r>
              <a:rPr lang="en-US" sz="2800" dirty="0" err="1" smtClean="0"/>
              <a:t>KPIs</a:t>
            </a:r>
            <a:r>
              <a:rPr lang="en-US" sz="2800" dirty="0" smtClean="0"/>
              <a:t> may be monitored using Business Intelligence techniques to assess the present state of the business and to assist in prescribing a course of action. “</a:t>
            </a:r>
          </a:p>
          <a:p>
            <a:pPr indent="0" algn="r">
              <a:buNone/>
            </a:pPr>
            <a:r>
              <a:rPr lang="en-US" sz="2800" dirty="0" smtClean="0"/>
              <a:t>Source: Wikipedia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srgbClr val="000000">
                <a:alpha val="43000"/>
              </a:srgbClr>
            </a:outerShdw>
          </a:effectLst>
        </p:spPr>
        <p:txBody>
          <a:bodyPr/>
          <a:lstStyle/>
          <a:p>
            <a:r>
              <a:rPr lang="en-US" dirty="0" smtClean="0"/>
              <a:t>Presentation Overview</a:t>
            </a:r>
            <a:endParaRPr lang="en-US" dirty="0"/>
          </a:p>
        </p:txBody>
      </p:sp>
      <p:sp>
        <p:nvSpPr>
          <p:cNvPr id="3" name="Content Placeholder 2"/>
          <p:cNvSpPr>
            <a:spLocks noGrp="1"/>
          </p:cNvSpPr>
          <p:nvPr>
            <p:ph idx="1"/>
          </p:nvPr>
        </p:nvSpPr>
        <p:spPr>
          <a:xfrm>
            <a:off x="318150" y="2002584"/>
            <a:ext cx="8368650" cy="4394199"/>
          </a:xfrm>
          <a:effectLst>
            <a:outerShdw blurRad="50800" dist="38100" dir="2700000">
              <a:srgbClr val="000000">
                <a:alpha val="43000"/>
              </a:srgbClr>
            </a:outerShdw>
          </a:effectLst>
        </p:spPr>
        <p:txBody>
          <a:bodyPr>
            <a:noAutofit/>
          </a:bodyPr>
          <a:lstStyle/>
          <a:p>
            <a:r>
              <a:rPr lang="en-US" sz="2100" dirty="0" smtClean="0"/>
              <a:t>Why Should You Care</a:t>
            </a:r>
          </a:p>
          <a:p>
            <a:r>
              <a:rPr lang="en-US" sz="2100" dirty="0" smtClean="0"/>
              <a:t>Define HPEMS</a:t>
            </a:r>
          </a:p>
          <a:p>
            <a:r>
              <a:rPr lang="en-US" sz="2100" baseline="0" dirty="0" smtClean="0"/>
              <a:t>Building </a:t>
            </a:r>
            <a:r>
              <a:rPr lang="en-US" sz="2100" dirty="0"/>
              <a:t>T</a:t>
            </a:r>
            <a:r>
              <a:rPr lang="en-US" sz="2100" baseline="0" dirty="0" smtClean="0"/>
              <a:t>he Foundation - Data</a:t>
            </a:r>
          </a:p>
          <a:p>
            <a:r>
              <a:rPr lang="en-US" sz="2100" dirty="0" smtClean="0"/>
              <a:t>Key Performance Indicators</a:t>
            </a:r>
          </a:p>
          <a:p>
            <a:r>
              <a:rPr lang="en-US" sz="2100" baseline="0" dirty="0" smtClean="0"/>
              <a:t>Trending</a:t>
            </a:r>
          </a:p>
          <a:p>
            <a:r>
              <a:rPr lang="en-US" sz="2100" baseline="0" dirty="0" smtClean="0"/>
              <a:t>Benchmarking</a:t>
            </a:r>
          </a:p>
          <a:p>
            <a:r>
              <a:rPr lang="en-US" sz="2100" baseline="0" dirty="0" smtClean="0"/>
              <a:t>Leveraging Technology for Success</a:t>
            </a:r>
          </a:p>
          <a:p>
            <a:r>
              <a:rPr lang="en-US" sz="2100" dirty="0" smtClean="0"/>
              <a:t>Achievement of HPEMS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 Indicators (</a:t>
            </a:r>
            <a:r>
              <a:rPr lang="en-US" dirty="0" err="1" smtClean="0"/>
              <a:t>KPIs</a:t>
            </a:r>
            <a:r>
              <a:rPr lang="en-US" dirty="0" smtClean="0"/>
              <a:t>)</a:t>
            </a:r>
            <a:br>
              <a:rPr lang="en-US" dirty="0" smtClean="0"/>
            </a:br>
            <a:r>
              <a:rPr lang="en-US" dirty="0" smtClean="0"/>
              <a:t>Definition</a:t>
            </a:r>
            <a:endParaRPr lang="en-US" dirty="0"/>
          </a:p>
        </p:txBody>
      </p:sp>
      <p:sp>
        <p:nvSpPr>
          <p:cNvPr id="3" name="Content Placeholder 2"/>
          <p:cNvSpPr>
            <a:spLocks noGrp="1"/>
          </p:cNvSpPr>
          <p:nvPr>
            <p:ph idx="1"/>
          </p:nvPr>
        </p:nvSpPr>
        <p:spPr>
          <a:xfrm>
            <a:off x="484265" y="1993048"/>
            <a:ext cx="8150333" cy="3680641"/>
          </a:xfrm>
        </p:spPr>
        <p:txBody>
          <a:bodyPr/>
          <a:lstStyle/>
          <a:p>
            <a:r>
              <a:rPr lang="en-US" dirty="0" err="1" smtClean="0"/>
              <a:t>KPIs</a:t>
            </a:r>
            <a:r>
              <a:rPr lang="en-US" dirty="0" smtClean="0"/>
              <a:t> = An Organizational “GPS” system</a:t>
            </a:r>
          </a:p>
          <a:p>
            <a:pPr lvl="1"/>
            <a:r>
              <a:rPr lang="en-US" dirty="0" smtClean="0"/>
              <a:t>Provides users with an ability to set an end goal destination  (waypoint – where you want to go)</a:t>
            </a:r>
          </a:p>
          <a:p>
            <a:pPr lvl="1"/>
            <a:r>
              <a:rPr lang="en-US" dirty="0" smtClean="0"/>
              <a:t>Shows where you’ve been (breadcrumb trail/ tracks)</a:t>
            </a:r>
          </a:p>
          <a:p>
            <a:pPr lvl="1"/>
            <a:r>
              <a:rPr lang="en-US" dirty="0" smtClean="0"/>
              <a:t>Provides directional guidance (navigation) to a waypoint (desired end)</a:t>
            </a:r>
          </a:p>
          <a:p>
            <a:pPr lvl="2"/>
            <a:r>
              <a:rPr lang="en-US" dirty="0" smtClean="0"/>
              <a:t>Compass / Baring of route to travel</a:t>
            </a:r>
          </a:p>
          <a:p>
            <a:pPr lvl="1"/>
            <a:r>
              <a:rPr lang="en-US" dirty="0" smtClean="0"/>
              <a:t>Distance / ETA to waypoint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a:t>
            </a:r>
            <a:r>
              <a:rPr lang="en-US" baseline="0" dirty="0" smtClean="0"/>
              <a:t> Indicators (</a:t>
            </a:r>
            <a:r>
              <a:rPr lang="en-US" baseline="0" dirty="0" err="1" smtClean="0"/>
              <a:t>KPIs</a:t>
            </a:r>
            <a:r>
              <a:rPr lang="en-US" baseline="0" dirty="0" smtClean="0"/>
              <a:t>)</a:t>
            </a:r>
            <a:br>
              <a:rPr lang="en-US" baseline="0" dirty="0" smtClean="0"/>
            </a:br>
            <a:r>
              <a:rPr lang="en-US" dirty="0" smtClean="0"/>
              <a:t>Types / Classes</a:t>
            </a:r>
            <a:endParaRPr lang="en-US" dirty="0"/>
          </a:p>
        </p:txBody>
      </p:sp>
      <p:sp>
        <p:nvSpPr>
          <p:cNvPr id="3" name="Content Placeholder 2"/>
          <p:cNvSpPr>
            <a:spLocks noGrp="1"/>
          </p:cNvSpPr>
          <p:nvPr>
            <p:ph idx="1"/>
          </p:nvPr>
        </p:nvSpPr>
        <p:spPr>
          <a:xfrm>
            <a:off x="457200" y="2102696"/>
            <a:ext cx="8229600" cy="4192274"/>
          </a:xfrm>
        </p:spPr>
        <p:txBody>
          <a:bodyPr>
            <a:normAutofit lnSpcReduction="10000"/>
          </a:bodyPr>
          <a:lstStyle/>
          <a:p>
            <a:r>
              <a:rPr lang="en-US" dirty="0" smtClean="0"/>
              <a:t>HPEMS KPI Categories</a:t>
            </a:r>
          </a:p>
          <a:p>
            <a:pPr lvl="1"/>
            <a:r>
              <a:rPr lang="en-US" dirty="0" smtClean="0"/>
              <a:t>Operational </a:t>
            </a:r>
            <a:r>
              <a:rPr lang="en-US" dirty="0" err="1" smtClean="0"/>
              <a:t>KPI’s</a:t>
            </a:r>
            <a:endParaRPr lang="en-US" dirty="0" smtClean="0"/>
          </a:p>
          <a:p>
            <a:pPr lvl="2"/>
            <a:r>
              <a:rPr lang="en-US" dirty="0" smtClean="0"/>
              <a:t>Measures variables related to operating metrics</a:t>
            </a:r>
          </a:p>
          <a:p>
            <a:pPr lvl="2"/>
            <a:r>
              <a:rPr lang="en-US" dirty="0" smtClean="0"/>
              <a:t>Sets the path (waypoints) and how to navigate</a:t>
            </a:r>
          </a:p>
          <a:p>
            <a:pPr lvl="2"/>
            <a:r>
              <a:rPr lang="en-US" dirty="0" smtClean="0"/>
              <a:t>Goal achievement </a:t>
            </a:r>
            <a:r>
              <a:rPr lang="en-US" i="1" dirty="0" smtClean="0"/>
              <a:t>implementation </a:t>
            </a:r>
            <a:r>
              <a:rPr lang="en-US" dirty="0" smtClean="0"/>
              <a:t>variables </a:t>
            </a:r>
          </a:p>
          <a:p>
            <a:pPr lvl="1"/>
            <a:r>
              <a:rPr lang="en-US" dirty="0" smtClean="0"/>
              <a:t>Qualitative </a:t>
            </a:r>
            <a:r>
              <a:rPr lang="en-US" dirty="0" err="1" smtClean="0"/>
              <a:t>KPI’s</a:t>
            </a:r>
            <a:endParaRPr lang="en-US" dirty="0" smtClean="0"/>
          </a:p>
          <a:p>
            <a:pPr lvl="2"/>
            <a:r>
              <a:rPr lang="en-US" dirty="0" smtClean="0"/>
              <a:t>Measures variables related to end user quality and satisfaction</a:t>
            </a:r>
          </a:p>
          <a:p>
            <a:pPr lvl="2"/>
            <a:r>
              <a:rPr lang="en-US" dirty="0" smtClean="0"/>
              <a:t>Measures the end user </a:t>
            </a:r>
            <a:r>
              <a:rPr lang="en-US" i="1" dirty="0" smtClean="0"/>
              <a:t>effects </a:t>
            </a:r>
            <a:r>
              <a:rPr lang="en-US" dirty="0" smtClean="0"/>
              <a:t>of paths taken</a:t>
            </a:r>
          </a:p>
          <a:p>
            <a:pPr lvl="1"/>
            <a:r>
              <a:rPr lang="en-US" dirty="0" smtClean="0"/>
              <a:t>Financial </a:t>
            </a:r>
            <a:r>
              <a:rPr lang="en-US" dirty="0" err="1" smtClean="0"/>
              <a:t>KPI’s</a:t>
            </a:r>
            <a:endParaRPr lang="en-US" dirty="0" smtClean="0"/>
          </a:p>
          <a:p>
            <a:pPr lvl="2"/>
            <a:r>
              <a:rPr lang="en-US" dirty="0" smtClean="0"/>
              <a:t>Measures variables related to economic metrics</a:t>
            </a:r>
          </a:p>
          <a:p>
            <a:pPr lvl="2"/>
            <a:r>
              <a:rPr lang="en-US" dirty="0" smtClean="0"/>
              <a:t>Measures the </a:t>
            </a:r>
            <a:r>
              <a:rPr lang="en-US" i="1" dirty="0" smtClean="0"/>
              <a:t>results </a:t>
            </a:r>
            <a:r>
              <a:rPr lang="en-US" dirty="0" smtClean="0"/>
              <a:t>of the paths taken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 Indicators</a:t>
            </a:r>
            <a:r>
              <a:rPr lang="en-US" baseline="0" dirty="0" smtClean="0"/>
              <a:t> (</a:t>
            </a:r>
            <a:r>
              <a:rPr lang="en-US" baseline="0" dirty="0" err="1" smtClean="0"/>
              <a:t>KPIs</a:t>
            </a:r>
            <a:r>
              <a:rPr lang="en-US" baseline="0" dirty="0" smtClean="0"/>
              <a:t>)</a:t>
            </a:r>
            <a:br>
              <a:rPr lang="en-US" baseline="0" dirty="0" smtClean="0"/>
            </a:br>
            <a:r>
              <a:rPr lang="en-US" baseline="0" dirty="0" smtClean="0"/>
              <a:t>Design </a:t>
            </a:r>
            <a:r>
              <a:rPr lang="en-US" dirty="0" smtClean="0"/>
              <a:t>Elements</a:t>
            </a:r>
            <a:endParaRPr lang="en-US" dirty="0"/>
          </a:p>
        </p:txBody>
      </p:sp>
      <p:sp>
        <p:nvSpPr>
          <p:cNvPr id="3" name="Content Placeholder 2"/>
          <p:cNvSpPr>
            <a:spLocks noGrp="1"/>
          </p:cNvSpPr>
          <p:nvPr>
            <p:ph idx="1"/>
          </p:nvPr>
        </p:nvSpPr>
        <p:spPr>
          <a:xfrm>
            <a:off x="338419" y="2294937"/>
            <a:ext cx="5427123" cy="3962400"/>
          </a:xfrm>
        </p:spPr>
        <p:txBody>
          <a:bodyPr/>
          <a:lstStyle/>
          <a:p>
            <a:r>
              <a:rPr lang="en-US" dirty="0" smtClean="0"/>
              <a:t>Elements of successful </a:t>
            </a:r>
            <a:r>
              <a:rPr lang="en-US" dirty="0" err="1" smtClean="0"/>
              <a:t>KPIs</a:t>
            </a:r>
            <a:r>
              <a:rPr lang="en-US" dirty="0" smtClean="0"/>
              <a:t>:</a:t>
            </a:r>
          </a:p>
          <a:p>
            <a:pPr lvl="1"/>
            <a:r>
              <a:rPr lang="en-US" dirty="0" smtClean="0"/>
              <a:t>Measurable with reasonable effort</a:t>
            </a:r>
          </a:p>
          <a:p>
            <a:pPr lvl="1"/>
            <a:r>
              <a:rPr lang="en-US" dirty="0" smtClean="0"/>
              <a:t>Accurate</a:t>
            </a:r>
          </a:p>
          <a:p>
            <a:pPr lvl="1"/>
            <a:r>
              <a:rPr lang="en-US" dirty="0" smtClean="0"/>
              <a:t>Is relative to achieving the topic / goal </a:t>
            </a:r>
          </a:p>
          <a:p>
            <a:pPr lvl="2"/>
            <a:r>
              <a:rPr lang="en-US" dirty="0" smtClean="0"/>
              <a:t>Operational</a:t>
            </a:r>
          </a:p>
          <a:p>
            <a:pPr lvl="2"/>
            <a:r>
              <a:rPr lang="en-US" dirty="0" smtClean="0"/>
              <a:t>Qualitative</a:t>
            </a:r>
          </a:p>
          <a:p>
            <a:pPr lvl="2"/>
            <a:r>
              <a:rPr lang="en-US" dirty="0" smtClean="0"/>
              <a:t>Financial</a:t>
            </a:r>
          </a:p>
          <a:p>
            <a:pPr lvl="1"/>
            <a:r>
              <a:rPr lang="en-US" dirty="0" smtClean="0"/>
              <a:t>Achievement timeframe for goal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 Indicators (</a:t>
            </a:r>
            <a:r>
              <a:rPr lang="en-US" dirty="0" err="1" smtClean="0"/>
              <a:t>KPIs</a:t>
            </a:r>
            <a:r>
              <a:rPr lang="en-US" dirty="0" smtClean="0"/>
              <a:t>)</a:t>
            </a:r>
            <a:br>
              <a:rPr lang="en-US" dirty="0" smtClean="0"/>
            </a:br>
            <a:r>
              <a:rPr lang="en-US" dirty="0" err="1" smtClean="0"/>
              <a:t>KPIs</a:t>
            </a:r>
            <a:r>
              <a:rPr lang="en-US" dirty="0" smtClean="0"/>
              <a:t> &amp; Strategic Goals</a:t>
            </a:r>
            <a:endParaRPr lang="en-US" dirty="0"/>
          </a:p>
        </p:txBody>
      </p:sp>
      <p:sp>
        <p:nvSpPr>
          <p:cNvPr id="3" name="Content Placeholder 2"/>
          <p:cNvSpPr>
            <a:spLocks noGrp="1"/>
          </p:cNvSpPr>
          <p:nvPr>
            <p:ph idx="1"/>
          </p:nvPr>
        </p:nvSpPr>
        <p:spPr>
          <a:xfrm>
            <a:off x="457200" y="2230985"/>
            <a:ext cx="8229600" cy="3962400"/>
          </a:xfrm>
        </p:spPr>
        <p:txBody>
          <a:bodyPr>
            <a:normAutofit fontScale="92500" lnSpcReduction="10000"/>
          </a:bodyPr>
          <a:lstStyle/>
          <a:p>
            <a:pPr algn="ctr">
              <a:buNone/>
            </a:pPr>
            <a:r>
              <a:rPr lang="en-US" i="1" dirty="0" smtClean="0"/>
              <a:t>“</a:t>
            </a:r>
            <a:r>
              <a:rPr lang="en-US" i="1" u="sng" dirty="0" smtClean="0"/>
              <a:t>If you can’t measure it, you can’t manage it</a:t>
            </a:r>
            <a:r>
              <a:rPr lang="en-US" i="1" dirty="0" smtClean="0"/>
              <a:t>”</a:t>
            </a:r>
          </a:p>
          <a:p>
            <a:r>
              <a:rPr lang="en-US" dirty="0" smtClean="0"/>
              <a:t>Aligning </a:t>
            </a:r>
            <a:r>
              <a:rPr lang="en-US" dirty="0" err="1" smtClean="0"/>
              <a:t>KPIs</a:t>
            </a:r>
            <a:r>
              <a:rPr lang="en-US" dirty="0" smtClean="0"/>
              <a:t> with strategic goals is key to helping achieve these goals</a:t>
            </a:r>
          </a:p>
          <a:p>
            <a:r>
              <a:rPr lang="en-US" dirty="0" smtClean="0"/>
              <a:t>Performance feedback system / system situation indicator (gauges of progress) </a:t>
            </a:r>
          </a:p>
          <a:p>
            <a:r>
              <a:rPr lang="en-US" dirty="0" smtClean="0"/>
              <a:t>Allows setting of the “way points” and “baring / path” to those way points </a:t>
            </a:r>
          </a:p>
          <a:p>
            <a:r>
              <a:rPr lang="en-US" dirty="0" smtClean="0"/>
              <a:t>Without this approach, achieving any desired goal can be VERY challenging if at all possible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 Indicators</a:t>
            </a:r>
            <a:br>
              <a:rPr lang="en-US" dirty="0" smtClean="0"/>
            </a:br>
            <a:r>
              <a:rPr lang="en-US" dirty="0" smtClean="0"/>
              <a:t>HPEMS Example</a:t>
            </a:r>
            <a:endParaRPr lang="en-US" dirty="0"/>
          </a:p>
        </p:txBody>
      </p:sp>
      <p:sp>
        <p:nvSpPr>
          <p:cNvPr id="3" name="Content Placeholder 2"/>
          <p:cNvSpPr>
            <a:spLocks noGrp="1"/>
          </p:cNvSpPr>
          <p:nvPr>
            <p:ph idx="1"/>
          </p:nvPr>
        </p:nvSpPr>
        <p:spPr>
          <a:xfrm>
            <a:off x="256459" y="1846872"/>
            <a:ext cx="8682983" cy="5030370"/>
          </a:xfrm>
        </p:spPr>
        <p:txBody>
          <a:bodyPr>
            <a:normAutofit fontScale="77500" lnSpcReduction="20000"/>
          </a:bodyPr>
          <a:lstStyle/>
          <a:p>
            <a:pPr lvl="1" algn="ctr">
              <a:buNone/>
            </a:pPr>
            <a:r>
              <a:rPr lang="en-US" sz="2839" dirty="0" smtClean="0"/>
              <a:t>Example of HPEMS </a:t>
            </a:r>
            <a:r>
              <a:rPr lang="en-US" sz="2839" dirty="0" err="1" smtClean="0"/>
              <a:t>KPIs</a:t>
            </a:r>
            <a:r>
              <a:rPr lang="en-US" sz="2839" dirty="0" smtClean="0"/>
              <a:t> and how they tie to strategic goals…</a:t>
            </a:r>
          </a:p>
          <a:p>
            <a:pPr algn="ctr">
              <a:buNone/>
            </a:pPr>
            <a:r>
              <a:rPr lang="en-US" sz="3900" dirty="0" smtClean="0"/>
              <a:t>Strategic Goal: </a:t>
            </a:r>
          </a:p>
          <a:p>
            <a:pPr indent="0" algn="ctr">
              <a:buNone/>
            </a:pPr>
            <a:r>
              <a:rPr lang="en-US" sz="3900" dirty="0" smtClean="0"/>
              <a:t>Protect my EMS market rights through improving on these 6 factors of EMS quality in the most efficient and effective means possible</a:t>
            </a:r>
          </a:p>
          <a:p>
            <a:pPr indent="0" algn="ctr">
              <a:buNone/>
            </a:pPr>
            <a:endParaRPr lang="en-US" sz="1032" dirty="0" smtClean="0"/>
          </a:p>
          <a:p>
            <a:pPr lvl="1"/>
            <a:r>
              <a:rPr lang="en-US" sz="2886" dirty="0" smtClean="0"/>
              <a:t>Response Time Reliability</a:t>
            </a:r>
          </a:p>
          <a:p>
            <a:pPr lvl="1"/>
            <a:r>
              <a:rPr lang="en-US" sz="2886" dirty="0" smtClean="0"/>
              <a:t>Customer Service</a:t>
            </a:r>
          </a:p>
          <a:p>
            <a:pPr lvl="1"/>
            <a:r>
              <a:rPr lang="en-US" sz="2886" dirty="0" smtClean="0"/>
              <a:t>Staff Professionalism</a:t>
            </a:r>
          </a:p>
          <a:p>
            <a:pPr lvl="1"/>
            <a:r>
              <a:rPr lang="en-US" sz="2886" dirty="0" smtClean="0"/>
              <a:t>Vehicle cleanliness / organization</a:t>
            </a:r>
          </a:p>
          <a:p>
            <a:pPr lvl="1"/>
            <a:r>
              <a:rPr lang="en-US" sz="2886" dirty="0" smtClean="0"/>
              <a:t>Vehicle comfort / ride</a:t>
            </a:r>
          </a:p>
          <a:p>
            <a:pPr lvl="1"/>
            <a:r>
              <a:rPr lang="en-US" sz="2886" dirty="0" smtClean="0"/>
              <a:t>Clinical sophistication &amp; improved patient outcomes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a:t>
            </a:r>
            <a:r>
              <a:rPr lang="en-US" baseline="0" dirty="0" smtClean="0"/>
              <a:t> Indicators</a:t>
            </a:r>
            <a:br>
              <a:rPr lang="en-US" baseline="0" dirty="0" smtClean="0"/>
            </a:br>
            <a:r>
              <a:rPr lang="en-US" dirty="0" smtClean="0"/>
              <a:t>HPEMS Example</a:t>
            </a:r>
            <a:r>
              <a:rPr lang="en-US" baseline="0" dirty="0" smtClean="0"/>
              <a:t> </a:t>
            </a:r>
            <a:endParaRPr lang="en-US" dirty="0"/>
          </a:p>
        </p:txBody>
      </p:sp>
      <p:sp>
        <p:nvSpPr>
          <p:cNvPr id="3" name="Content Placeholder 2"/>
          <p:cNvSpPr>
            <a:spLocks noGrp="1"/>
          </p:cNvSpPr>
          <p:nvPr>
            <p:ph idx="1"/>
          </p:nvPr>
        </p:nvSpPr>
        <p:spPr>
          <a:xfrm>
            <a:off x="457200" y="2057400"/>
            <a:ext cx="8229600" cy="4609583"/>
          </a:xfrm>
        </p:spPr>
        <p:txBody>
          <a:bodyPr>
            <a:normAutofit fontScale="85000" lnSpcReduction="20000"/>
          </a:bodyPr>
          <a:lstStyle/>
          <a:p>
            <a:r>
              <a:rPr lang="en-US" sz="3900" dirty="0" smtClean="0"/>
              <a:t>Response Time Reliability</a:t>
            </a:r>
          </a:p>
          <a:p>
            <a:pPr lvl="1"/>
            <a:r>
              <a:rPr lang="en-US" sz="3500" dirty="0" smtClean="0"/>
              <a:t>Operational </a:t>
            </a:r>
            <a:r>
              <a:rPr lang="en-US" sz="3500" dirty="0" err="1" smtClean="0"/>
              <a:t>KPI’s</a:t>
            </a:r>
            <a:endParaRPr lang="en-US" sz="3500" dirty="0" smtClean="0"/>
          </a:p>
          <a:p>
            <a:pPr lvl="2"/>
            <a:r>
              <a:rPr lang="en-US" sz="3100" dirty="0" err="1" smtClean="0"/>
              <a:t>Fractile</a:t>
            </a:r>
            <a:r>
              <a:rPr lang="en-US" sz="3100" dirty="0" smtClean="0"/>
              <a:t> measurement of Response Time reliability</a:t>
            </a:r>
          </a:p>
          <a:p>
            <a:pPr lvl="3"/>
            <a:r>
              <a:rPr lang="en-US" sz="2700" dirty="0" smtClean="0"/>
              <a:t>Emergency</a:t>
            </a:r>
          </a:p>
          <a:p>
            <a:pPr lvl="3"/>
            <a:r>
              <a:rPr lang="en-US" sz="2700" dirty="0" smtClean="0"/>
              <a:t>Non-emergency</a:t>
            </a:r>
          </a:p>
          <a:p>
            <a:pPr lvl="3"/>
            <a:r>
              <a:rPr lang="en-US" sz="2700" dirty="0" smtClean="0"/>
              <a:t>Inter-facility</a:t>
            </a:r>
          </a:p>
          <a:p>
            <a:pPr lvl="2"/>
            <a:r>
              <a:rPr lang="en-US" sz="3100" dirty="0" smtClean="0"/>
              <a:t>Actual Unit Hour Utilization (AUHU)</a:t>
            </a:r>
          </a:p>
          <a:p>
            <a:pPr lvl="2"/>
            <a:r>
              <a:rPr lang="en-US" sz="3100" dirty="0" smtClean="0"/>
              <a:t>Effective Unit Hour Utilization (EUHU)</a:t>
            </a:r>
          </a:p>
          <a:p>
            <a:pPr lvl="3"/>
            <a:r>
              <a:rPr lang="en-US" sz="2700" dirty="0" smtClean="0"/>
              <a:t>Accounts for Lost Unit Hour Management (LUH)</a:t>
            </a:r>
          </a:p>
          <a:p>
            <a:pPr lvl="2"/>
            <a:r>
              <a:rPr lang="en-US" sz="3100" dirty="0" smtClean="0"/>
              <a:t>Root cause matrix for system failures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Key Performance Indicators</a:t>
            </a:r>
            <a:br>
              <a:rPr lang="en-US" dirty="0" smtClean="0"/>
            </a:br>
            <a:r>
              <a:rPr lang="en-US" dirty="0" smtClean="0"/>
              <a:t>HPEMS Example</a:t>
            </a:r>
            <a:endParaRPr lang="en-US" dirty="0"/>
          </a:p>
        </p:txBody>
      </p:sp>
      <p:sp>
        <p:nvSpPr>
          <p:cNvPr id="3" name="Content Placeholder 2"/>
          <p:cNvSpPr>
            <a:spLocks noGrp="1"/>
          </p:cNvSpPr>
          <p:nvPr>
            <p:ph idx="1"/>
          </p:nvPr>
        </p:nvSpPr>
        <p:spPr>
          <a:xfrm>
            <a:off x="457200" y="2057401"/>
            <a:ext cx="8229600" cy="3584079"/>
          </a:xfrm>
        </p:spPr>
        <p:txBody>
          <a:bodyPr/>
          <a:lstStyle/>
          <a:p>
            <a:r>
              <a:rPr lang="en-US" dirty="0" smtClean="0"/>
              <a:t>Response Time Reliability Continued…</a:t>
            </a:r>
          </a:p>
          <a:p>
            <a:pPr lvl="1"/>
            <a:r>
              <a:rPr lang="en-US" dirty="0" smtClean="0"/>
              <a:t>Qualitative </a:t>
            </a:r>
            <a:r>
              <a:rPr lang="en-US" dirty="0" err="1" smtClean="0"/>
              <a:t>KPI’s</a:t>
            </a:r>
            <a:endParaRPr lang="en-US" dirty="0" smtClean="0"/>
          </a:p>
          <a:p>
            <a:pPr lvl="2"/>
            <a:r>
              <a:rPr lang="en-US" dirty="0" smtClean="0"/>
              <a:t>VF ROSC Cardiac Arrest Survival Rate</a:t>
            </a:r>
          </a:p>
          <a:p>
            <a:pPr lvl="2"/>
            <a:r>
              <a:rPr lang="en-US" dirty="0" smtClean="0"/>
              <a:t>GCS Delta (Initial / At Destination)</a:t>
            </a:r>
          </a:p>
          <a:p>
            <a:pPr lvl="2"/>
            <a:r>
              <a:rPr lang="en-US" dirty="0" smtClean="0"/>
              <a:t>SAO2 Delta (Initial / At Destination)</a:t>
            </a:r>
          </a:p>
          <a:p>
            <a:pPr lvl="2"/>
            <a:r>
              <a:rPr lang="en-US" dirty="0" smtClean="0"/>
              <a:t>Customer satisfaction quotient on timeliness</a:t>
            </a:r>
          </a:p>
          <a:p>
            <a:pPr lvl="2"/>
            <a:r>
              <a:rPr lang="en-US" dirty="0" smtClean="0"/>
              <a:t>Employee satisfaction quotient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a:t>
            </a:r>
            <a:r>
              <a:rPr lang="en-US" baseline="0" dirty="0" smtClean="0"/>
              <a:t> Indicator</a:t>
            </a:r>
            <a:br>
              <a:rPr lang="en-US" baseline="0" dirty="0" smtClean="0"/>
            </a:br>
            <a:r>
              <a:rPr lang="en-US" dirty="0" smtClean="0"/>
              <a:t>HPEMS Example</a:t>
            </a:r>
            <a:endParaRPr lang="en-US" dirty="0"/>
          </a:p>
        </p:txBody>
      </p:sp>
      <p:sp>
        <p:nvSpPr>
          <p:cNvPr id="3" name="Content Placeholder 2"/>
          <p:cNvSpPr>
            <a:spLocks noGrp="1"/>
          </p:cNvSpPr>
          <p:nvPr>
            <p:ph idx="1"/>
          </p:nvPr>
        </p:nvSpPr>
        <p:spPr/>
        <p:txBody>
          <a:bodyPr/>
          <a:lstStyle/>
          <a:p>
            <a:pPr lvl="0"/>
            <a:r>
              <a:rPr lang="en-US" dirty="0" smtClean="0"/>
              <a:t>Response Time Reliability Continued…</a:t>
            </a:r>
          </a:p>
          <a:p>
            <a:pPr lvl="1"/>
            <a:r>
              <a:rPr lang="en-US" dirty="0" smtClean="0"/>
              <a:t>Financial </a:t>
            </a:r>
            <a:r>
              <a:rPr lang="en-US" dirty="0" err="1" smtClean="0"/>
              <a:t>KPIs</a:t>
            </a:r>
            <a:endParaRPr lang="en-US" dirty="0" smtClean="0"/>
          </a:p>
          <a:p>
            <a:pPr lvl="2"/>
            <a:r>
              <a:rPr lang="en-US" dirty="0" smtClean="0"/>
              <a:t>Labor Cost Variances</a:t>
            </a:r>
          </a:p>
          <a:p>
            <a:pPr lvl="2"/>
            <a:r>
              <a:rPr lang="en-US" dirty="0" smtClean="0"/>
              <a:t>Transport Volumes</a:t>
            </a:r>
          </a:p>
          <a:p>
            <a:pPr lvl="2"/>
            <a:r>
              <a:rPr lang="en-US" dirty="0" smtClean="0"/>
              <a:t>A/R Measures</a:t>
            </a:r>
          </a:p>
          <a:p>
            <a:pPr lvl="2"/>
            <a:r>
              <a:rPr lang="en-US" dirty="0" smtClean="0"/>
              <a:t>Maintenance Costs</a:t>
            </a:r>
          </a:p>
          <a:p>
            <a:pPr lvl="2"/>
            <a:r>
              <a:rPr lang="en-US" dirty="0" smtClean="0"/>
              <a:t>Fuel Costs</a:t>
            </a:r>
          </a:p>
          <a:p>
            <a:pPr lvl="2"/>
            <a:r>
              <a:rPr lang="en-US" dirty="0" smtClean="0"/>
              <a:t>EBIT / Fund Balance Variances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 Indicators</a:t>
            </a:r>
            <a:br>
              <a:rPr lang="en-US" dirty="0" smtClean="0"/>
            </a:br>
            <a:r>
              <a:rPr lang="en-US" dirty="0" smtClean="0"/>
              <a:t>HPEMS Example</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Customer Service</a:t>
            </a:r>
          </a:p>
          <a:p>
            <a:pPr lvl="1"/>
            <a:r>
              <a:rPr lang="en-US" dirty="0" smtClean="0"/>
              <a:t>Operational </a:t>
            </a:r>
            <a:r>
              <a:rPr lang="en-US" dirty="0" err="1" smtClean="0"/>
              <a:t>KPIs</a:t>
            </a:r>
            <a:endParaRPr lang="en-US" dirty="0" smtClean="0"/>
          </a:p>
          <a:p>
            <a:pPr lvl="2"/>
            <a:r>
              <a:rPr lang="en-US" dirty="0" smtClean="0"/>
              <a:t>Number</a:t>
            </a:r>
            <a:r>
              <a:rPr lang="en-US" baseline="0" dirty="0" smtClean="0"/>
              <a:t> of employees attending Customer Service Classes</a:t>
            </a:r>
          </a:p>
          <a:p>
            <a:pPr lvl="2"/>
            <a:r>
              <a:rPr lang="en-US" dirty="0" smtClean="0"/>
              <a:t>Number of customer service classes offered</a:t>
            </a:r>
          </a:p>
          <a:p>
            <a:pPr lvl="2"/>
            <a:r>
              <a:rPr lang="en-US" baseline="0" dirty="0" smtClean="0"/>
              <a:t>Test</a:t>
            </a:r>
            <a:r>
              <a:rPr lang="en-US" dirty="0" smtClean="0"/>
              <a:t> scores from Customer Service Class</a:t>
            </a:r>
          </a:p>
          <a:p>
            <a:pPr lvl="1"/>
            <a:r>
              <a:rPr lang="en-US" baseline="0" dirty="0" smtClean="0"/>
              <a:t>Qualitative</a:t>
            </a:r>
            <a:r>
              <a:rPr lang="en-US" dirty="0" smtClean="0"/>
              <a:t> </a:t>
            </a:r>
            <a:r>
              <a:rPr lang="en-US" dirty="0" err="1" smtClean="0"/>
              <a:t>KPIs</a:t>
            </a:r>
            <a:endParaRPr lang="en-US" dirty="0" smtClean="0"/>
          </a:p>
          <a:p>
            <a:pPr lvl="2"/>
            <a:r>
              <a:rPr lang="en-US" baseline="0" dirty="0" smtClean="0"/>
              <a:t>Customer</a:t>
            </a:r>
            <a:r>
              <a:rPr lang="en-US" dirty="0" smtClean="0"/>
              <a:t> satisfaction quotient on service level</a:t>
            </a:r>
          </a:p>
          <a:p>
            <a:pPr lvl="2"/>
            <a:r>
              <a:rPr lang="en-US" dirty="0" smtClean="0"/>
              <a:t>Number of complaints</a:t>
            </a:r>
          </a:p>
          <a:p>
            <a:pPr lvl="2"/>
            <a:r>
              <a:rPr lang="en-US" dirty="0" smtClean="0"/>
              <a:t>Number of complements</a:t>
            </a:r>
          </a:p>
          <a:p>
            <a:pPr lvl="1"/>
            <a:r>
              <a:rPr lang="en-US" dirty="0" smtClean="0"/>
              <a:t>Financial</a:t>
            </a:r>
          </a:p>
          <a:p>
            <a:pPr lvl="2"/>
            <a:r>
              <a:rPr lang="en-US" dirty="0" smtClean="0"/>
              <a:t>Cost of customer service training programs</a:t>
            </a:r>
          </a:p>
          <a:p>
            <a:pPr lvl="2"/>
            <a:r>
              <a:rPr lang="en-US" baseline="0" dirty="0" smtClean="0"/>
              <a:t>Number of new law suits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 Indicators</a:t>
            </a:r>
            <a:br>
              <a:rPr lang="en-US" dirty="0" smtClean="0"/>
            </a:br>
            <a:r>
              <a:rPr lang="en-US" dirty="0" smtClean="0"/>
              <a:t>HPEMS Example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Staff Professionalism</a:t>
            </a:r>
          </a:p>
          <a:p>
            <a:pPr lvl="1"/>
            <a:r>
              <a:rPr lang="en-US" dirty="0" smtClean="0"/>
              <a:t>Operational </a:t>
            </a:r>
            <a:r>
              <a:rPr lang="en-US" dirty="0" err="1" smtClean="0"/>
              <a:t>KPIs</a:t>
            </a:r>
            <a:endParaRPr lang="en-US" dirty="0" smtClean="0"/>
          </a:p>
          <a:p>
            <a:pPr lvl="2"/>
            <a:r>
              <a:rPr lang="en-US" dirty="0" smtClean="0"/>
              <a:t>Supervisor/peer uniform audit findings</a:t>
            </a:r>
          </a:p>
          <a:p>
            <a:pPr lvl="2"/>
            <a:r>
              <a:rPr lang="en-US" dirty="0" smtClean="0"/>
              <a:t>SOS evaluation rank score</a:t>
            </a:r>
          </a:p>
          <a:p>
            <a:pPr lvl="1"/>
            <a:r>
              <a:rPr lang="en-US" baseline="0" dirty="0" smtClean="0"/>
              <a:t>Qualitative</a:t>
            </a:r>
            <a:r>
              <a:rPr lang="en-US" dirty="0" smtClean="0"/>
              <a:t> </a:t>
            </a:r>
            <a:r>
              <a:rPr lang="en-US" dirty="0" err="1" smtClean="0"/>
              <a:t>KPIs</a:t>
            </a:r>
            <a:endParaRPr lang="en-US" dirty="0" smtClean="0"/>
          </a:p>
          <a:p>
            <a:pPr lvl="2"/>
            <a:r>
              <a:rPr lang="en-US" baseline="0" dirty="0" smtClean="0"/>
              <a:t>Customer</a:t>
            </a:r>
            <a:r>
              <a:rPr lang="en-US" dirty="0" smtClean="0"/>
              <a:t> satisfaction quotient on professionalism</a:t>
            </a:r>
          </a:p>
          <a:p>
            <a:pPr lvl="2"/>
            <a:r>
              <a:rPr lang="en-US" dirty="0" smtClean="0"/>
              <a:t>Number of complaints regarding professionalism</a:t>
            </a:r>
          </a:p>
          <a:p>
            <a:pPr lvl="2"/>
            <a:r>
              <a:rPr lang="en-US" dirty="0" smtClean="0"/>
              <a:t>Number of complements regarding professionalism</a:t>
            </a:r>
          </a:p>
          <a:p>
            <a:pPr lvl="1"/>
            <a:r>
              <a:rPr lang="en-US" dirty="0" smtClean="0"/>
              <a:t>Financial</a:t>
            </a:r>
          </a:p>
          <a:p>
            <a:pPr lvl="2"/>
            <a:r>
              <a:rPr lang="en-US" dirty="0" smtClean="0"/>
              <a:t>Uniform costs</a:t>
            </a:r>
          </a:p>
          <a:p>
            <a:pPr lvl="2"/>
            <a:r>
              <a:rPr lang="en-US" dirty="0" err="1" smtClean="0"/>
              <a:t>Schwag</a:t>
            </a:r>
            <a:r>
              <a:rPr lang="en-US" dirty="0" smtClean="0"/>
              <a:t> costs</a:t>
            </a:r>
            <a:endParaRPr lang="en-US" baseline="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srgbClr val="000000">
                <a:alpha val="43000"/>
              </a:srgbClr>
            </a:outerShdw>
          </a:effectLst>
        </p:spPr>
        <p:txBody>
          <a:bodyPr/>
          <a:lstStyle/>
          <a:p>
            <a:r>
              <a:rPr lang="en-US" dirty="0" smtClean="0"/>
              <a:t>About the Presenter</a:t>
            </a:r>
            <a:endParaRPr lang="en-US" dirty="0"/>
          </a:p>
        </p:txBody>
      </p:sp>
      <p:sp>
        <p:nvSpPr>
          <p:cNvPr id="5" name="Content Placeholder 2"/>
          <p:cNvSpPr>
            <a:spLocks noGrp="1"/>
          </p:cNvSpPr>
          <p:nvPr>
            <p:ph sz="half" idx="1"/>
          </p:nvPr>
        </p:nvSpPr>
        <p:spPr>
          <a:xfrm>
            <a:off x="228775" y="2039128"/>
            <a:ext cx="4193606" cy="4648200"/>
          </a:xfrm>
          <a:effectLst>
            <a:outerShdw blurRad="50800" dist="38100" dir="2700000">
              <a:srgbClr val="000000">
                <a:alpha val="90000"/>
              </a:srgbClr>
            </a:outerShdw>
          </a:effectLst>
        </p:spPr>
        <p:txBody>
          <a:bodyPr>
            <a:noAutofit/>
          </a:bodyPr>
          <a:lstStyle/>
          <a:p>
            <a:pPr>
              <a:spcBef>
                <a:spcPts val="0"/>
              </a:spcBef>
            </a:pPr>
            <a:r>
              <a:rPr lang="en-US" sz="2100" dirty="0" smtClean="0"/>
              <a:t>Involved</a:t>
            </a:r>
            <a:r>
              <a:rPr lang="en-US" sz="2100" baseline="0" dirty="0" smtClean="0"/>
              <a:t> in Public Safety for 25 years</a:t>
            </a:r>
          </a:p>
          <a:p>
            <a:pPr>
              <a:spcBef>
                <a:spcPts val="0"/>
              </a:spcBef>
            </a:pPr>
            <a:r>
              <a:rPr lang="en-US" sz="2100" dirty="0" smtClean="0"/>
              <a:t>BS Degree in EMS Admin with focused </a:t>
            </a:r>
            <a:r>
              <a:rPr lang="en-US" sz="2100" dirty="0"/>
              <a:t>s</a:t>
            </a:r>
            <a:r>
              <a:rPr lang="en-US" sz="2100" dirty="0" smtClean="0"/>
              <a:t>tudies on EMS system </a:t>
            </a:r>
            <a:r>
              <a:rPr lang="en-US" sz="2100" dirty="0"/>
              <a:t>d</a:t>
            </a:r>
            <a:r>
              <a:rPr lang="en-US" sz="2100" dirty="0" smtClean="0"/>
              <a:t>esign and </a:t>
            </a:r>
            <a:r>
              <a:rPr lang="en-US" sz="2100" dirty="0"/>
              <a:t>a</a:t>
            </a:r>
            <a:r>
              <a:rPr lang="en-US" sz="2100" dirty="0" smtClean="0"/>
              <a:t>dult education</a:t>
            </a:r>
          </a:p>
          <a:p>
            <a:pPr>
              <a:spcBef>
                <a:spcPts val="0"/>
              </a:spcBef>
            </a:pPr>
            <a:r>
              <a:rPr lang="en-US" sz="2100" baseline="0" dirty="0" smtClean="0"/>
              <a:t>Studied under</a:t>
            </a:r>
            <a:r>
              <a:rPr lang="en-US" sz="2100" dirty="0" smtClean="0"/>
              <a:t> Jack Stout, father of SSM/HPEMS</a:t>
            </a:r>
          </a:p>
          <a:p>
            <a:pPr>
              <a:spcBef>
                <a:spcPts val="0"/>
              </a:spcBef>
            </a:pPr>
            <a:r>
              <a:rPr lang="en-US" sz="2100" dirty="0" smtClean="0"/>
              <a:t>Held Paramedic to Executive level positions with small, medium and large sized companies</a:t>
            </a:r>
          </a:p>
          <a:p>
            <a:pPr lvl="0">
              <a:spcBef>
                <a:spcPts val="0"/>
              </a:spcBef>
            </a:pPr>
            <a:r>
              <a:rPr lang="en-US" sz="2100" dirty="0" smtClean="0"/>
              <a:t>Have worked in / for every type of EMS system design</a:t>
            </a:r>
          </a:p>
        </p:txBody>
      </p:sp>
      <p:sp>
        <p:nvSpPr>
          <p:cNvPr id="6" name="Content Placeholder 3"/>
          <p:cNvSpPr txBox="1">
            <a:spLocks/>
          </p:cNvSpPr>
          <p:nvPr/>
        </p:nvSpPr>
        <p:spPr>
          <a:xfrm>
            <a:off x="4794567" y="2039128"/>
            <a:ext cx="4285474" cy="4447701"/>
          </a:xfrm>
          <a:prstGeom prst="rect">
            <a:avLst/>
          </a:prstGeom>
          <a:effectLst>
            <a:outerShdw blurRad="50800" dist="38100" dir="2700000">
              <a:srgbClr val="000000">
                <a:alpha val="90000"/>
              </a:srgbClr>
            </a:outerShdw>
          </a:effectLst>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Wingdings" pitchFamily="2" charset="2"/>
              <a:buChar char=""/>
              <a:tabLst/>
              <a:defRPr/>
            </a:pPr>
            <a:r>
              <a:rPr kumimoji="0" lang="en-US" sz="21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10 Years with AMR as corporate executive and systems troubleshooter</a:t>
            </a: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Wingdings" pitchFamily="2" charset="2"/>
              <a:buChar char=""/>
              <a:tabLst/>
              <a:defRPr/>
            </a:pPr>
            <a:r>
              <a:rPr kumimoji="0" lang="en-US" sz="21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Co-founder / co-developer of </a:t>
            </a:r>
            <a:r>
              <a:rPr kumimoji="0" lang="en-US" sz="2100" b="1" i="0" u="none" strike="noStrike" kern="1200" cap="none" spc="0" normalizeH="0" baseline="0" noProof="0" dirty="0" err="1"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FirstWatch</a:t>
            </a:r>
            <a:endParaRPr kumimoji="0" lang="en-US" sz="21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Wingdings" pitchFamily="2" charset="2"/>
              <a:buChar char=""/>
              <a:tabLst/>
              <a:defRPr/>
            </a:pPr>
            <a:r>
              <a:rPr kumimoji="0" lang="en-US" sz="21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20 years EMS system design consulting experience</a:t>
            </a: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Wingdings" pitchFamily="2" charset="2"/>
              <a:buChar char=""/>
              <a:tabLst/>
              <a:defRPr/>
            </a:pPr>
            <a:r>
              <a:rPr lang="en-US" sz="2100" b="1" dirty="0" smtClean="0">
                <a:effectLst>
                  <a:outerShdw blurRad="50800" dist="50800" dir="2700000" algn="tl" rotWithShape="0">
                    <a:schemeClr val="bg1">
                      <a:alpha val="30000"/>
                    </a:schemeClr>
                  </a:outerShdw>
                </a:effectLst>
              </a:rPr>
              <a:t>Have experienced the good and bad of &gt;100 EMS agencies around the globe</a:t>
            </a:r>
            <a:endParaRPr kumimoji="0" lang="en-US" sz="21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Wingdings" pitchFamily="2" charset="2"/>
              <a:buChar char=""/>
              <a:tabLst/>
              <a:defRPr/>
            </a:pPr>
            <a:r>
              <a:rPr kumimoji="0" lang="en-US" sz="21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Currently Director with REMSA, Reno, NV</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Vehicle Cleanliness </a:t>
            </a:r>
            <a:br>
              <a:rPr lang="en-US" dirty="0" smtClean="0"/>
            </a:br>
            <a:r>
              <a:rPr lang="en-US" dirty="0" smtClean="0"/>
              <a:t>and Organization</a:t>
            </a:r>
            <a:endParaRPr lang="en-US" dirty="0"/>
          </a:p>
        </p:txBody>
      </p:sp>
      <p:pic>
        <p:nvPicPr>
          <p:cNvPr id="4" name="P 4" descr="speedloader pics 142.jpg"/>
          <p:cNvPicPr/>
          <p:nvPr/>
        </p:nvPicPr>
        <p:blipFill>
          <a:blip r:embed="rId2"/>
          <a:stretch>
            <a:fillRect/>
          </a:stretch>
        </p:blipFill>
        <p:spPr>
          <a:xfrm>
            <a:off x="4816998" y="2508746"/>
            <a:ext cx="3499603" cy="2912936"/>
          </a:xfrm>
          <a:prstGeom prst="rect">
            <a:avLst/>
          </a:prstGeom>
        </p:spPr>
      </p:pic>
      <p:pic>
        <p:nvPicPr>
          <p:cNvPr id="5" name="P 3" descr="speedloader pics 020.jpg"/>
          <p:cNvPicPr/>
          <p:nvPr/>
        </p:nvPicPr>
        <p:blipFill>
          <a:blip r:embed="rId3"/>
          <a:srcRect l="-1443" r="-2404"/>
          <a:stretch>
            <a:fillRect/>
          </a:stretch>
        </p:blipFill>
        <p:spPr>
          <a:xfrm>
            <a:off x="774711" y="2508746"/>
            <a:ext cx="3524027" cy="2912936"/>
          </a:xfrm>
          <a:prstGeom prst="rect">
            <a:avLst/>
          </a:prstGeom>
        </p:spPr>
      </p:pic>
      <p:sp>
        <p:nvSpPr>
          <p:cNvPr id="6" name="TextBox 5"/>
          <p:cNvSpPr txBox="1"/>
          <p:nvPr/>
        </p:nvSpPr>
        <p:spPr>
          <a:xfrm>
            <a:off x="1257872" y="5580425"/>
            <a:ext cx="2320348" cy="677108"/>
          </a:xfrm>
          <a:prstGeom prst="rect">
            <a:avLst/>
          </a:prstGeom>
          <a:noFill/>
          <a:effectLst>
            <a:outerShdw blurRad="50800" dist="38100" dir="2700000">
              <a:srgbClr val="000000">
                <a:alpha val="43000"/>
              </a:srgbClr>
            </a:outerShdw>
          </a:effectLst>
        </p:spPr>
        <p:txBody>
          <a:bodyPr wrap="square" rtlCol="0">
            <a:spAutoFit/>
          </a:bodyPr>
          <a:lstStyle/>
          <a:p>
            <a:pPr algn="ctr"/>
            <a:r>
              <a:rPr lang="en-US" sz="3800" b="1" dirty="0" smtClean="0"/>
              <a:t>Before</a:t>
            </a:r>
            <a:endParaRPr lang="en-US" sz="3800" b="1" dirty="0"/>
          </a:p>
        </p:txBody>
      </p:sp>
      <p:sp>
        <p:nvSpPr>
          <p:cNvPr id="7" name="TextBox 6"/>
          <p:cNvSpPr txBox="1"/>
          <p:nvPr/>
        </p:nvSpPr>
        <p:spPr>
          <a:xfrm>
            <a:off x="5312373" y="5580425"/>
            <a:ext cx="2466895" cy="677108"/>
          </a:xfrm>
          <a:prstGeom prst="rect">
            <a:avLst/>
          </a:prstGeom>
          <a:noFill/>
          <a:effectLst>
            <a:outerShdw blurRad="50800" dist="38100" dir="2700000">
              <a:srgbClr val="000000">
                <a:alpha val="43000"/>
              </a:srgbClr>
            </a:outerShdw>
          </a:effectLst>
        </p:spPr>
        <p:txBody>
          <a:bodyPr wrap="square" rtlCol="0">
            <a:spAutoFit/>
          </a:bodyPr>
          <a:lstStyle/>
          <a:p>
            <a:pPr algn="ctr"/>
            <a:r>
              <a:rPr lang="en-US" sz="3800" b="1" dirty="0" smtClean="0"/>
              <a:t>After</a:t>
            </a:r>
            <a:endParaRPr lang="en-US" sz="3800" b="1"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 Indicators</a:t>
            </a:r>
            <a:br>
              <a:rPr lang="en-US" dirty="0" smtClean="0"/>
            </a:br>
            <a:r>
              <a:rPr lang="en-US" dirty="0" smtClean="0"/>
              <a:t>HPEMS Example</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Vehicle Cleanliness and Organization</a:t>
            </a:r>
          </a:p>
          <a:p>
            <a:pPr lvl="1"/>
            <a:r>
              <a:rPr lang="en-US" dirty="0" smtClean="0"/>
              <a:t>Operational </a:t>
            </a:r>
            <a:r>
              <a:rPr lang="en-US" dirty="0" err="1" smtClean="0"/>
              <a:t>KPIs</a:t>
            </a:r>
            <a:endParaRPr lang="en-US" dirty="0" smtClean="0"/>
          </a:p>
          <a:p>
            <a:pPr lvl="2"/>
            <a:r>
              <a:rPr lang="en-US" dirty="0" smtClean="0"/>
              <a:t>SOS/EOS evaluation rank score</a:t>
            </a:r>
          </a:p>
          <a:p>
            <a:pPr lvl="2"/>
            <a:r>
              <a:rPr lang="en-US" dirty="0" smtClean="0"/>
              <a:t>Service Point / Speed Loader audit quality quotient</a:t>
            </a:r>
          </a:p>
          <a:p>
            <a:pPr lvl="2"/>
            <a:r>
              <a:rPr lang="en-US" dirty="0" smtClean="0"/>
              <a:t>Internal peer survey results</a:t>
            </a:r>
          </a:p>
          <a:p>
            <a:pPr lvl="2"/>
            <a:r>
              <a:rPr lang="en-US" dirty="0" smtClean="0"/>
              <a:t>Recognition program quantities</a:t>
            </a:r>
          </a:p>
          <a:p>
            <a:pPr lvl="1"/>
            <a:r>
              <a:rPr lang="en-US" baseline="0" dirty="0" smtClean="0"/>
              <a:t>Qualitative</a:t>
            </a:r>
            <a:r>
              <a:rPr lang="en-US" dirty="0" smtClean="0"/>
              <a:t> </a:t>
            </a:r>
            <a:r>
              <a:rPr lang="en-US" dirty="0" err="1" smtClean="0"/>
              <a:t>KPIs</a:t>
            </a:r>
            <a:endParaRPr lang="en-US" dirty="0" smtClean="0"/>
          </a:p>
          <a:p>
            <a:pPr lvl="2"/>
            <a:r>
              <a:rPr lang="en-US" baseline="0" dirty="0" smtClean="0"/>
              <a:t>Customer</a:t>
            </a:r>
            <a:r>
              <a:rPr lang="en-US" dirty="0" smtClean="0"/>
              <a:t> satisfaction quotient on vehicles</a:t>
            </a:r>
          </a:p>
          <a:p>
            <a:pPr lvl="2"/>
            <a:r>
              <a:rPr lang="en-US" dirty="0" smtClean="0"/>
              <a:t>Number of complaints regarding vehicle issues</a:t>
            </a:r>
          </a:p>
          <a:p>
            <a:pPr lvl="2"/>
            <a:r>
              <a:rPr lang="en-US" dirty="0" smtClean="0"/>
              <a:t>Number of complements regarding vehicle issues</a:t>
            </a:r>
          </a:p>
          <a:p>
            <a:pPr lvl="1"/>
            <a:r>
              <a:rPr lang="en-US" dirty="0" smtClean="0"/>
              <a:t>Financial</a:t>
            </a:r>
          </a:p>
          <a:p>
            <a:pPr lvl="2"/>
            <a:r>
              <a:rPr lang="en-US" dirty="0" smtClean="0"/>
              <a:t>Vehicle cleaning costs</a:t>
            </a:r>
          </a:p>
          <a:p>
            <a:pPr lvl="2"/>
            <a:r>
              <a:rPr lang="en-US" dirty="0" smtClean="0"/>
              <a:t>Supply costs</a:t>
            </a:r>
            <a:endParaRPr lang="en-US" baseline="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 Indicators</a:t>
            </a:r>
            <a:br>
              <a:rPr lang="en-US" dirty="0" smtClean="0"/>
            </a:br>
            <a:r>
              <a:rPr lang="en-US" dirty="0" smtClean="0"/>
              <a:t>HPEMS Example</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Vehicle Comfort and Ride</a:t>
            </a:r>
          </a:p>
          <a:p>
            <a:pPr lvl="1"/>
            <a:r>
              <a:rPr lang="en-US" dirty="0" smtClean="0"/>
              <a:t>Operational </a:t>
            </a:r>
            <a:r>
              <a:rPr lang="en-US" dirty="0" err="1" smtClean="0"/>
              <a:t>KPIs</a:t>
            </a:r>
            <a:endParaRPr lang="en-US" dirty="0" smtClean="0"/>
          </a:p>
          <a:p>
            <a:pPr lvl="2"/>
            <a:r>
              <a:rPr lang="en-US" dirty="0" smtClean="0"/>
              <a:t>Patient and peer based vehicle ride quality quotient</a:t>
            </a:r>
          </a:p>
          <a:p>
            <a:pPr lvl="2"/>
            <a:r>
              <a:rPr lang="en-US" dirty="0" smtClean="0"/>
              <a:t>Fleet maintenance record monitoring on suspension</a:t>
            </a:r>
          </a:p>
          <a:p>
            <a:pPr lvl="2"/>
            <a:r>
              <a:rPr lang="en-US" dirty="0" smtClean="0"/>
              <a:t>Road safety scores</a:t>
            </a:r>
          </a:p>
          <a:p>
            <a:pPr lvl="1"/>
            <a:r>
              <a:rPr lang="en-US" baseline="0" dirty="0" smtClean="0"/>
              <a:t>Qualitative</a:t>
            </a:r>
            <a:r>
              <a:rPr lang="en-US" dirty="0" smtClean="0"/>
              <a:t> </a:t>
            </a:r>
            <a:r>
              <a:rPr lang="en-US" dirty="0" err="1" smtClean="0"/>
              <a:t>KPIs</a:t>
            </a:r>
            <a:endParaRPr lang="en-US" dirty="0" smtClean="0"/>
          </a:p>
          <a:p>
            <a:pPr lvl="2"/>
            <a:r>
              <a:rPr lang="en-US" baseline="0" dirty="0" smtClean="0"/>
              <a:t>Customer</a:t>
            </a:r>
            <a:r>
              <a:rPr lang="en-US" dirty="0" smtClean="0"/>
              <a:t> satisfaction quotient on ride comfort</a:t>
            </a:r>
          </a:p>
          <a:p>
            <a:pPr lvl="2"/>
            <a:r>
              <a:rPr lang="en-US" dirty="0" smtClean="0"/>
              <a:t>Number of complaints regarding vehicle ride comfort</a:t>
            </a:r>
          </a:p>
          <a:p>
            <a:pPr lvl="2"/>
            <a:r>
              <a:rPr lang="en-US" dirty="0" smtClean="0"/>
              <a:t>Number of complements regarding vehicle ride comfort</a:t>
            </a:r>
          </a:p>
          <a:p>
            <a:pPr lvl="1"/>
            <a:r>
              <a:rPr lang="en-US" dirty="0" smtClean="0"/>
              <a:t>Financial</a:t>
            </a:r>
          </a:p>
          <a:p>
            <a:pPr lvl="2"/>
            <a:r>
              <a:rPr lang="en-US" dirty="0" smtClean="0"/>
              <a:t>Vehicle suspension maintenance costs</a:t>
            </a:r>
          </a:p>
          <a:p>
            <a:pPr lvl="2"/>
            <a:r>
              <a:rPr lang="en-US" dirty="0" smtClean="0"/>
              <a:t>Stretcher maintenance costs</a:t>
            </a:r>
            <a:endParaRPr lang="en-US" baseline="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 Indicators</a:t>
            </a:r>
            <a:br>
              <a:rPr lang="en-US" dirty="0" smtClean="0"/>
            </a:br>
            <a:r>
              <a:rPr lang="en-US" dirty="0" smtClean="0"/>
              <a:t>HPEMS Example</a:t>
            </a:r>
            <a:endParaRPr lang="en-US" dirty="0"/>
          </a:p>
        </p:txBody>
      </p:sp>
      <p:sp>
        <p:nvSpPr>
          <p:cNvPr id="3" name="Content Placeholder 2"/>
          <p:cNvSpPr>
            <a:spLocks noGrp="1"/>
          </p:cNvSpPr>
          <p:nvPr>
            <p:ph idx="1"/>
          </p:nvPr>
        </p:nvSpPr>
        <p:spPr>
          <a:xfrm>
            <a:off x="457200" y="1993065"/>
            <a:ext cx="8229600" cy="3489672"/>
          </a:xfrm>
        </p:spPr>
        <p:txBody>
          <a:bodyPr>
            <a:normAutofit/>
          </a:bodyPr>
          <a:lstStyle/>
          <a:p>
            <a:pPr lvl="0"/>
            <a:r>
              <a:rPr lang="en-US" dirty="0" smtClean="0"/>
              <a:t>Clinical Sophistication and Outcomes</a:t>
            </a:r>
          </a:p>
          <a:p>
            <a:pPr lvl="1"/>
            <a:r>
              <a:rPr lang="en-US" dirty="0" smtClean="0"/>
              <a:t>Operational </a:t>
            </a:r>
            <a:r>
              <a:rPr lang="en-US" dirty="0" err="1" smtClean="0"/>
              <a:t>KPIs</a:t>
            </a:r>
            <a:endParaRPr lang="en-US" dirty="0" smtClean="0"/>
          </a:p>
          <a:p>
            <a:pPr lvl="2"/>
            <a:r>
              <a:rPr lang="en-US" dirty="0" err="1" smtClean="0"/>
              <a:t>ePCR</a:t>
            </a:r>
            <a:r>
              <a:rPr lang="en-US" dirty="0" smtClean="0"/>
              <a:t> documentation compliance to protocol with feedback loop scores</a:t>
            </a:r>
          </a:p>
          <a:p>
            <a:pPr lvl="2"/>
            <a:r>
              <a:rPr lang="en-US" dirty="0" smtClean="0"/>
              <a:t>Number of employees trained on new tool/procedure</a:t>
            </a:r>
          </a:p>
          <a:p>
            <a:pPr lvl="2"/>
            <a:r>
              <a:rPr lang="en-US" dirty="0" smtClean="0"/>
              <a:t>Test scores on new tool/procedure</a:t>
            </a:r>
          </a:p>
          <a:p>
            <a:pPr lvl="2"/>
            <a:r>
              <a:rPr lang="en-US" dirty="0" smtClean="0"/>
              <a:t>Psychomotor success rates</a:t>
            </a:r>
          </a:p>
          <a:p>
            <a:pPr lvl="2"/>
            <a:r>
              <a:rPr lang="en-US" baseline="0" dirty="0" smtClean="0"/>
              <a:t>Capture rates of outcome data requirements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 Indicators</a:t>
            </a:r>
            <a:br>
              <a:rPr lang="en-US" dirty="0" smtClean="0"/>
            </a:br>
            <a:r>
              <a:rPr lang="en-US" dirty="0" smtClean="0"/>
              <a:t>HPEMS Example</a:t>
            </a:r>
            <a:endParaRPr lang="en-US" dirty="0"/>
          </a:p>
        </p:txBody>
      </p:sp>
      <p:sp>
        <p:nvSpPr>
          <p:cNvPr id="3" name="Content Placeholder 2"/>
          <p:cNvSpPr>
            <a:spLocks noGrp="1"/>
          </p:cNvSpPr>
          <p:nvPr>
            <p:ph idx="1"/>
          </p:nvPr>
        </p:nvSpPr>
        <p:spPr>
          <a:xfrm>
            <a:off x="457200" y="2148383"/>
            <a:ext cx="8229600" cy="3671495"/>
          </a:xfrm>
        </p:spPr>
        <p:txBody>
          <a:bodyPr>
            <a:normAutofit/>
          </a:bodyPr>
          <a:lstStyle/>
          <a:p>
            <a:pPr lvl="0"/>
            <a:r>
              <a:rPr lang="en-US" dirty="0" smtClean="0"/>
              <a:t>Clinical Sophistication and Outcomes Continued…</a:t>
            </a:r>
          </a:p>
          <a:p>
            <a:pPr lvl="1"/>
            <a:r>
              <a:rPr lang="en-US" baseline="0" dirty="0" smtClean="0"/>
              <a:t>Qualitative</a:t>
            </a:r>
            <a:r>
              <a:rPr lang="en-US" dirty="0" smtClean="0"/>
              <a:t> </a:t>
            </a:r>
            <a:r>
              <a:rPr lang="en-US" dirty="0" err="1" smtClean="0"/>
              <a:t>KPIs</a:t>
            </a:r>
            <a:endParaRPr lang="en-US" dirty="0" smtClean="0"/>
          </a:p>
          <a:p>
            <a:pPr lvl="2"/>
            <a:r>
              <a:rPr lang="en-US" dirty="0" smtClean="0"/>
              <a:t>Customer satisfaction quotient on clinical measurements</a:t>
            </a:r>
          </a:p>
          <a:p>
            <a:pPr lvl="2"/>
            <a:r>
              <a:rPr lang="en-US" dirty="0" smtClean="0"/>
              <a:t>Effectiveness of new tool/procedure on morbidity/mortality/outcome</a:t>
            </a:r>
          </a:p>
          <a:p>
            <a:pPr lvl="2"/>
            <a:r>
              <a:rPr lang="en-US" dirty="0" smtClean="0"/>
              <a:t>Outcomes based improvement quotient</a:t>
            </a:r>
          </a:p>
          <a:p>
            <a:pPr lvl="1"/>
            <a:r>
              <a:rPr lang="en-US" dirty="0" smtClean="0"/>
              <a:t>Financial</a:t>
            </a:r>
          </a:p>
          <a:p>
            <a:pPr lvl="2"/>
            <a:r>
              <a:rPr lang="en-US" dirty="0" smtClean="0"/>
              <a:t>Capital spent on new equipment</a:t>
            </a:r>
          </a:p>
          <a:p>
            <a:pPr lvl="2"/>
            <a:r>
              <a:rPr lang="en-US" dirty="0" smtClean="0"/>
              <a:t>Number of medical malpractice lawsuits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Trending </a:t>
            </a:r>
            <a:r>
              <a:rPr lang="en-US" baseline="0" dirty="0" err="1" smtClean="0"/>
              <a:t>KPIs</a:t>
            </a:r>
            <a:endParaRPr lang="en-US" dirty="0"/>
          </a:p>
        </p:txBody>
      </p:sp>
      <p:sp>
        <p:nvSpPr>
          <p:cNvPr id="3" name="Content Placeholder 2"/>
          <p:cNvSpPr>
            <a:spLocks noGrp="1"/>
          </p:cNvSpPr>
          <p:nvPr>
            <p:ph idx="1"/>
          </p:nvPr>
        </p:nvSpPr>
        <p:spPr>
          <a:xfrm>
            <a:off x="822343" y="2576461"/>
            <a:ext cx="4111374" cy="3962400"/>
          </a:xfrm>
        </p:spPr>
        <p:txBody>
          <a:bodyPr>
            <a:normAutofit/>
          </a:bodyPr>
          <a:lstStyle/>
          <a:p>
            <a:r>
              <a:rPr lang="en-US" sz="3300" dirty="0" smtClean="0"/>
              <a:t>Definition</a:t>
            </a:r>
          </a:p>
          <a:p>
            <a:r>
              <a:rPr lang="en-US" sz="3300" dirty="0" smtClean="0"/>
              <a:t>Importance</a:t>
            </a:r>
          </a:p>
          <a:p>
            <a:r>
              <a:rPr lang="en-US" sz="3300" dirty="0" smtClean="0"/>
              <a:t>Types</a:t>
            </a:r>
          </a:p>
          <a:p>
            <a:r>
              <a:rPr lang="en-US" sz="3300" dirty="0" smtClean="0"/>
              <a:t>Examples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Trending </a:t>
            </a:r>
            <a:r>
              <a:rPr lang="en-US" dirty="0" err="1" smtClean="0"/>
              <a:t>KPIs</a:t>
            </a:r>
            <a:r>
              <a:rPr lang="en-US" dirty="0" smtClean="0"/>
              <a:t/>
            </a:r>
            <a:br>
              <a:rPr lang="en-US" dirty="0" smtClean="0"/>
            </a:br>
            <a:r>
              <a:rPr lang="en-US" dirty="0" smtClean="0"/>
              <a:t>Definition</a:t>
            </a:r>
            <a:endParaRPr lang="en-US" dirty="0"/>
          </a:p>
        </p:txBody>
      </p:sp>
      <p:sp>
        <p:nvSpPr>
          <p:cNvPr id="3" name="Content Placeholder 2"/>
          <p:cNvSpPr>
            <a:spLocks noGrp="1"/>
          </p:cNvSpPr>
          <p:nvPr>
            <p:ph idx="1"/>
          </p:nvPr>
        </p:nvSpPr>
        <p:spPr>
          <a:xfrm>
            <a:off x="338419" y="2057401"/>
            <a:ext cx="8229600" cy="3962400"/>
          </a:xfrm>
          <a:effectLst>
            <a:outerShdw blurRad="50800" dist="38100" dir="2700000">
              <a:srgbClr val="000000">
                <a:alpha val="43000"/>
              </a:srgbClr>
            </a:outerShdw>
          </a:effectLst>
        </p:spPr>
        <p:txBody>
          <a:bodyPr>
            <a:normAutofit fontScale="92500" lnSpcReduction="20000"/>
          </a:bodyPr>
          <a:lstStyle/>
          <a:p>
            <a:pPr>
              <a:buNone/>
            </a:pPr>
            <a:endParaRPr lang="en-US" dirty="0" smtClean="0"/>
          </a:p>
          <a:p>
            <a:pPr algn="ctr">
              <a:buNone/>
            </a:pPr>
            <a:r>
              <a:rPr lang="en-US" sz="5500" b="1" dirty="0" smtClean="0"/>
              <a:t>Trend</a:t>
            </a:r>
          </a:p>
          <a:p>
            <a:pPr algn="ctr">
              <a:buNone/>
            </a:pPr>
            <a:endParaRPr lang="en-US" sz="1900" b="1" dirty="0" smtClean="0"/>
          </a:p>
          <a:p>
            <a:pPr indent="0" algn="ctr">
              <a:buNone/>
            </a:pPr>
            <a:r>
              <a:rPr lang="en-US" sz="3700" dirty="0" smtClean="0">
                <a:effectLst>
                  <a:outerShdw blurRad="50800" dist="50800" dir="2700000" algn="tl" rotWithShape="0">
                    <a:schemeClr val="bg1">
                      <a:alpha val="30000"/>
                    </a:schemeClr>
                  </a:outerShdw>
                </a:effectLst>
              </a:rPr>
              <a:t>“A general direction in which something is developing or changing”</a:t>
            </a:r>
          </a:p>
          <a:p>
            <a:pPr>
              <a:buNone/>
            </a:pPr>
            <a:endParaRPr lang="en-US" dirty="0" smtClean="0"/>
          </a:p>
          <a:p>
            <a:pPr algn="r">
              <a:buNone/>
            </a:pPr>
            <a:r>
              <a:rPr lang="en-US" sz="2500" dirty="0" smtClean="0"/>
              <a:t>Source: Oxford American Dictionary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Trending </a:t>
            </a:r>
            <a:r>
              <a:rPr lang="en-US" dirty="0" err="1" smtClean="0"/>
              <a:t>KPIs</a:t>
            </a:r>
            <a:r>
              <a:rPr lang="en-US" dirty="0" smtClean="0"/>
              <a:t/>
            </a:r>
            <a:br>
              <a:rPr lang="en-US" dirty="0" smtClean="0"/>
            </a:br>
            <a:r>
              <a:rPr lang="en-US" dirty="0" smtClean="0"/>
              <a:t>Importance of Trending</a:t>
            </a:r>
            <a:endParaRPr lang="en-US" dirty="0"/>
          </a:p>
        </p:txBody>
      </p:sp>
      <p:sp>
        <p:nvSpPr>
          <p:cNvPr id="3" name="Content Placeholder 2"/>
          <p:cNvSpPr>
            <a:spLocks noGrp="1"/>
          </p:cNvSpPr>
          <p:nvPr>
            <p:ph idx="1"/>
          </p:nvPr>
        </p:nvSpPr>
        <p:spPr/>
        <p:txBody>
          <a:bodyPr>
            <a:normAutofit/>
          </a:bodyPr>
          <a:lstStyle/>
          <a:p>
            <a:r>
              <a:rPr lang="en-US" dirty="0" smtClean="0"/>
              <a:t>Visual representation of data</a:t>
            </a:r>
          </a:p>
          <a:p>
            <a:r>
              <a:rPr lang="en-US" dirty="0" smtClean="0"/>
              <a:t>Without graphical trending, you are just looking at a bunch of indistinguishable numbers</a:t>
            </a:r>
          </a:p>
          <a:p>
            <a:r>
              <a:rPr lang="en-US" dirty="0" smtClean="0"/>
              <a:t>Enables ability to see direction of the variable being measured (up or down – good or bad)</a:t>
            </a:r>
          </a:p>
          <a:p>
            <a:r>
              <a:rPr lang="en-US" dirty="0" smtClean="0"/>
              <a:t>Provides situational awareness of special cause variation (i.e. see the train coming </a:t>
            </a:r>
            <a:r>
              <a:rPr lang="en-US" b="1" u="sng" dirty="0" smtClean="0"/>
              <a:t>BEFORE</a:t>
            </a:r>
            <a:r>
              <a:rPr lang="en-US" dirty="0" smtClean="0"/>
              <a:t> it hits you)</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Trending</a:t>
            </a:r>
            <a:r>
              <a:rPr lang="en-US" baseline="0" smtClean="0"/>
              <a:t> KPIs</a:t>
            </a:r>
            <a:endParaRPr lang="en-US"/>
          </a:p>
        </p:txBody>
      </p:sp>
      <p:sp>
        <p:nvSpPr>
          <p:cNvPr id="3" name="Content Placeholder 2"/>
          <p:cNvSpPr>
            <a:spLocks noGrp="1"/>
          </p:cNvSpPr>
          <p:nvPr>
            <p:ph idx="1"/>
          </p:nvPr>
        </p:nvSpPr>
        <p:spPr/>
        <p:txBody>
          <a:bodyPr>
            <a:normAutofit/>
          </a:bodyPr>
          <a:lstStyle/>
          <a:p>
            <a:pPr lvl="0"/>
            <a:r>
              <a:rPr lang="en-US" dirty="0" smtClean="0"/>
              <a:t>Common HPEMS Trending Types</a:t>
            </a:r>
          </a:p>
          <a:p>
            <a:pPr lvl="1"/>
            <a:r>
              <a:rPr lang="en-US" dirty="0" smtClean="0"/>
              <a:t>Run Chart</a:t>
            </a:r>
          </a:p>
          <a:p>
            <a:pPr lvl="2"/>
            <a:r>
              <a:rPr lang="en-US" dirty="0" smtClean="0"/>
              <a:t>Data displayed in time sequence</a:t>
            </a:r>
          </a:p>
          <a:p>
            <a:pPr lvl="2"/>
            <a:r>
              <a:rPr lang="en-US" dirty="0" smtClean="0"/>
              <a:t>May include trending lines</a:t>
            </a:r>
          </a:p>
          <a:p>
            <a:pPr lvl="2"/>
            <a:r>
              <a:rPr lang="en-US" dirty="0" smtClean="0"/>
              <a:t>Provides visualization of shifts in output</a:t>
            </a:r>
          </a:p>
          <a:p>
            <a:pPr lvl="1"/>
            <a:r>
              <a:rPr lang="en-US" dirty="0" smtClean="0"/>
              <a:t>SPC: Statistical</a:t>
            </a:r>
            <a:r>
              <a:rPr lang="en-US" baseline="0" dirty="0" smtClean="0"/>
              <a:t> Process Control Chart</a:t>
            </a:r>
          </a:p>
          <a:p>
            <a:pPr lvl="2"/>
            <a:r>
              <a:rPr lang="en-US" dirty="0" smtClean="0"/>
              <a:t>Taken from manufacturing</a:t>
            </a:r>
          </a:p>
          <a:p>
            <a:pPr lvl="2"/>
            <a:r>
              <a:rPr lang="en-US" dirty="0" smtClean="0"/>
              <a:t>Enables identification of Special Cause Variations</a:t>
            </a:r>
          </a:p>
          <a:p>
            <a:pPr lvl="2"/>
            <a:r>
              <a:rPr lang="en-US" dirty="0" smtClean="0"/>
              <a:t>Used to determine if a business process is in a state of control</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Run Chart Example</a:t>
            </a:r>
            <a:endParaRPr lang="en-US" dirty="0"/>
          </a:p>
        </p:txBody>
      </p:sp>
      <p:pic>
        <p:nvPicPr>
          <p:cNvPr id="4" name="Picture 3"/>
          <p:cNvPicPr>
            <a:picLocks noChangeAspect="1"/>
          </p:cNvPicPr>
          <p:nvPr/>
        </p:nvPicPr>
        <p:blipFill>
          <a:blip r:embed="rId2"/>
          <a:stretch>
            <a:fillRect/>
          </a:stretch>
        </p:blipFill>
        <p:spPr>
          <a:xfrm>
            <a:off x="877161" y="1789533"/>
            <a:ext cx="7234107" cy="48617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REMSA/SEMSA</a:t>
            </a:r>
            <a:endParaRPr lang="en-US" dirty="0"/>
          </a:p>
        </p:txBody>
      </p:sp>
      <p:sp>
        <p:nvSpPr>
          <p:cNvPr id="7" name="Content Placeholder 6"/>
          <p:cNvSpPr>
            <a:spLocks noGrp="1"/>
          </p:cNvSpPr>
          <p:nvPr>
            <p:ph idx="1"/>
          </p:nvPr>
        </p:nvSpPr>
        <p:spPr/>
        <p:txBody>
          <a:bodyPr numCol="2" spcCol="685800">
            <a:normAutofit fontScale="85000" lnSpcReduction="20000"/>
          </a:bodyPr>
          <a:lstStyle/>
          <a:p>
            <a:r>
              <a:rPr lang="en-US" dirty="0" smtClean="0"/>
              <a:t>Based in Reno, NV</a:t>
            </a:r>
          </a:p>
          <a:p>
            <a:pPr lvl="1"/>
            <a:r>
              <a:rPr lang="en-US" dirty="0" smtClean="0"/>
              <a:t>Subsidiary sites in Susanville &amp; Merced, CA</a:t>
            </a:r>
          </a:p>
          <a:p>
            <a:r>
              <a:rPr lang="en-US" dirty="0" smtClean="0"/>
              <a:t>A Public Utility Model EMS System</a:t>
            </a:r>
          </a:p>
          <a:p>
            <a:r>
              <a:rPr lang="en-US" dirty="0" smtClean="0"/>
              <a:t>Services Offered</a:t>
            </a:r>
          </a:p>
          <a:p>
            <a:pPr lvl="1"/>
            <a:r>
              <a:rPr lang="en-US" dirty="0" smtClean="0"/>
              <a:t>Ground ALS</a:t>
            </a:r>
          </a:p>
          <a:p>
            <a:pPr lvl="1"/>
            <a:r>
              <a:rPr lang="en-US" dirty="0" smtClean="0"/>
              <a:t>Rotor Wing</a:t>
            </a:r>
          </a:p>
          <a:p>
            <a:pPr lvl="1"/>
            <a:r>
              <a:rPr lang="en-US" dirty="0" smtClean="0"/>
              <a:t>Wheelchair</a:t>
            </a:r>
          </a:p>
          <a:p>
            <a:pPr lvl="1"/>
            <a:r>
              <a:rPr lang="en-US" dirty="0" smtClean="0"/>
              <a:t>Special Event</a:t>
            </a:r>
          </a:p>
          <a:p>
            <a:pPr lvl="1"/>
            <a:r>
              <a:rPr lang="en-US" dirty="0" smtClean="0"/>
              <a:t>Training Academy</a:t>
            </a:r>
          </a:p>
          <a:p>
            <a:r>
              <a:rPr lang="en-US" dirty="0" smtClean="0"/>
              <a:t>Approximately 50,000 calls annually</a:t>
            </a:r>
          </a:p>
          <a:p>
            <a:r>
              <a:rPr lang="en-US" dirty="0" smtClean="0"/>
              <a:t>Triple Accredited agency</a:t>
            </a:r>
          </a:p>
          <a:p>
            <a:pPr lvl="1"/>
            <a:r>
              <a:rPr lang="en-US" dirty="0" smtClean="0"/>
              <a:t>ACE</a:t>
            </a:r>
          </a:p>
          <a:p>
            <a:pPr lvl="1"/>
            <a:r>
              <a:rPr lang="en-US" dirty="0" smtClean="0"/>
              <a:t>CAAS</a:t>
            </a:r>
          </a:p>
          <a:p>
            <a:pPr lvl="1"/>
            <a:r>
              <a:rPr lang="en-US" dirty="0" smtClean="0"/>
              <a:t>CAMTS</a:t>
            </a:r>
          </a:p>
          <a:p>
            <a:r>
              <a:rPr lang="en-US" dirty="0" smtClean="0"/>
              <a:t>No Tax Subsidy</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Chart Example</a:t>
            </a:r>
            <a:endParaRPr lang="en-US" dirty="0"/>
          </a:p>
        </p:txBody>
      </p:sp>
      <p:pic>
        <p:nvPicPr>
          <p:cNvPr id="14" name="Picture 13"/>
          <p:cNvPicPr>
            <a:picLocks noChangeAspect="1"/>
          </p:cNvPicPr>
          <p:nvPr/>
        </p:nvPicPr>
        <p:blipFill>
          <a:blip r:embed="rId2"/>
          <a:stretch>
            <a:fillRect/>
          </a:stretch>
        </p:blipFill>
        <p:spPr>
          <a:xfrm>
            <a:off x="648732" y="1817044"/>
            <a:ext cx="7876220" cy="4873057"/>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Benchmarking</a:t>
            </a:r>
            <a:r>
              <a:rPr lang="en-US" baseline="0" dirty="0" smtClean="0"/>
              <a:t> </a:t>
            </a:r>
            <a:r>
              <a:rPr lang="en-US" baseline="0" dirty="0" err="1" smtClean="0"/>
              <a:t>KPIs</a:t>
            </a:r>
            <a:endParaRPr lang="en-US" dirty="0"/>
          </a:p>
        </p:txBody>
      </p:sp>
      <p:sp>
        <p:nvSpPr>
          <p:cNvPr id="3" name="Content Placeholder 2"/>
          <p:cNvSpPr>
            <a:spLocks noGrp="1"/>
          </p:cNvSpPr>
          <p:nvPr>
            <p:ph idx="1"/>
          </p:nvPr>
        </p:nvSpPr>
        <p:spPr>
          <a:xfrm>
            <a:off x="359504" y="2606896"/>
            <a:ext cx="2835503" cy="3205538"/>
          </a:xfrm>
        </p:spPr>
        <p:txBody>
          <a:bodyPr>
            <a:normAutofit/>
          </a:bodyPr>
          <a:lstStyle/>
          <a:p>
            <a:r>
              <a:rPr lang="en-US" sz="3200" dirty="0" smtClean="0"/>
              <a:t>Definition</a:t>
            </a:r>
          </a:p>
          <a:p>
            <a:r>
              <a:rPr lang="en-US" sz="3200" dirty="0" smtClean="0"/>
              <a:t>Importance</a:t>
            </a:r>
            <a:endParaRPr lang="en-US" sz="3200" baseline="0" dirty="0" smtClean="0"/>
          </a:p>
          <a:p>
            <a:r>
              <a:rPr lang="en-US" sz="3200" baseline="0" dirty="0" smtClean="0"/>
              <a:t>Types</a:t>
            </a:r>
          </a:p>
          <a:p>
            <a:r>
              <a:rPr lang="en-US" sz="3200" dirty="0" smtClean="0"/>
              <a:t>Examples</a:t>
            </a:r>
          </a:p>
        </p:txBody>
      </p:sp>
      <p:pic>
        <p:nvPicPr>
          <p:cNvPr id="4" name="Picture 3" descr="Benchonriversidepark2.jpg"/>
          <p:cNvPicPr>
            <a:picLocks noChangeAspect="1"/>
          </p:cNvPicPr>
          <p:nvPr/>
        </p:nvPicPr>
        <p:blipFill>
          <a:blip r:embed="rId3"/>
          <a:stretch>
            <a:fillRect/>
          </a:stretch>
        </p:blipFill>
        <p:spPr>
          <a:xfrm>
            <a:off x="3292703" y="2264988"/>
            <a:ext cx="5285890" cy="39624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kind of Benchmarking</a:t>
            </a:r>
            <a:endParaRPr lang="en-US" dirty="0"/>
          </a:p>
        </p:txBody>
      </p:sp>
      <p:pic>
        <p:nvPicPr>
          <p:cNvPr id="4" name="Picture 3"/>
          <p:cNvPicPr>
            <a:picLocks noChangeAspect="1"/>
          </p:cNvPicPr>
          <p:nvPr/>
        </p:nvPicPr>
        <p:blipFill>
          <a:blip r:embed="rId2"/>
          <a:stretch>
            <a:fillRect/>
          </a:stretch>
        </p:blipFill>
        <p:spPr>
          <a:xfrm>
            <a:off x="1223545" y="1992915"/>
            <a:ext cx="6702282" cy="443917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Benchmarking </a:t>
            </a:r>
            <a:r>
              <a:rPr lang="en-US" dirty="0" err="1" smtClean="0"/>
              <a:t>KPIs</a:t>
            </a:r>
            <a:r>
              <a:rPr lang="en-US" dirty="0" smtClean="0"/>
              <a:t/>
            </a:r>
            <a:br>
              <a:rPr lang="en-US" dirty="0" smtClean="0"/>
            </a:br>
            <a:r>
              <a:rPr lang="en-US" dirty="0" smtClean="0"/>
              <a:t>Definition</a:t>
            </a:r>
            <a:endParaRPr lang="en-US" dirty="0"/>
          </a:p>
        </p:txBody>
      </p:sp>
      <p:sp>
        <p:nvSpPr>
          <p:cNvPr id="3" name="Content Placeholder 2"/>
          <p:cNvSpPr>
            <a:spLocks noGrp="1"/>
          </p:cNvSpPr>
          <p:nvPr>
            <p:ph idx="1"/>
          </p:nvPr>
        </p:nvSpPr>
        <p:spPr>
          <a:xfrm>
            <a:off x="457200" y="2075806"/>
            <a:ext cx="8229600" cy="4525963"/>
          </a:xfrm>
          <a:effectLst>
            <a:outerShdw blurRad="50800" dist="38100" dir="2700000">
              <a:srgbClr val="000000">
                <a:alpha val="43000"/>
              </a:srgbClr>
            </a:outerShdw>
          </a:effectLst>
        </p:spPr>
        <p:txBody>
          <a:bodyPr>
            <a:normAutofit fontScale="85000" lnSpcReduction="20000"/>
          </a:bodyPr>
          <a:lstStyle/>
          <a:p>
            <a:pPr indent="0" algn="ctr">
              <a:buNone/>
            </a:pPr>
            <a:r>
              <a:rPr lang="en-US" sz="3892" dirty="0" smtClean="0"/>
              <a:t>“Benchmarking is the process of comparing one's business processes and performance metrics to industry bests and/or best practices from other industries. Dimensions typically measured are quality, time, and cost. Improvements from learning mean doing things better, faster, and cheaper.”</a:t>
            </a:r>
          </a:p>
          <a:p>
            <a:pPr indent="0" algn="ctr">
              <a:buNone/>
            </a:pPr>
            <a:endParaRPr lang="en-US" dirty="0" smtClean="0"/>
          </a:p>
          <a:p>
            <a:pPr indent="0" algn="r">
              <a:buNone/>
            </a:pPr>
            <a:r>
              <a:rPr lang="en-US" dirty="0" smtClean="0"/>
              <a:t>Source: Wikipedia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Benchmarking </a:t>
            </a:r>
            <a:r>
              <a:rPr lang="en-US" dirty="0" err="1" smtClean="0"/>
              <a:t>KPIs</a:t>
            </a:r>
            <a:r>
              <a:rPr lang="en-US" dirty="0" smtClean="0"/>
              <a:t/>
            </a:r>
            <a:br>
              <a:rPr lang="en-US" dirty="0" smtClean="0"/>
            </a:br>
            <a:r>
              <a:rPr lang="en-US" dirty="0" smtClean="0"/>
              <a:t>Importance of Benchmarking</a:t>
            </a:r>
            <a:endParaRPr lang="en-US" dirty="0"/>
          </a:p>
        </p:txBody>
      </p:sp>
      <p:sp>
        <p:nvSpPr>
          <p:cNvPr id="3" name="Content Placeholder 2"/>
          <p:cNvSpPr>
            <a:spLocks noGrp="1"/>
          </p:cNvSpPr>
          <p:nvPr>
            <p:ph idx="1"/>
          </p:nvPr>
        </p:nvSpPr>
        <p:spPr>
          <a:xfrm>
            <a:off x="457200" y="2031781"/>
            <a:ext cx="8229600" cy="4525963"/>
          </a:xfrm>
        </p:spPr>
        <p:txBody>
          <a:bodyPr>
            <a:normAutofit fontScale="92500" lnSpcReduction="20000"/>
          </a:bodyPr>
          <a:lstStyle/>
          <a:p>
            <a:r>
              <a:rPr lang="en-US" dirty="0" smtClean="0"/>
              <a:t>Enlightenment from unconsciously incompetent to master of a domain (it tells you if you suck or you rock)</a:t>
            </a:r>
          </a:p>
          <a:p>
            <a:r>
              <a:rPr lang="en-US" dirty="0" smtClean="0"/>
              <a:t>“Gut Check / Check Sum” via validation</a:t>
            </a:r>
          </a:p>
          <a:p>
            <a:r>
              <a:rPr lang="en-US" dirty="0" smtClean="0"/>
              <a:t>Sets the stage for “industry standards”</a:t>
            </a:r>
          </a:p>
          <a:p>
            <a:r>
              <a:rPr lang="en-US" dirty="0" smtClean="0"/>
              <a:t>Provides defensive footholds when under fire (protection of service areas)</a:t>
            </a:r>
          </a:p>
          <a:p>
            <a:r>
              <a:rPr lang="en-US" dirty="0" smtClean="0"/>
              <a:t>Shows if a process change made a difference</a:t>
            </a:r>
          </a:p>
          <a:p>
            <a:r>
              <a:rPr lang="en-US" dirty="0" smtClean="0"/>
              <a:t>Shows opportunities for improvement</a:t>
            </a:r>
          </a:p>
          <a:p>
            <a:r>
              <a:rPr lang="en-US" dirty="0" smtClean="0"/>
              <a:t>Option for ensuring System Accountability vs. Going out to Bid every 5 – 7 years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Benchmarking </a:t>
            </a:r>
            <a:r>
              <a:rPr lang="en-US" dirty="0" err="1" smtClean="0"/>
              <a:t>KPIs</a:t>
            </a:r>
            <a:r>
              <a:rPr lang="en-US" dirty="0" smtClean="0"/>
              <a:t/>
            </a:r>
            <a:br>
              <a:rPr lang="en-US" dirty="0" smtClean="0"/>
            </a:br>
            <a:r>
              <a:rPr lang="en-US" dirty="0" smtClean="0"/>
              <a:t>Types of Benchmarking</a:t>
            </a:r>
            <a:endParaRPr lang="en-US" dirty="0"/>
          </a:p>
        </p:txBody>
      </p:sp>
      <p:sp>
        <p:nvSpPr>
          <p:cNvPr id="3" name="Content Placeholder 2"/>
          <p:cNvSpPr>
            <a:spLocks noGrp="1"/>
          </p:cNvSpPr>
          <p:nvPr>
            <p:ph idx="1"/>
          </p:nvPr>
        </p:nvSpPr>
        <p:spPr/>
        <p:txBody>
          <a:bodyPr/>
          <a:lstStyle/>
          <a:p>
            <a:r>
              <a:rPr lang="en-US" dirty="0" smtClean="0"/>
              <a:t>Internal (Very Easy)</a:t>
            </a:r>
          </a:p>
          <a:p>
            <a:pPr lvl="1"/>
            <a:r>
              <a:rPr lang="en-US" dirty="0" smtClean="0"/>
              <a:t>Measure one’s self against one’s self</a:t>
            </a:r>
          </a:p>
          <a:p>
            <a:pPr lvl="1"/>
            <a:r>
              <a:rPr lang="en-US" dirty="0" smtClean="0"/>
              <a:t>Comparison of trend data before a process change and after a process change to see the impact</a:t>
            </a:r>
          </a:p>
          <a:p>
            <a:r>
              <a:rPr lang="en-US" dirty="0" smtClean="0"/>
              <a:t>External (has been </a:t>
            </a:r>
            <a:r>
              <a:rPr lang="en-US" b="1" u="sng" dirty="0" smtClean="0"/>
              <a:t>VERY</a:t>
            </a:r>
            <a:r>
              <a:rPr lang="en-US" dirty="0" smtClean="0"/>
              <a:t> challenging for EMS)</a:t>
            </a:r>
          </a:p>
          <a:p>
            <a:pPr lvl="1"/>
            <a:r>
              <a:rPr lang="en-US" dirty="0" smtClean="0"/>
              <a:t>Measure one’s self against someone else</a:t>
            </a:r>
          </a:p>
          <a:p>
            <a:pPr lvl="1"/>
            <a:r>
              <a:rPr lang="en-US" dirty="0" smtClean="0"/>
              <a:t>Comparison of identically defined measurements tools (KPI) that also have common process / variable denominators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Benchmarking </a:t>
            </a:r>
            <a:r>
              <a:rPr lang="en-US" dirty="0" err="1" smtClean="0"/>
              <a:t>KPIs</a:t>
            </a:r>
            <a:r>
              <a:rPr lang="en-US" dirty="0" smtClean="0"/>
              <a:t/>
            </a:r>
            <a:br>
              <a:rPr lang="en-US" dirty="0" smtClean="0"/>
            </a:br>
            <a:r>
              <a:rPr lang="en-US" dirty="0" smtClean="0"/>
              <a:t>External Benchmarking</a:t>
            </a:r>
            <a:endParaRPr lang="en-US" dirty="0"/>
          </a:p>
        </p:txBody>
      </p:sp>
      <p:sp>
        <p:nvSpPr>
          <p:cNvPr id="3" name="Content Placeholder 2"/>
          <p:cNvSpPr>
            <a:spLocks noGrp="1"/>
          </p:cNvSpPr>
          <p:nvPr>
            <p:ph idx="1"/>
          </p:nvPr>
        </p:nvSpPr>
        <p:spPr/>
        <p:txBody>
          <a:bodyPr/>
          <a:lstStyle/>
          <a:p>
            <a:r>
              <a:rPr lang="en-US" dirty="0" smtClean="0"/>
              <a:t>Challenges</a:t>
            </a:r>
          </a:p>
          <a:p>
            <a:pPr lvl="1"/>
            <a:r>
              <a:rPr lang="en-US" dirty="0" smtClean="0"/>
              <a:t>EMS Darwinism (come back to this)</a:t>
            </a:r>
          </a:p>
          <a:p>
            <a:pPr lvl="1"/>
            <a:r>
              <a:rPr lang="en-US" dirty="0" smtClean="0"/>
              <a:t>Lack of Common Vernacular</a:t>
            </a:r>
          </a:p>
          <a:p>
            <a:pPr lvl="1"/>
            <a:r>
              <a:rPr lang="en-US" dirty="0" smtClean="0"/>
              <a:t>No EMS standards body (like NFPA)</a:t>
            </a:r>
          </a:p>
          <a:p>
            <a:pPr lvl="1"/>
            <a:r>
              <a:rPr lang="en-US" dirty="0" smtClean="0"/>
              <a:t>Varied definitions of variables and measurements</a:t>
            </a:r>
          </a:p>
          <a:p>
            <a:pPr lvl="1"/>
            <a:r>
              <a:rPr lang="en-US" dirty="0" smtClean="0"/>
              <a:t>Common denominator variables mostly possible</a:t>
            </a:r>
          </a:p>
          <a:p>
            <a:pPr lvl="2"/>
            <a:r>
              <a:rPr lang="en-US" dirty="0" smtClean="0"/>
              <a:t>EMS Deployment Challenging</a:t>
            </a:r>
          </a:p>
          <a:p>
            <a:pPr lvl="2"/>
            <a:r>
              <a:rPr lang="en-US" dirty="0" smtClean="0"/>
              <a:t>Ops, Billing, </a:t>
            </a:r>
            <a:r>
              <a:rPr lang="en-US" dirty="0" err="1" smtClean="0"/>
              <a:t>Comm</a:t>
            </a:r>
            <a:r>
              <a:rPr lang="en-US" dirty="0" smtClean="0"/>
              <a:t>, Fleet, QI, HR, Training, SRM, Logistics all have common themes available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The Theory of EMS Darwinism</a:t>
            </a:r>
            <a:endParaRPr lang="en-US" dirty="0"/>
          </a:p>
        </p:txBody>
      </p:sp>
      <p:sp>
        <p:nvSpPr>
          <p:cNvPr id="5" name="Content Placeholder 2"/>
          <p:cNvSpPr>
            <a:spLocks noGrp="1"/>
          </p:cNvSpPr>
          <p:nvPr>
            <p:ph idx="1"/>
          </p:nvPr>
        </p:nvSpPr>
        <p:spPr>
          <a:xfrm>
            <a:off x="457200" y="2374887"/>
            <a:ext cx="5638800" cy="3962400"/>
          </a:xfrm>
        </p:spPr>
        <p:txBody>
          <a:bodyPr>
            <a:normAutofit/>
          </a:bodyPr>
          <a:lstStyle/>
          <a:p>
            <a:r>
              <a:rPr lang="en-US" dirty="0" smtClean="0"/>
              <a:t>Darwinism / Evolutionary Theory</a:t>
            </a:r>
          </a:p>
          <a:p>
            <a:pPr lvl="1"/>
            <a:r>
              <a:rPr lang="en-US" dirty="0" smtClean="0"/>
              <a:t>Isolated</a:t>
            </a:r>
            <a:r>
              <a:rPr lang="en-US" baseline="0" dirty="0" smtClean="0"/>
              <a:t> environments</a:t>
            </a:r>
            <a:r>
              <a:rPr lang="en-US" dirty="0" smtClean="0"/>
              <a:t> produce similar species that evolve in different ways from each other</a:t>
            </a:r>
          </a:p>
          <a:p>
            <a:pPr lvl="1"/>
            <a:r>
              <a:rPr lang="en-US" dirty="0" smtClean="0"/>
              <a:t>Evolutionary adaptation to the environment occurs to ensure survival of the species</a:t>
            </a:r>
          </a:p>
          <a:p>
            <a:pPr lvl="1"/>
            <a:r>
              <a:rPr lang="en-US" dirty="0" smtClean="0"/>
              <a:t>EMS has “evolved” under these principles</a:t>
            </a:r>
          </a:p>
        </p:txBody>
      </p:sp>
      <p:pic>
        <p:nvPicPr>
          <p:cNvPr id="6" name="Picture 5"/>
          <p:cNvPicPr>
            <a:picLocks noChangeAspect="1"/>
          </p:cNvPicPr>
          <p:nvPr/>
        </p:nvPicPr>
        <p:blipFill>
          <a:blip r:embed="rId2"/>
          <a:stretch>
            <a:fillRect/>
          </a:stretch>
        </p:blipFill>
        <p:spPr>
          <a:xfrm>
            <a:off x="6172200" y="2438400"/>
            <a:ext cx="2589020" cy="36576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The Theory of EMS Darwinism</a:t>
            </a:r>
            <a:endParaRPr lang="en-US" dirty="0"/>
          </a:p>
        </p:txBody>
      </p:sp>
      <p:sp>
        <p:nvSpPr>
          <p:cNvPr id="5" name="Content Placeholder 2"/>
          <p:cNvSpPr>
            <a:spLocks noGrp="1"/>
          </p:cNvSpPr>
          <p:nvPr>
            <p:ph idx="1"/>
          </p:nvPr>
        </p:nvSpPr>
        <p:spPr>
          <a:xfrm>
            <a:off x="381000" y="1840668"/>
            <a:ext cx="8382000" cy="4779929"/>
          </a:xfrm>
        </p:spPr>
        <p:txBody>
          <a:bodyPr>
            <a:normAutofit lnSpcReduction="10000"/>
          </a:bodyPr>
          <a:lstStyle/>
          <a:p>
            <a:pPr lvl="0"/>
            <a:r>
              <a:rPr lang="en-US" dirty="0" smtClean="0"/>
              <a:t>EMS agencies are</a:t>
            </a:r>
            <a:r>
              <a:rPr lang="en-US" baseline="0" dirty="0" smtClean="0"/>
              <a:t> isolated from each other due to proprietary barriers created</a:t>
            </a:r>
            <a:r>
              <a:rPr lang="en-US" dirty="0" smtClean="0"/>
              <a:t> by varying system designs, ownership models and funding sources</a:t>
            </a:r>
          </a:p>
          <a:p>
            <a:pPr lvl="0"/>
            <a:r>
              <a:rPr lang="en-US" dirty="0" smtClean="0"/>
              <a:t>Gives credence to the phrase “If you’ve seen one EMS system, you’ve seen one EMS system”</a:t>
            </a:r>
          </a:p>
          <a:p>
            <a:pPr lvl="0"/>
            <a:r>
              <a:rPr lang="en-US" dirty="0" smtClean="0"/>
              <a:t>However, they are still of the same species…</a:t>
            </a:r>
          </a:p>
          <a:p>
            <a:pPr lvl="0"/>
            <a:r>
              <a:rPr lang="en-US" dirty="0" smtClean="0"/>
              <a:t>Common operational denominators exist for every EMS system which provide the foundation for “Best Practices”</a:t>
            </a:r>
          </a:p>
          <a:p>
            <a:pPr lvl="0"/>
            <a:r>
              <a:rPr lang="en-US" dirty="0" smtClean="0"/>
              <a:t>Acceptance of these “Best Practices” depends on your system design,  necessity for change, culture and other factors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The Theory of EMS Darwinism</a:t>
            </a:r>
            <a:endParaRPr lang="en-US" dirty="0"/>
          </a:p>
        </p:txBody>
      </p:sp>
      <p:graphicFrame>
        <p:nvGraphicFramePr>
          <p:cNvPr id="5" name="Content Placeholder 7"/>
          <p:cNvGraphicFramePr>
            <a:graphicFrameLocks noGrp="1"/>
          </p:cNvGraphicFramePr>
          <p:nvPr>
            <p:ph idx="1"/>
          </p:nvPr>
        </p:nvGraphicFramePr>
        <p:xfrm>
          <a:off x="278210" y="1905000"/>
          <a:ext cx="8610600" cy="47244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REMSA’s</a:t>
            </a:r>
            <a:r>
              <a:rPr lang="en-US" dirty="0" smtClean="0"/>
              <a:t> Military Support</a:t>
            </a:r>
            <a:endParaRPr lang="en-US" dirty="0"/>
          </a:p>
        </p:txBody>
      </p:sp>
      <p:sp>
        <p:nvSpPr>
          <p:cNvPr id="3" name="Content Placeholder 2"/>
          <p:cNvSpPr>
            <a:spLocks noGrp="1"/>
          </p:cNvSpPr>
          <p:nvPr>
            <p:ph idx="1"/>
          </p:nvPr>
        </p:nvSpPr>
        <p:spPr>
          <a:xfrm>
            <a:off x="228600" y="1905001"/>
            <a:ext cx="8661994" cy="4648199"/>
          </a:xfrm>
        </p:spPr>
        <p:txBody>
          <a:bodyPr>
            <a:normAutofit/>
          </a:bodyPr>
          <a:lstStyle/>
          <a:p>
            <a:r>
              <a:rPr lang="en-US" baseline="0" dirty="0" smtClean="0"/>
              <a:t>REMSA was a 2008 Recipient of the Freedom Award</a:t>
            </a:r>
          </a:p>
          <a:p>
            <a:r>
              <a:rPr lang="en-US" dirty="0" smtClean="0"/>
              <a:t>Currently have 5 Medics that just recently returned from active duty in Afghanistan</a:t>
            </a:r>
            <a:endParaRPr lang="en-US" baseline="0" dirty="0" smtClean="0"/>
          </a:p>
          <a:p>
            <a:r>
              <a:rPr lang="en-US" dirty="0" smtClean="0"/>
              <a:t>Support our troops in various ways</a:t>
            </a:r>
          </a:p>
          <a:p>
            <a:pPr lvl="1"/>
            <a:r>
              <a:rPr lang="en-US" baseline="0" dirty="0" smtClean="0"/>
              <a:t>Keep REMSA Salary whole while on Active Duty</a:t>
            </a:r>
          </a:p>
          <a:p>
            <a:pPr lvl="1"/>
            <a:r>
              <a:rPr lang="en-US" dirty="0" smtClean="0"/>
              <a:t>Provide 100% Benefits coverage while on Active Duty Including Family</a:t>
            </a:r>
          </a:p>
          <a:p>
            <a:pPr lvl="1"/>
            <a:r>
              <a:rPr lang="en-US" dirty="0" smtClean="0"/>
              <a:t>Send along laptops, software &amp; other needed items</a:t>
            </a:r>
          </a:p>
          <a:p>
            <a:pPr lvl="1"/>
            <a:r>
              <a:rPr lang="en-US" dirty="0" smtClean="0"/>
              <a:t>Send monthly care packages to our employees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74638"/>
            <a:ext cx="8458200" cy="1143000"/>
          </a:xfrm>
        </p:spPr>
        <p:txBody>
          <a:bodyPr>
            <a:normAutofit fontScale="90000"/>
          </a:bodyPr>
          <a:lstStyle/>
          <a:p>
            <a:r>
              <a:rPr lang="en-US" dirty="0" smtClean="0"/>
              <a:t>My industry experience has been…</a:t>
            </a:r>
            <a:endParaRPr lang="en-US" dirty="0"/>
          </a:p>
        </p:txBody>
      </p:sp>
      <p:sp>
        <p:nvSpPr>
          <p:cNvPr id="5" name="Content Placeholder 2"/>
          <p:cNvSpPr>
            <a:spLocks noGrp="1"/>
          </p:cNvSpPr>
          <p:nvPr>
            <p:ph idx="1"/>
          </p:nvPr>
        </p:nvSpPr>
        <p:spPr>
          <a:xfrm>
            <a:off x="457200" y="2438400"/>
            <a:ext cx="8229600" cy="3581400"/>
          </a:xfrm>
        </p:spPr>
        <p:txBody>
          <a:bodyPr>
            <a:normAutofit lnSpcReduction="10000"/>
          </a:bodyPr>
          <a:lstStyle/>
          <a:p>
            <a:pPr marL="0" lvl="0" algn="ctr">
              <a:buNone/>
            </a:pPr>
            <a:r>
              <a:rPr lang="en-US" sz="4000" kern="1200" dirty="0" smtClean="0">
                <a:solidFill>
                  <a:schemeClr val="tx1"/>
                </a:solidFill>
                <a:latin typeface="+mj-lt"/>
                <a:ea typeface="+mj-ea"/>
                <a:cs typeface="+mj-cs"/>
              </a:rPr>
              <a:t>Necessity may be the mother invention however…</a:t>
            </a:r>
          </a:p>
          <a:p>
            <a:pPr marL="0" lvl="0" algn="ctr">
              <a:buNone/>
            </a:pPr>
            <a:endParaRPr lang="en-US" sz="4000" dirty="0" smtClean="0">
              <a:latin typeface="+mj-lt"/>
              <a:ea typeface="+mj-ea"/>
              <a:cs typeface="+mj-cs"/>
            </a:endParaRPr>
          </a:p>
          <a:p>
            <a:pPr marL="0" lvl="0" algn="ctr">
              <a:buNone/>
            </a:pPr>
            <a:r>
              <a:rPr lang="en-US" sz="4000" dirty="0" smtClean="0">
                <a:latin typeface="+mj-lt"/>
                <a:ea typeface="+mj-ea"/>
                <a:cs typeface="+mj-cs"/>
              </a:rPr>
              <a:t>…it also drives </a:t>
            </a:r>
            <a:r>
              <a:rPr lang="en-US" sz="4000" kern="1200" dirty="0" smtClean="0">
                <a:solidFill>
                  <a:schemeClr val="tx1"/>
                </a:solidFill>
                <a:latin typeface="+mj-lt"/>
                <a:ea typeface="+mj-ea"/>
                <a:cs typeface="+mj-cs"/>
              </a:rPr>
              <a:t>acceptance of the  previously unacceptable</a:t>
            </a:r>
          </a:p>
        </p:txBody>
      </p:sp>
      <p:cxnSp>
        <p:nvCxnSpPr>
          <p:cNvPr id="6" name="Straight Connector 5"/>
          <p:cNvCxnSpPr/>
          <p:nvPr/>
        </p:nvCxnSpPr>
        <p:spPr>
          <a:xfrm>
            <a:off x="685800" y="4113212"/>
            <a:ext cx="7772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8229600" cy="1143000"/>
          </a:xfrm>
        </p:spPr>
        <p:txBody>
          <a:bodyPr>
            <a:normAutofit fontScale="90000"/>
          </a:bodyPr>
          <a:lstStyle/>
          <a:p>
            <a:r>
              <a:rPr lang="en-US" dirty="0" smtClean="0"/>
              <a:t>Current / Future Economic and Demographic </a:t>
            </a:r>
            <a:r>
              <a:rPr lang="en-US" baseline="0" dirty="0" smtClean="0"/>
              <a:t>Conditions</a:t>
            </a:r>
            <a:endParaRPr lang="en-US" dirty="0"/>
          </a:p>
        </p:txBody>
      </p:sp>
      <p:sp>
        <p:nvSpPr>
          <p:cNvPr id="6" name="Content Placeholder 2"/>
          <p:cNvSpPr>
            <a:spLocks noGrp="1"/>
          </p:cNvSpPr>
          <p:nvPr>
            <p:ph idx="1"/>
          </p:nvPr>
        </p:nvSpPr>
        <p:spPr>
          <a:xfrm>
            <a:off x="457200" y="2010620"/>
            <a:ext cx="8229600" cy="4722811"/>
          </a:xfrm>
        </p:spPr>
        <p:txBody>
          <a:bodyPr>
            <a:normAutofit/>
          </a:bodyPr>
          <a:lstStyle/>
          <a:p>
            <a:r>
              <a:rPr lang="en-US" dirty="0" smtClean="0"/>
              <a:t>If there ever</a:t>
            </a:r>
            <a:r>
              <a:rPr lang="en-US" baseline="0" dirty="0" smtClean="0"/>
              <a:t> has been a time where necessity will drive innovation, acceptance of the </a:t>
            </a:r>
            <a:r>
              <a:rPr lang="en-US" dirty="0" smtClean="0"/>
              <a:t>unacceptable and the merging of separately evolved species into one, it is now!</a:t>
            </a:r>
          </a:p>
          <a:p>
            <a:r>
              <a:rPr lang="en-US" dirty="0" smtClean="0"/>
              <a:t>Shrinking public funding mechanisms, uncertain healthcare dollars and rising unemployment in the face of a large aging boomer generation will force industry innovation and change</a:t>
            </a:r>
          </a:p>
          <a:p>
            <a:r>
              <a:rPr lang="en-US" dirty="0" smtClean="0"/>
              <a:t>Funding / service level / employment compensation tradeoff’s or service delivery model design changes…you decide (as may the current presidential administration)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Benchmarking </a:t>
            </a:r>
            <a:r>
              <a:rPr lang="en-US" dirty="0" err="1" smtClean="0"/>
              <a:t>KPIs</a:t>
            </a:r>
            <a:endParaRPr lang="en-US" dirty="0"/>
          </a:p>
        </p:txBody>
      </p:sp>
      <p:sp>
        <p:nvSpPr>
          <p:cNvPr id="3" name="Content Placeholder 2"/>
          <p:cNvSpPr>
            <a:spLocks noGrp="1"/>
          </p:cNvSpPr>
          <p:nvPr>
            <p:ph idx="1"/>
          </p:nvPr>
        </p:nvSpPr>
        <p:spPr>
          <a:xfrm>
            <a:off x="457200" y="1991767"/>
            <a:ext cx="8229600" cy="4560958"/>
          </a:xfrm>
        </p:spPr>
        <p:txBody>
          <a:bodyPr>
            <a:normAutofit lnSpcReduction="10000"/>
          </a:bodyPr>
          <a:lstStyle/>
          <a:p>
            <a:r>
              <a:rPr lang="en-US" dirty="0" smtClean="0"/>
              <a:t>How do we fix this problem…</a:t>
            </a:r>
          </a:p>
          <a:p>
            <a:pPr lvl="1"/>
            <a:r>
              <a:rPr lang="en-US" dirty="0" smtClean="0"/>
              <a:t>Develop industry governed common standards body / organization</a:t>
            </a:r>
          </a:p>
          <a:p>
            <a:pPr lvl="2"/>
            <a:r>
              <a:rPr lang="en-US" dirty="0" smtClean="0"/>
              <a:t>Set Vernacular</a:t>
            </a:r>
          </a:p>
          <a:p>
            <a:pPr lvl="2"/>
            <a:r>
              <a:rPr lang="en-US" dirty="0" smtClean="0"/>
              <a:t>Set Variables / Definitions</a:t>
            </a:r>
          </a:p>
          <a:p>
            <a:pPr lvl="2"/>
            <a:r>
              <a:rPr lang="en-US" dirty="0" smtClean="0"/>
              <a:t>Set Measurements</a:t>
            </a:r>
          </a:p>
          <a:p>
            <a:pPr lvl="2"/>
            <a:r>
              <a:rPr lang="en-US" dirty="0" smtClean="0"/>
              <a:t>Develop Comparison Tools</a:t>
            </a:r>
          </a:p>
          <a:p>
            <a:pPr lvl="1"/>
            <a:r>
              <a:rPr lang="en-US" dirty="0" smtClean="0"/>
              <a:t>EMS agencies MUST adopt and support these standards in their operations</a:t>
            </a:r>
          </a:p>
          <a:p>
            <a:pPr lvl="1"/>
            <a:r>
              <a:rPr lang="en-US" dirty="0" smtClean="0"/>
              <a:t>CAAS or AAA possible existing bodies that could accomplish this</a:t>
            </a:r>
          </a:p>
          <a:p>
            <a:pPr lvl="1"/>
            <a:r>
              <a:rPr lang="en-US" dirty="0" smtClean="0"/>
              <a:t>Healthcare reform may change this for us since we can’t seem to do it for ourselves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Technology</a:t>
            </a:r>
            <a:endParaRPr lang="en-US" dirty="0"/>
          </a:p>
        </p:txBody>
      </p:sp>
      <p:sp>
        <p:nvSpPr>
          <p:cNvPr id="3" name="Content Placeholder 2"/>
          <p:cNvSpPr>
            <a:spLocks noGrp="1"/>
          </p:cNvSpPr>
          <p:nvPr>
            <p:ph idx="1"/>
          </p:nvPr>
        </p:nvSpPr>
        <p:spPr>
          <a:xfrm>
            <a:off x="457200" y="2584152"/>
            <a:ext cx="4183494" cy="3201648"/>
          </a:xfrm>
        </p:spPr>
        <p:txBody>
          <a:bodyPr>
            <a:normAutofit/>
          </a:bodyPr>
          <a:lstStyle/>
          <a:p>
            <a:r>
              <a:rPr lang="en-US" sz="2600" dirty="0" smtClean="0"/>
              <a:t>Technology is your friend</a:t>
            </a:r>
          </a:p>
          <a:p>
            <a:r>
              <a:rPr lang="en-US" sz="2600" dirty="0" smtClean="0"/>
              <a:t>OTS vs. Custom</a:t>
            </a:r>
          </a:p>
          <a:p>
            <a:r>
              <a:rPr lang="en-US" sz="2600" dirty="0" smtClean="0"/>
              <a:t>Dashboards - Scorecards</a:t>
            </a:r>
          </a:p>
          <a:p>
            <a:r>
              <a:rPr lang="en-US" sz="2600" dirty="0" smtClean="0"/>
              <a:t>Situational Awareness Systems</a:t>
            </a:r>
          </a:p>
        </p:txBody>
      </p:sp>
      <p:pic>
        <p:nvPicPr>
          <p:cNvPr id="4" name="Picture 3"/>
          <p:cNvPicPr>
            <a:picLocks noChangeAspect="1"/>
          </p:cNvPicPr>
          <p:nvPr/>
        </p:nvPicPr>
        <p:blipFill>
          <a:blip r:embed="rId2"/>
          <a:stretch>
            <a:fillRect/>
          </a:stretch>
        </p:blipFill>
        <p:spPr>
          <a:xfrm>
            <a:off x="5257800" y="2293300"/>
            <a:ext cx="3429000" cy="34925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Technology</a:t>
            </a:r>
            <a:endParaRPr lang="en-US" dirty="0"/>
          </a:p>
        </p:txBody>
      </p:sp>
      <p:sp>
        <p:nvSpPr>
          <p:cNvPr id="3" name="Content Placeholder 2"/>
          <p:cNvSpPr>
            <a:spLocks noGrp="1"/>
          </p:cNvSpPr>
          <p:nvPr>
            <p:ph idx="1"/>
          </p:nvPr>
        </p:nvSpPr>
        <p:spPr>
          <a:xfrm>
            <a:off x="457200" y="2057401"/>
            <a:ext cx="8229600" cy="3803877"/>
          </a:xfrm>
        </p:spPr>
        <p:txBody>
          <a:bodyPr>
            <a:normAutofit/>
          </a:bodyPr>
          <a:lstStyle/>
          <a:p>
            <a:r>
              <a:rPr lang="en-US" dirty="0" smtClean="0"/>
              <a:t>Technology is your friend</a:t>
            </a:r>
          </a:p>
          <a:p>
            <a:pPr lvl="1"/>
            <a:r>
              <a:rPr lang="en-US" dirty="0" smtClean="0"/>
              <a:t>EMS needs to embrace technology</a:t>
            </a:r>
          </a:p>
          <a:p>
            <a:pPr lvl="1"/>
            <a:r>
              <a:rPr lang="en-US" dirty="0" smtClean="0"/>
              <a:t>Cloud based systems making affordability of new technologies and replacement of legacy systems reachable</a:t>
            </a:r>
          </a:p>
          <a:p>
            <a:pPr lvl="1"/>
            <a:r>
              <a:rPr lang="en-US" dirty="0" smtClean="0"/>
              <a:t>Hire staff / implement strategies that leverage technology for greater efficiencies and effectiveness</a:t>
            </a:r>
          </a:p>
          <a:p>
            <a:pPr lvl="1"/>
            <a:r>
              <a:rPr lang="en-US" dirty="0" smtClean="0"/>
              <a:t>Leverage your vendors!</a:t>
            </a:r>
          </a:p>
          <a:p>
            <a:pPr lvl="1"/>
            <a:r>
              <a:rPr lang="en-US" dirty="0" smtClean="0"/>
              <a:t>Don’t be penny wise and pound foolish</a:t>
            </a:r>
          </a:p>
          <a:p>
            <a:pPr lvl="1"/>
            <a:r>
              <a:rPr lang="en-US" dirty="0" smtClean="0"/>
              <a:t>New business models (SAAS) are </a:t>
            </a:r>
            <a:r>
              <a:rPr lang="en-US" b="1" u="sng" dirty="0" smtClean="0"/>
              <a:t>GOOD NOT BAD!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Technology</a:t>
            </a:r>
            <a:endParaRPr lang="en-US" dirty="0"/>
          </a:p>
        </p:txBody>
      </p:sp>
      <p:sp>
        <p:nvSpPr>
          <p:cNvPr id="3" name="Content Placeholder 2"/>
          <p:cNvSpPr>
            <a:spLocks noGrp="1"/>
          </p:cNvSpPr>
          <p:nvPr>
            <p:ph idx="1"/>
          </p:nvPr>
        </p:nvSpPr>
        <p:spPr>
          <a:xfrm>
            <a:off x="432776" y="1786796"/>
            <a:ext cx="8229600" cy="4996271"/>
          </a:xfrm>
        </p:spPr>
        <p:txBody>
          <a:bodyPr>
            <a:normAutofit/>
          </a:bodyPr>
          <a:lstStyle/>
          <a:p>
            <a:r>
              <a:rPr lang="en-US" dirty="0" smtClean="0"/>
              <a:t>Why Traditional Software Business Models often Fail in EMS</a:t>
            </a:r>
          </a:p>
          <a:p>
            <a:pPr lvl="1"/>
            <a:r>
              <a:rPr lang="en-US" dirty="0" smtClean="0"/>
              <a:t>Large upfront sales price</a:t>
            </a:r>
          </a:p>
          <a:p>
            <a:pPr lvl="1"/>
            <a:r>
              <a:rPr lang="en-US" dirty="0" smtClean="0"/>
              <a:t>Support based on % of initial sales price (18%-20%)</a:t>
            </a:r>
          </a:p>
          <a:p>
            <a:pPr lvl="1"/>
            <a:r>
              <a:rPr lang="en-US" dirty="0" smtClean="0"/>
              <a:t>Works well until market cap reached</a:t>
            </a:r>
          </a:p>
          <a:p>
            <a:pPr lvl="1"/>
            <a:r>
              <a:rPr lang="en-US" dirty="0" smtClean="0"/>
              <a:t>As new sales revenues drop, support fees can’t maintain infrastructure</a:t>
            </a:r>
          </a:p>
          <a:p>
            <a:pPr lvl="1"/>
            <a:r>
              <a:rPr lang="en-US" dirty="0" smtClean="0"/>
              <a:t>Shift to lateral or vertical markets to survive</a:t>
            </a:r>
          </a:p>
          <a:p>
            <a:pPr lvl="1"/>
            <a:r>
              <a:rPr lang="en-US" dirty="0" smtClean="0"/>
              <a:t>Abandonment of original customer base to pursue emerging markets typical</a:t>
            </a:r>
          </a:p>
          <a:p>
            <a:pPr lvl="1"/>
            <a:r>
              <a:rPr lang="en-US" dirty="0" smtClean="0"/>
              <a:t>Customer service tanks</a:t>
            </a:r>
          </a:p>
          <a:p>
            <a:pPr lvl="1"/>
            <a:r>
              <a:rPr lang="en-US" dirty="0" smtClean="0"/>
              <a:t>EMS isn’t as wealthy as the lay business community assumes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Technology</a:t>
            </a:r>
            <a:endParaRPr lang="en-US" dirty="0"/>
          </a:p>
        </p:txBody>
      </p:sp>
      <p:sp>
        <p:nvSpPr>
          <p:cNvPr id="3" name="Content Placeholder 2"/>
          <p:cNvSpPr>
            <a:spLocks noGrp="1"/>
          </p:cNvSpPr>
          <p:nvPr>
            <p:ph idx="1"/>
          </p:nvPr>
        </p:nvSpPr>
        <p:spPr>
          <a:xfrm>
            <a:off x="457200" y="1990952"/>
            <a:ext cx="8229600" cy="4804407"/>
          </a:xfrm>
        </p:spPr>
        <p:txBody>
          <a:bodyPr>
            <a:normAutofit/>
          </a:bodyPr>
          <a:lstStyle/>
          <a:p>
            <a:r>
              <a:rPr lang="en-US" dirty="0" smtClean="0"/>
              <a:t>Why EMS Should Embrace Software As A Service (SAAS) Business Models</a:t>
            </a:r>
          </a:p>
          <a:p>
            <a:pPr lvl="1"/>
            <a:r>
              <a:rPr lang="en-US" dirty="0" smtClean="0"/>
              <a:t>Hosted infrastructure based model</a:t>
            </a:r>
          </a:p>
          <a:p>
            <a:pPr lvl="1"/>
            <a:r>
              <a:rPr lang="en-US" dirty="0" smtClean="0"/>
              <a:t>Lower long-term costs</a:t>
            </a:r>
          </a:p>
          <a:p>
            <a:pPr lvl="1"/>
            <a:r>
              <a:rPr lang="en-US" dirty="0" smtClean="0"/>
              <a:t>Monthly fees or cost per call based</a:t>
            </a:r>
          </a:p>
          <a:p>
            <a:pPr lvl="1"/>
            <a:r>
              <a:rPr lang="en-US" dirty="0" smtClean="0"/>
              <a:t>Recurring revenues = solid business base that can continuously support itself even when market cap is reached</a:t>
            </a:r>
          </a:p>
          <a:p>
            <a:pPr lvl="1"/>
            <a:r>
              <a:rPr lang="en-US" dirty="0" smtClean="0"/>
              <a:t>No survival needs to shift to other market focus</a:t>
            </a:r>
          </a:p>
          <a:p>
            <a:pPr lvl="1"/>
            <a:r>
              <a:rPr lang="en-US" dirty="0" smtClean="0"/>
              <a:t>Customer service can be maintained / improved</a:t>
            </a:r>
          </a:p>
          <a:p>
            <a:pPr lvl="1"/>
            <a:r>
              <a:rPr lang="en-US" dirty="0" smtClean="0"/>
              <a:t>Hosting technologies and internet connectivity becoming highly reliable, redundant and secure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Technology</a:t>
            </a:r>
            <a:endParaRPr lang="en-US" dirty="0"/>
          </a:p>
        </p:txBody>
      </p:sp>
      <p:sp>
        <p:nvSpPr>
          <p:cNvPr id="3" name="Content Placeholder 2"/>
          <p:cNvSpPr>
            <a:spLocks noGrp="1"/>
          </p:cNvSpPr>
          <p:nvPr>
            <p:ph idx="1"/>
          </p:nvPr>
        </p:nvSpPr>
        <p:spPr/>
        <p:txBody>
          <a:bodyPr>
            <a:normAutofit lnSpcReduction="10000"/>
          </a:bodyPr>
          <a:lstStyle/>
          <a:p>
            <a:r>
              <a:rPr lang="en-US" dirty="0" smtClean="0"/>
              <a:t>Emerging Leading Edge SAAS Technologies</a:t>
            </a:r>
          </a:p>
          <a:p>
            <a:pPr lvl="1"/>
            <a:r>
              <a:rPr lang="en-US" dirty="0" smtClean="0"/>
              <a:t>Situational Awareness Systems / CAD Supplements</a:t>
            </a:r>
          </a:p>
          <a:p>
            <a:pPr lvl="2"/>
            <a:r>
              <a:rPr lang="en-US" dirty="0" smtClean="0"/>
              <a:t>GPS/AVL</a:t>
            </a:r>
          </a:p>
          <a:p>
            <a:pPr lvl="2"/>
            <a:r>
              <a:rPr lang="en-US" dirty="0" smtClean="0"/>
              <a:t>MDT / Mapping</a:t>
            </a:r>
          </a:p>
          <a:p>
            <a:pPr lvl="2"/>
            <a:r>
              <a:rPr lang="en-US" dirty="0" smtClean="0"/>
              <a:t>Online CAD Views</a:t>
            </a:r>
          </a:p>
          <a:p>
            <a:pPr lvl="1"/>
            <a:r>
              <a:rPr lang="en-US" dirty="0" err="1" smtClean="0"/>
              <a:t>ePCR</a:t>
            </a:r>
            <a:r>
              <a:rPr lang="en-US" dirty="0" smtClean="0"/>
              <a:t> / Billing</a:t>
            </a:r>
          </a:p>
          <a:p>
            <a:pPr lvl="1"/>
            <a:r>
              <a:rPr lang="en-US" dirty="0" smtClean="0"/>
              <a:t>Operational Surveillance / Reporting Systems</a:t>
            </a:r>
          </a:p>
          <a:p>
            <a:pPr lvl="2"/>
            <a:r>
              <a:rPr lang="en-US" dirty="0" smtClean="0"/>
              <a:t>Dashboards</a:t>
            </a:r>
          </a:p>
          <a:p>
            <a:pPr lvl="1"/>
            <a:r>
              <a:rPr lang="en-US" dirty="0" smtClean="0"/>
              <a:t>CAD</a:t>
            </a:r>
          </a:p>
          <a:p>
            <a:pPr lvl="2"/>
            <a:r>
              <a:rPr lang="en-US" dirty="0" smtClean="0"/>
              <a:t>Yes CAD…..it’s coming!</a:t>
            </a:r>
          </a:p>
          <a:p>
            <a:pPr lvl="1"/>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Technology</a:t>
            </a:r>
            <a:endParaRPr lang="en-US" dirty="0"/>
          </a:p>
        </p:txBody>
      </p:sp>
      <p:sp>
        <p:nvSpPr>
          <p:cNvPr id="3" name="Content Placeholder 2"/>
          <p:cNvSpPr>
            <a:spLocks noGrp="1"/>
          </p:cNvSpPr>
          <p:nvPr>
            <p:ph idx="1"/>
          </p:nvPr>
        </p:nvSpPr>
        <p:spPr>
          <a:xfrm>
            <a:off x="457200" y="2057401"/>
            <a:ext cx="8229600" cy="3205538"/>
          </a:xfrm>
        </p:spPr>
        <p:txBody>
          <a:bodyPr>
            <a:normAutofit/>
          </a:bodyPr>
          <a:lstStyle/>
          <a:p>
            <a:r>
              <a:rPr lang="en-US" dirty="0" smtClean="0"/>
              <a:t>OTS (Off the Shelf) KPI &amp; Trending Solutions</a:t>
            </a:r>
          </a:p>
          <a:p>
            <a:pPr lvl="1"/>
            <a:r>
              <a:rPr lang="en-US" dirty="0" err="1" smtClean="0"/>
              <a:t>FirstWatch</a:t>
            </a:r>
            <a:r>
              <a:rPr lang="en-US" dirty="0" smtClean="0"/>
              <a:t> (</a:t>
            </a:r>
            <a:r>
              <a:rPr lang="en-US" dirty="0" smtClean="0">
                <a:hlinkClick r:id="rId2"/>
              </a:rPr>
              <a:t>www.firstwatch.net</a:t>
            </a:r>
            <a:r>
              <a:rPr lang="en-US" dirty="0" smtClean="0"/>
              <a:t>)</a:t>
            </a:r>
          </a:p>
          <a:p>
            <a:pPr lvl="1"/>
            <a:r>
              <a:rPr lang="en-US" dirty="0" err="1" smtClean="0"/>
              <a:t>Xcelsius</a:t>
            </a:r>
            <a:r>
              <a:rPr lang="en-US" dirty="0" smtClean="0"/>
              <a:t> (</a:t>
            </a:r>
            <a:r>
              <a:rPr lang="en-US" dirty="0" smtClean="0">
                <a:hlinkClick r:id="rId3"/>
              </a:rPr>
              <a:t>www.sap.com</a:t>
            </a:r>
            <a:r>
              <a:rPr lang="en-US" dirty="0" smtClean="0"/>
              <a:t>)</a:t>
            </a:r>
          </a:p>
          <a:p>
            <a:pPr lvl="1"/>
            <a:r>
              <a:rPr lang="en-US" dirty="0" smtClean="0"/>
              <a:t>QI Macros (</a:t>
            </a:r>
            <a:r>
              <a:rPr lang="en-US" dirty="0" smtClean="0">
                <a:hlinkClick r:id="rId4"/>
              </a:rPr>
              <a:t>www.qimacros.com</a:t>
            </a:r>
            <a:r>
              <a:rPr lang="en-US" dirty="0" smtClean="0"/>
              <a:t>)</a:t>
            </a:r>
          </a:p>
          <a:p>
            <a:pPr lvl="1"/>
            <a:r>
              <a:rPr lang="en-US" dirty="0" smtClean="0"/>
              <a:t>BPChart400.XLS (3M Product)</a:t>
            </a:r>
          </a:p>
          <a:p>
            <a:pPr lvl="1"/>
            <a:r>
              <a:rPr lang="en-US" dirty="0" smtClean="0"/>
              <a:t>Microsoft Office Live (</a:t>
            </a:r>
            <a:r>
              <a:rPr lang="en-US" dirty="0" smtClean="0">
                <a:hlinkClick r:id="rId5"/>
              </a:rPr>
              <a:t>www.officelive.com</a:t>
            </a:r>
            <a:r>
              <a:rPr lang="en-US" dirty="0" smtClean="0"/>
              <a:t>)	</a:t>
            </a:r>
          </a:p>
          <a:p>
            <a:pPr lvl="2"/>
            <a:r>
              <a:rPr lang="en-US" dirty="0" smtClean="0"/>
              <a:t>Share Point Server</a:t>
            </a:r>
          </a:p>
          <a:p>
            <a:pPr lvl="1"/>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Leveraging Technology</a:t>
            </a:r>
            <a:endParaRPr lang="en-US" dirty="0"/>
          </a:p>
        </p:txBody>
      </p:sp>
      <p:sp>
        <p:nvSpPr>
          <p:cNvPr id="3" name="Content Placeholder 2"/>
          <p:cNvSpPr>
            <a:spLocks noGrp="1"/>
          </p:cNvSpPr>
          <p:nvPr>
            <p:ph idx="1"/>
          </p:nvPr>
        </p:nvSpPr>
        <p:spPr>
          <a:xfrm>
            <a:off x="457200" y="2198539"/>
            <a:ext cx="8229600" cy="4908260"/>
          </a:xfrm>
        </p:spPr>
        <p:txBody>
          <a:bodyPr>
            <a:normAutofit/>
          </a:bodyPr>
          <a:lstStyle/>
          <a:p>
            <a:r>
              <a:rPr lang="en-US" dirty="0" smtClean="0"/>
              <a:t>Custom Solutions</a:t>
            </a:r>
          </a:p>
          <a:p>
            <a:pPr lvl="1"/>
            <a:r>
              <a:rPr lang="en-US" dirty="0" smtClean="0"/>
              <a:t>Some of the </a:t>
            </a:r>
            <a:r>
              <a:rPr lang="en-US" i="1" dirty="0" smtClean="0"/>
              <a:t>most successful companies</a:t>
            </a:r>
            <a:r>
              <a:rPr lang="en-US" dirty="0" smtClean="0"/>
              <a:t> have figured out that it’s best to develop in-house, custom software that meet their </a:t>
            </a:r>
            <a:r>
              <a:rPr lang="en-US" b="1" u="sng" dirty="0" smtClean="0"/>
              <a:t>optimized</a:t>
            </a:r>
            <a:r>
              <a:rPr lang="en-US" dirty="0" smtClean="0"/>
              <a:t> business processes</a:t>
            </a:r>
          </a:p>
          <a:p>
            <a:pPr lvl="1"/>
            <a:r>
              <a:rPr lang="en-US" dirty="0" smtClean="0"/>
              <a:t>Creates </a:t>
            </a:r>
            <a:r>
              <a:rPr lang="en-US" i="1" dirty="0" smtClean="0"/>
              <a:t>proprietary </a:t>
            </a:r>
            <a:r>
              <a:rPr lang="en-US" dirty="0" smtClean="0"/>
              <a:t>solutions that </a:t>
            </a:r>
            <a:r>
              <a:rPr lang="en-US" i="1" dirty="0" smtClean="0"/>
              <a:t>differentiate</a:t>
            </a:r>
          </a:p>
          <a:p>
            <a:pPr lvl="1"/>
            <a:r>
              <a:rPr lang="en-US" dirty="0" smtClean="0"/>
              <a:t>Examples</a:t>
            </a:r>
          </a:p>
          <a:p>
            <a:pPr lvl="2"/>
            <a:r>
              <a:rPr lang="en-US" dirty="0" smtClean="0"/>
              <a:t>Our Industry: </a:t>
            </a:r>
            <a:r>
              <a:rPr lang="en-US" dirty="0" err="1" smtClean="0"/>
              <a:t>AirMethods</a:t>
            </a:r>
            <a:r>
              <a:rPr lang="en-US" dirty="0" smtClean="0"/>
              <a:t>, HSI, </a:t>
            </a:r>
            <a:r>
              <a:rPr lang="en-US" dirty="0" err="1" smtClean="0"/>
              <a:t>Sansio</a:t>
            </a:r>
            <a:r>
              <a:rPr lang="en-US" dirty="0" smtClean="0"/>
              <a:t>, Toronto EMS, REMSA</a:t>
            </a:r>
          </a:p>
          <a:p>
            <a:pPr lvl="2"/>
            <a:r>
              <a:rPr lang="en-US" dirty="0" smtClean="0"/>
              <a:t>Other Industry: FedEx, UPS, Apple</a:t>
            </a:r>
          </a:p>
          <a:p>
            <a:pPr lvl="1"/>
            <a:r>
              <a:rPr lang="en-US" dirty="0" smtClean="0"/>
              <a:t>Controlling hardware and software is the real secret if you can afford 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Achieving</a:t>
            </a:r>
            <a:r>
              <a:rPr lang="en-US" baseline="0" dirty="0" smtClean="0"/>
              <a:t> HPEMS: </a:t>
            </a:r>
            <a:br>
              <a:rPr lang="en-US" baseline="0" dirty="0" smtClean="0"/>
            </a:br>
            <a:r>
              <a:rPr lang="en-US" dirty="0" smtClean="0"/>
              <a:t>Why Should You</a:t>
            </a:r>
            <a:r>
              <a:rPr lang="en-US" baseline="0" dirty="0" smtClean="0"/>
              <a:t> Care</a:t>
            </a:r>
            <a:endParaRPr lang="en-US" dirty="0"/>
          </a:p>
        </p:txBody>
      </p:sp>
      <p:sp>
        <p:nvSpPr>
          <p:cNvPr id="3" name="Content Placeholder 2"/>
          <p:cNvSpPr>
            <a:spLocks noGrp="1"/>
          </p:cNvSpPr>
          <p:nvPr>
            <p:ph idx="1"/>
          </p:nvPr>
        </p:nvSpPr>
        <p:spPr>
          <a:xfrm>
            <a:off x="192223" y="1801196"/>
            <a:ext cx="8229600" cy="575598"/>
          </a:xfrm>
          <a:effectLst>
            <a:outerShdw blurRad="50800" dist="38100" dir="2700000">
              <a:srgbClr val="000000">
                <a:alpha val="43000"/>
              </a:srgbClr>
            </a:outerShdw>
          </a:effectLst>
        </p:spPr>
        <p:txBody>
          <a:bodyPr>
            <a:noAutofit/>
          </a:bodyPr>
          <a:lstStyle/>
          <a:p>
            <a:pPr>
              <a:buNone/>
            </a:pPr>
            <a:r>
              <a:rPr lang="en-US" sz="3200" dirty="0" smtClean="0"/>
              <a:t>If you desire…</a:t>
            </a:r>
          </a:p>
          <a:p>
            <a:pPr algn="r">
              <a:buNone/>
            </a:pPr>
            <a:endParaRPr lang="en-US" sz="3200" dirty="0" smtClean="0"/>
          </a:p>
          <a:p>
            <a:pPr algn="r">
              <a:buNone/>
            </a:pPr>
            <a:endParaRPr lang="en-US" sz="3200" dirty="0" smtClean="0"/>
          </a:p>
          <a:p>
            <a:pPr algn="r">
              <a:buNone/>
            </a:pPr>
            <a:endParaRPr lang="en-US" sz="3200" dirty="0" smtClean="0"/>
          </a:p>
          <a:p>
            <a:pPr algn="r">
              <a:buNone/>
            </a:pPr>
            <a:endParaRPr lang="en-US" sz="3200" dirty="0" smtClean="0"/>
          </a:p>
          <a:p>
            <a:pPr algn="r">
              <a:buNone/>
            </a:pPr>
            <a:endParaRPr lang="en-US" sz="3200" dirty="0" smtClean="0"/>
          </a:p>
          <a:p>
            <a:pPr algn="r">
              <a:buNone/>
            </a:pPr>
            <a:endParaRPr lang="en-US" sz="3200" dirty="0" smtClean="0"/>
          </a:p>
        </p:txBody>
      </p:sp>
      <p:sp>
        <p:nvSpPr>
          <p:cNvPr id="4" name="Rectangle 3"/>
          <p:cNvSpPr/>
          <p:nvPr/>
        </p:nvSpPr>
        <p:spPr>
          <a:xfrm>
            <a:off x="1545887" y="2422474"/>
            <a:ext cx="5864337" cy="3539430"/>
          </a:xfrm>
          <a:prstGeom prst="rect">
            <a:avLst/>
          </a:prstGeom>
          <a:effectLst>
            <a:outerShdw blurRad="50800" dist="38100" dir="2700000">
              <a:srgbClr val="000000">
                <a:alpha val="43000"/>
              </a:srgbClr>
            </a:outerShdw>
          </a:effectLst>
        </p:spPr>
        <p:txBody>
          <a:bodyPr wrap="square">
            <a:spAutoFit/>
          </a:bodyPr>
          <a:lstStyle/>
          <a:p>
            <a:pPr>
              <a:buNone/>
            </a:pPr>
            <a:r>
              <a:rPr lang="en-US" sz="3200" b="1" dirty="0" smtClean="0"/>
              <a:t>Quality</a:t>
            </a:r>
          </a:p>
          <a:p>
            <a:pPr>
              <a:buNone/>
            </a:pPr>
            <a:r>
              <a:rPr lang="en-US" sz="3200" b="1" dirty="0" smtClean="0"/>
              <a:t>	Efficiency</a:t>
            </a:r>
          </a:p>
          <a:p>
            <a:pPr>
              <a:buNone/>
            </a:pPr>
            <a:r>
              <a:rPr lang="en-US" sz="3200" b="1" dirty="0" smtClean="0"/>
              <a:t>		Effectiveness</a:t>
            </a:r>
          </a:p>
          <a:p>
            <a:pPr>
              <a:buNone/>
            </a:pPr>
            <a:r>
              <a:rPr lang="en-US" sz="3200" b="1" dirty="0" smtClean="0"/>
              <a:t>			Reliability</a:t>
            </a:r>
          </a:p>
          <a:p>
            <a:pPr>
              <a:buNone/>
            </a:pPr>
            <a:r>
              <a:rPr lang="en-US" sz="3200" b="1" dirty="0" smtClean="0"/>
              <a:t>				Accountability</a:t>
            </a:r>
          </a:p>
          <a:p>
            <a:pPr>
              <a:buNone/>
            </a:pPr>
            <a:r>
              <a:rPr lang="en-US" sz="3200" b="1" dirty="0" smtClean="0"/>
              <a:t>					Sustainability</a:t>
            </a:r>
          </a:p>
          <a:p>
            <a:pPr>
              <a:buNone/>
            </a:pPr>
            <a:r>
              <a:rPr lang="en-US" sz="3200" b="1" dirty="0" smtClean="0"/>
              <a:t>						Profitability</a:t>
            </a:r>
          </a:p>
        </p:txBody>
      </p:sp>
      <p:sp>
        <p:nvSpPr>
          <p:cNvPr id="5" name="Rectangle 4"/>
          <p:cNvSpPr/>
          <p:nvPr/>
        </p:nvSpPr>
        <p:spPr>
          <a:xfrm>
            <a:off x="3329159" y="6108370"/>
            <a:ext cx="5643517" cy="523220"/>
          </a:xfrm>
          <a:prstGeom prst="rect">
            <a:avLst/>
          </a:prstGeom>
          <a:effectLst>
            <a:outerShdw blurRad="50800" dist="38100" dir="2700000">
              <a:srgbClr val="000000">
                <a:alpha val="43000"/>
              </a:srgbClr>
            </a:outerShdw>
          </a:effectLst>
        </p:spPr>
        <p:txBody>
          <a:bodyPr wrap="none">
            <a:spAutoFit/>
          </a:bodyPr>
          <a:lstStyle/>
          <a:p>
            <a:pPr algn="r">
              <a:buNone/>
            </a:pPr>
            <a:r>
              <a:rPr lang="en-US" sz="2800" b="1" dirty="0" smtClean="0"/>
              <a:t>…then you want to achieve HPEMS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3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30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3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30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3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30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3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4" dur="3000" fill="hold"/>
                                        <p:tgtEl>
                                          <p:spTgt spid="4">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3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8" dur="3000" fill="hold"/>
                                        <p:tgtEl>
                                          <p:spTgt spid="4">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3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2" dur="3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35" presetClass="emph" presetSubtype="0" fill="hold" grpId="0" nodeType="afterEffect">
                                  <p:stCondLst>
                                    <p:cond delay="0"/>
                                  </p:stCondLst>
                                  <p:childTnLst>
                                    <p:anim calcmode="discrete" valueType="str">
                                      <p:cBhvr>
                                        <p:cTn id="35" dur="3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par>
                          <p:cTn id="36" fill="hold">
                            <p:stCondLst>
                              <p:cond delay="6000"/>
                            </p:stCondLst>
                            <p:childTnLst>
                              <p:par>
                                <p:cTn id="37" presetID="35" presetClass="emph" presetSubtype="0" fill="hold" grpId="1" nodeType="afterEffect">
                                  <p:stCondLst>
                                    <p:cond delay="0"/>
                                  </p:stCondLst>
                                  <p:childTnLst>
                                    <p:anim calcmode="discrete" valueType="str">
                                      <p:cBhvr>
                                        <p:cTn id="38" dur="3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par>
                          <p:cTn id="39" fill="hold">
                            <p:stCondLst>
                              <p:cond delay="9000"/>
                            </p:stCondLst>
                            <p:childTnLst>
                              <p:par>
                                <p:cTn id="40" presetID="35" presetClass="emph" presetSubtype="0" fill="hold" grpId="2" nodeType="afterEffect">
                                  <p:stCondLst>
                                    <p:cond delay="0"/>
                                  </p:stCondLst>
                                  <p:childTnLst>
                                    <p:anim calcmode="discrete" valueType="str">
                                      <p:cBhvr>
                                        <p:cTn id="41" dur="3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par>
                          <p:cTn id="42" fill="hold">
                            <p:stCondLst>
                              <p:cond delay="12000"/>
                            </p:stCondLst>
                            <p:childTnLst>
                              <p:par>
                                <p:cTn id="43" presetID="35" presetClass="emph" presetSubtype="0" fill="hold" grpId="3" nodeType="afterEffect">
                                  <p:stCondLst>
                                    <p:cond delay="0"/>
                                  </p:stCondLst>
                                  <p:childTnLst>
                                    <p:anim calcmode="discrete" valueType="str">
                                      <p:cBhvr>
                                        <p:cTn id="44" dur="2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allAtOnce"/>
      <p:bldP spid="5" grpId="1" build="allAtOnce"/>
      <p:bldP spid="5" grpId="2" build="allAtOnce"/>
      <p:bldP spid="5" grpId="3" build="allAtOnce"/>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Technology</a:t>
            </a:r>
            <a:endParaRPr lang="en-US" dirty="0"/>
          </a:p>
        </p:txBody>
      </p:sp>
      <p:sp>
        <p:nvSpPr>
          <p:cNvPr id="3" name="Content Placeholder 2"/>
          <p:cNvSpPr>
            <a:spLocks noGrp="1"/>
          </p:cNvSpPr>
          <p:nvPr>
            <p:ph idx="1"/>
          </p:nvPr>
        </p:nvSpPr>
        <p:spPr/>
        <p:txBody>
          <a:bodyPr/>
          <a:lstStyle/>
          <a:p>
            <a:r>
              <a:rPr lang="en-US" dirty="0" smtClean="0"/>
              <a:t>Dashboards – Scorecards</a:t>
            </a:r>
          </a:p>
          <a:p>
            <a:pPr lvl="1"/>
            <a:r>
              <a:rPr lang="en-US" dirty="0" smtClean="0"/>
              <a:t>One consolidated place to monitor </a:t>
            </a:r>
            <a:r>
              <a:rPr lang="en-US" dirty="0" err="1" smtClean="0"/>
              <a:t>KPI’s</a:t>
            </a:r>
            <a:endParaRPr lang="en-US" dirty="0" smtClean="0"/>
          </a:p>
          <a:p>
            <a:pPr lvl="1"/>
            <a:r>
              <a:rPr lang="en-US" dirty="0" smtClean="0"/>
              <a:t>Typically Grouped / Tabbed by Strategic Goals</a:t>
            </a:r>
          </a:p>
          <a:p>
            <a:pPr lvl="1"/>
            <a:r>
              <a:rPr lang="en-US" dirty="0" smtClean="0"/>
              <a:t>Usually gauge like in design for easy interpretation</a:t>
            </a:r>
          </a:p>
          <a:p>
            <a:pPr lvl="1"/>
            <a:r>
              <a:rPr lang="en-US" dirty="0" smtClean="0"/>
              <a:t>Show goal and current situation since last measured</a:t>
            </a:r>
          </a:p>
          <a:p>
            <a:pPr lvl="1"/>
            <a:r>
              <a:rPr lang="en-US" dirty="0" smtClean="0"/>
              <a:t>Timeliness of dashboard must be considered</a:t>
            </a:r>
          </a:p>
          <a:p>
            <a:pPr lvl="2"/>
            <a:r>
              <a:rPr lang="en-US" dirty="0" smtClean="0"/>
              <a:t>Best are real-time</a:t>
            </a:r>
          </a:p>
          <a:p>
            <a:pPr lvl="2"/>
            <a:r>
              <a:rPr lang="en-US" dirty="0" smtClean="0"/>
              <a:t>Most include some sort of latency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FirstWatch</a:t>
            </a:r>
            <a:r>
              <a:rPr lang="en-US" dirty="0" smtClean="0"/>
              <a:t> “Performance Plus”</a:t>
            </a:r>
            <a:endParaRPr lang="en-US" dirty="0"/>
          </a:p>
        </p:txBody>
      </p:sp>
      <p:graphicFrame>
        <p:nvGraphicFramePr>
          <p:cNvPr id="78850" name="Object 2"/>
          <p:cNvGraphicFramePr>
            <a:graphicFrameLocks noChangeAspect="1"/>
          </p:cNvGraphicFramePr>
          <p:nvPr/>
        </p:nvGraphicFramePr>
        <p:xfrm>
          <a:off x="847994" y="1987550"/>
          <a:ext cx="7456405" cy="4501606"/>
        </p:xfrm>
        <a:graphic>
          <a:graphicData uri="http://schemas.openxmlformats.org/presentationml/2006/ole">
            <p:oleObj spid="_x0000_s78850" name="Document" r:id="rId3" imgW="4775200" imgH="2882900" progId="Word.Document.12">
              <p:link updateAutomatic="1"/>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Technology</a:t>
            </a:r>
            <a:endParaRPr lang="en-US" dirty="0"/>
          </a:p>
        </p:txBody>
      </p:sp>
      <p:sp>
        <p:nvSpPr>
          <p:cNvPr id="3" name="Content Placeholder 2"/>
          <p:cNvSpPr>
            <a:spLocks noGrp="1"/>
          </p:cNvSpPr>
          <p:nvPr>
            <p:ph idx="1"/>
          </p:nvPr>
        </p:nvSpPr>
        <p:spPr>
          <a:xfrm>
            <a:off x="457200" y="1771757"/>
            <a:ext cx="8229600" cy="5212932"/>
          </a:xfrm>
        </p:spPr>
        <p:txBody>
          <a:bodyPr>
            <a:normAutofit lnSpcReduction="10000"/>
          </a:bodyPr>
          <a:lstStyle/>
          <a:p>
            <a:r>
              <a:rPr lang="en-US" dirty="0" smtClean="0"/>
              <a:t>Situational Awareness Systems</a:t>
            </a:r>
          </a:p>
          <a:p>
            <a:pPr lvl="1"/>
            <a:r>
              <a:rPr lang="en-US" dirty="0" smtClean="0"/>
              <a:t>Goal: Merge data from Dashboard / KPI technologies with other data feeds that are </a:t>
            </a:r>
            <a:r>
              <a:rPr lang="en-US" i="1" dirty="0" smtClean="0"/>
              <a:t>difficult or impossible to quantify as a number</a:t>
            </a:r>
          </a:p>
          <a:p>
            <a:pPr lvl="1"/>
            <a:r>
              <a:rPr lang="en-US" dirty="0" smtClean="0"/>
              <a:t>Human intelligence</a:t>
            </a:r>
          </a:p>
          <a:p>
            <a:pPr lvl="2"/>
            <a:r>
              <a:rPr lang="en-US" dirty="0" smtClean="0"/>
              <a:t>Operational data</a:t>
            </a:r>
          </a:p>
          <a:p>
            <a:pPr lvl="2"/>
            <a:r>
              <a:rPr lang="en-US" dirty="0" smtClean="0"/>
              <a:t>Shift Reports</a:t>
            </a:r>
          </a:p>
          <a:p>
            <a:pPr lvl="2"/>
            <a:r>
              <a:rPr lang="en-US" dirty="0" smtClean="0"/>
              <a:t>Running Task Lists</a:t>
            </a:r>
          </a:p>
          <a:p>
            <a:pPr lvl="2"/>
            <a:r>
              <a:rPr lang="en-US" dirty="0" smtClean="0"/>
              <a:t>QI Systems / Feedback Loop Closure Systems</a:t>
            </a:r>
          </a:p>
          <a:p>
            <a:pPr lvl="2"/>
            <a:r>
              <a:rPr lang="en-US" dirty="0" smtClean="0"/>
              <a:t>Weather Outlook</a:t>
            </a:r>
          </a:p>
          <a:p>
            <a:pPr lvl="2"/>
            <a:r>
              <a:rPr lang="en-US" dirty="0" smtClean="0"/>
              <a:t>Production Schedule</a:t>
            </a:r>
          </a:p>
          <a:p>
            <a:pPr lvl="2"/>
            <a:r>
              <a:rPr lang="en-US" dirty="0" smtClean="0"/>
              <a:t>After Action Review (AAR) data / notes</a:t>
            </a:r>
          </a:p>
          <a:p>
            <a:pPr lvl="2"/>
            <a:r>
              <a:rPr lang="en-US" dirty="0" smtClean="0"/>
              <a:t>Flight Data (PFS)</a:t>
            </a:r>
          </a:p>
          <a:p>
            <a:pPr lvl="1"/>
            <a:r>
              <a:rPr lang="en-US" dirty="0" smtClean="0"/>
              <a:t>SharePoint Server / Office Live for Small Business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Achieving HPEMS</a:t>
            </a:r>
            <a:endParaRPr lang="en-US" dirty="0"/>
          </a:p>
        </p:txBody>
      </p:sp>
      <p:pic>
        <p:nvPicPr>
          <p:cNvPr id="3" name="Picture 2"/>
          <p:cNvPicPr>
            <a:picLocks noChangeAspect="1"/>
          </p:cNvPicPr>
          <p:nvPr/>
        </p:nvPicPr>
        <p:blipFill>
          <a:blip r:embed="rId2"/>
          <a:stretch>
            <a:fillRect/>
          </a:stretch>
        </p:blipFill>
        <p:spPr>
          <a:xfrm>
            <a:off x="1697519" y="1925963"/>
            <a:ext cx="5874144" cy="4657533"/>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Achieving HPEMS</a:t>
            </a:r>
            <a:endParaRPr lang="en-US" dirty="0"/>
          </a:p>
        </p:txBody>
      </p:sp>
      <p:sp>
        <p:nvSpPr>
          <p:cNvPr id="3" name="Content Placeholder 2"/>
          <p:cNvSpPr>
            <a:spLocks noGrp="1"/>
          </p:cNvSpPr>
          <p:nvPr>
            <p:ph idx="1"/>
          </p:nvPr>
        </p:nvSpPr>
        <p:spPr>
          <a:xfrm>
            <a:off x="457200" y="2411520"/>
            <a:ext cx="8229600" cy="3645134"/>
          </a:xfrm>
          <a:effectLst>
            <a:outerShdw blurRad="50800" dist="38100" dir="2700000">
              <a:srgbClr val="000000">
                <a:alpha val="43000"/>
              </a:srgbClr>
            </a:outerShdw>
          </a:effectLst>
        </p:spPr>
        <p:txBody>
          <a:bodyPr>
            <a:normAutofit/>
          </a:bodyPr>
          <a:lstStyle/>
          <a:p>
            <a:pPr>
              <a:buNone/>
            </a:pPr>
            <a:r>
              <a:rPr lang="en-US" sz="4300" dirty="0" smtClean="0"/>
              <a:t>It’s not a destination…</a:t>
            </a:r>
          </a:p>
          <a:p>
            <a:pPr algn="r">
              <a:buNone/>
            </a:pPr>
            <a:r>
              <a:rPr lang="en-US" sz="4300" dirty="0" smtClean="0"/>
              <a:t>…it’s a lifestyle </a:t>
            </a:r>
          </a:p>
          <a:p>
            <a:pPr algn="r">
              <a:buNone/>
            </a:pPr>
            <a:endParaRPr lang="en-US" sz="4300" dirty="0" smtClean="0"/>
          </a:p>
          <a:p>
            <a:pPr algn="ctr">
              <a:buNone/>
            </a:pPr>
            <a:r>
              <a:rPr lang="en-US" sz="4300" dirty="0" smtClean="0"/>
              <a:t>if you are doing it right</a:t>
            </a:r>
            <a:endParaRPr lang="en-US" sz="43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Achieving HPEMS</a:t>
            </a:r>
            <a:br>
              <a:rPr lang="en-US" dirty="0" smtClean="0"/>
            </a:br>
            <a:r>
              <a:rPr lang="en-US" dirty="0" smtClean="0"/>
              <a:t>You known you are there when…</a:t>
            </a:r>
            <a:endParaRPr lang="en-US" dirty="0"/>
          </a:p>
        </p:txBody>
      </p:sp>
      <p:sp>
        <p:nvSpPr>
          <p:cNvPr id="3" name="Content Placeholder 2"/>
          <p:cNvSpPr>
            <a:spLocks noGrp="1"/>
          </p:cNvSpPr>
          <p:nvPr>
            <p:ph idx="1"/>
          </p:nvPr>
        </p:nvSpPr>
        <p:spPr/>
        <p:txBody>
          <a:bodyPr>
            <a:normAutofit lnSpcReduction="10000"/>
          </a:bodyPr>
          <a:lstStyle/>
          <a:p>
            <a:r>
              <a:rPr lang="en-US" dirty="0" smtClean="0"/>
              <a:t>You understand the inter-relationships between processes within your organization especially between departments</a:t>
            </a:r>
          </a:p>
          <a:p>
            <a:r>
              <a:rPr lang="en-US" dirty="0" smtClean="0"/>
              <a:t>Every process within your organization has been re-engineered to maximize efficiency and effectiveness</a:t>
            </a:r>
          </a:p>
          <a:p>
            <a:r>
              <a:rPr lang="en-US" dirty="0" smtClean="0"/>
              <a:t>You are measuring, trending and benchmarking </a:t>
            </a:r>
            <a:r>
              <a:rPr lang="en-US" dirty="0" err="1" smtClean="0"/>
              <a:t>KPIs</a:t>
            </a:r>
            <a:endParaRPr lang="en-US" dirty="0" smtClean="0"/>
          </a:p>
          <a:p>
            <a:r>
              <a:rPr lang="en-US" dirty="0" smtClean="0"/>
              <a:t>Your processes are no longer </a:t>
            </a:r>
            <a:r>
              <a:rPr lang="en-US" dirty="0" err="1" smtClean="0"/>
              <a:t>siloed</a:t>
            </a:r>
            <a:endParaRPr lang="en-US" dirty="0" smtClean="0"/>
          </a:p>
          <a:p>
            <a:r>
              <a:rPr lang="en-US" dirty="0" smtClean="0"/>
              <a:t>The entire organization is focused on quality, effectiveness and efficiency</a:t>
            </a:r>
          </a:p>
          <a:p>
            <a:endParaRPr lang="en-US"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Achieving</a:t>
            </a:r>
            <a:r>
              <a:rPr lang="en-US" baseline="0" dirty="0" smtClean="0"/>
              <a:t> HPEMS</a:t>
            </a:r>
            <a:br>
              <a:rPr lang="en-US" baseline="0" dirty="0" smtClean="0"/>
            </a:br>
            <a:r>
              <a:rPr lang="en-US" dirty="0" smtClean="0"/>
              <a:t>You know you are there when…</a:t>
            </a:r>
            <a:endParaRPr lang="en-US" dirty="0"/>
          </a:p>
        </p:txBody>
      </p:sp>
      <p:sp>
        <p:nvSpPr>
          <p:cNvPr id="3" name="Content Placeholder 2"/>
          <p:cNvSpPr>
            <a:spLocks noGrp="1"/>
          </p:cNvSpPr>
          <p:nvPr>
            <p:ph idx="1"/>
          </p:nvPr>
        </p:nvSpPr>
        <p:spPr>
          <a:xfrm>
            <a:off x="457200" y="1881053"/>
            <a:ext cx="8229600" cy="4871627"/>
          </a:xfrm>
        </p:spPr>
        <p:txBody>
          <a:bodyPr>
            <a:normAutofit fontScale="92500"/>
          </a:bodyPr>
          <a:lstStyle/>
          <a:p>
            <a:r>
              <a:rPr lang="en-US" dirty="0" smtClean="0"/>
              <a:t>You have maximized service from available dollars in a reasonable and </a:t>
            </a:r>
            <a:r>
              <a:rPr lang="en-US" i="1" dirty="0" smtClean="0"/>
              <a:t>balanced </a:t>
            </a:r>
            <a:r>
              <a:rPr lang="en-US" dirty="0" smtClean="0"/>
              <a:t>fashion:</a:t>
            </a:r>
          </a:p>
          <a:p>
            <a:pPr lvl="1"/>
            <a:r>
              <a:rPr lang="en-US" dirty="0" smtClean="0"/>
              <a:t>Patient Care</a:t>
            </a:r>
          </a:p>
          <a:p>
            <a:pPr lvl="1"/>
            <a:r>
              <a:rPr lang="en-US" dirty="0" smtClean="0"/>
              <a:t>Employee Wellbeing</a:t>
            </a:r>
          </a:p>
          <a:p>
            <a:pPr lvl="1"/>
            <a:r>
              <a:rPr lang="en-US" dirty="0" smtClean="0"/>
              <a:t>Financial Success</a:t>
            </a:r>
          </a:p>
          <a:p>
            <a:r>
              <a:rPr lang="en-US" dirty="0" smtClean="0"/>
              <a:t>Management team is proactive versus reactive</a:t>
            </a:r>
          </a:p>
          <a:p>
            <a:r>
              <a:rPr lang="en-US" dirty="0" smtClean="0"/>
              <a:t>Culture where processes consistently learn from their mistakes and improve</a:t>
            </a:r>
          </a:p>
          <a:p>
            <a:r>
              <a:rPr lang="en-US" dirty="0" err="1" smtClean="0"/>
              <a:t>KPI’s</a:t>
            </a:r>
            <a:r>
              <a:rPr lang="en-US" dirty="0" smtClean="0"/>
              <a:t> are a guide for the journey, not the end-all-be-all (don’t be the idiot that followed their GPS into the desert and then died)</a:t>
            </a:r>
          </a:p>
          <a:p>
            <a:pPr lvl="1"/>
            <a:r>
              <a:rPr lang="en-US" dirty="0" smtClean="0"/>
              <a:t>Treat the patient not the monitor</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935290"/>
            <a:ext cx="8229600" cy="4800599"/>
          </a:xfrm>
        </p:spPr>
        <p:txBody>
          <a:bodyPr>
            <a:normAutofit fontScale="92500" lnSpcReduction="20000"/>
          </a:bodyPr>
          <a:lstStyle/>
          <a:p>
            <a:pPr marL="0" indent="0" algn="ctr">
              <a:lnSpc>
                <a:spcPct val="120000"/>
              </a:lnSpc>
              <a:buNone/>
            </a:pPr>
            <a:r>
              <a:rPr lang="en-US" sz="4108" i="1" dirty="0" smtClean="0">
                <a:effectLst>
                  <a:outerShdw blurRad="50800" dist="38100" dir="2700000">
                    <a:srgbClr val="000000">
                      <a:alpha val="43000"/>
                    </a:srgbClr>
                  </a:outerShdw>
                </a:effectLst>
              </a:rPr>
              <a:t>Thank You for Your Time Today…</a:t>
            </a:r>
          </a:p>
          <a:p>
            <a:pPr marL="0" indent="0" algn="ctr">
              <a:lnSpc>
                <a:spcPct val="120000"/>
              </a:lnSpc>
              <a:buNone/>
            </a:pPr>
            <a:endParaRPr lang="en-US" dirty="0" smtClean="0"/>
          </a:p>
          <a:p>
            <a:pPr marL="0" indent="0" algn="ctr">
              <a:lnSpc>
                <a:spcPct val="120000"/>
              </a:lnSpc>
              <a:buNone/>
            </a:pPr>
            <a:r>
              <a:rPr lang="en-US" sz="3135" dirty="0" smtClean="0"/>
              <a:t>www.washkoassoc.com</a:t>
            </a:r>
          </a:p>
          <a:p>
            <a:pPr marL="0" indent="0" algn="ctr">
              <a:lnSpc>
                <a:spcPct val="120000"/>
              </a:lnSpc>
              <a:buNone/>
            </a:pPr>
            <a:r>
              <a:rPr lang="en-US" sz="3135" dirty="0" smtClean="0"/>
              <a:t>www.remsa-cf.com</a:t>
            </a:r>
          </a:p>
          <a:p>
            <a:pPr marL="0" indent="0" algn="ctr">
              <a:lnSpc>
                <a:spcPct val="120000"/>
              </a:lnSpc>
              <a:buNone/>
            </a:pPr>
            <a:r>
              <a:rPr lang="en-US" sz="2811" dirty="0" smtClean="0"/>
              <a:t>jw@washkoassoc.com  /  775-453-4776</a:t>
            </a:r>
          </a:p>
          <a:p>
            <a:pPr marL="0" indent="0" algn="ctr">
              <a:lnSpc>
                <a:spcPct val="120000"/>
              </a:lnSpc>
              <a:buNone/>
            </a:pPr>
            <a:r>
              <a:rPr lang="en-US" sz="2595" dirty="0" smtClean="0"/>
              <a:t>Copies of this presentation will be available for download at </a:t>
            </a:r>
          </a:p>
          <a:p>
            <a:pPr marL="0" indent="0" algn="ctr">
              <a:lnSpc>
                <a:spcPct val="120000"/>
              </a:lnSpc>
              <a:buNone/>
            </a:pPr>
            <a:r>
              <a:rPr lang="en-US" sz="2595" dirty="0" smtClean="0"/>
              <a:t>http://</a:t>
            </a:r>
            <a:r>
              <a:rPr lang="en-US" sz="2595" dirty="0" err="1" smtClean="0"/>
              <a:t>washkoassoc.com/downloads.aspx</a:t>
            </a:r>
            <a:endParaRPr lang="en-US" sz="2595"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4006639" y="0"/>
            <a:ext cx="5137361" cy="6850094"/>
          </a:xfrm>
          <a:prstGeom prst="rect">
            <a:avLst/>
          </a:prstGeom>
          <a:noFill/>
          <a:ln w="9525">
            <a:noFill/>
            <a:miter lim="800000"/>
            <a:headEnd/>
            <a:tailEnd/>
          </a:ln>
          <a:effectLst/>
        </p:spPr>
      </p:pic>
      <p:sp>
        <p:nvSpPr>
          <p:cNvPr id="7" name="TextBox 6"/>
          <p:cNvSpPr txBox="1"/>
          <p:nvPr/>
        </p:nvSpPr>
        <p:spPr>
          <a:xfrm>
            <a:off x="0" y="0"/>
            <a:ext cx="4006639" cy="6894196"/>
          </a:xfrm>
          <a:prstGeom prst="rect">
            <a:avLst/>
          </a:prstGeom>
          <a:solidFill>
            <a:schemeClr val="bg2">
              <a:lumMod val="75000"/>
            </a:schemeClr>
          </a:solidFill>
        </p:spPr>
        <p:txBody>
          <a:bodyPr wrap="square" rtlCol="0">
            <a:spAutoFit/>
          </a:bodyPr>
          <a:lstStyle/>
          <a:p>
            <a:pPr algn="ctr"/>
            <a:endParaRPr lang="en-US" b="1" dirty="0" smtClean="0"/>
          </a:p>
          <a:p>
            <a:pPr algn="ctr"/>
            <a:endParaRPr lang="en-US" b="1" dirty="0" smtClean="0"/>
          </a:p>
          <a:p>
            <a:pPr algn="ctr"/>
            <a:endParaRPr lang="en-US" sz="2000" b="1" dirty="0" smtClean="0"/>
          </a:p>
          <a:p>
            <a:pPr algn="ctr"/>
            <a:endParaRPr lang="en-US" sz="2000" b="1" dirty="0" smtClean="0"/>
          </a:p>
          <a:p>
            <a:pPr algn="ctr"/>
            <a:endParaRPr lang="en-US" sz="2000" b="1" dirty="0" smtClean="0"/>
          </a:p>
          <a:p>
            <a:pPr algn="ctr"/>
            <a:endParaRPr lang="en-US" sz="2000" b="1" dirty="0" smtClean="0"/>
          </a:p>
          <a:p>
            <a:pPr algn="ctr"/>
            <a:r>
              <a:rPr lang="en-US" sz="2000" b="1" dirty="0" smtClean="0"/>
              <a:t>“High Performance EMS Systems”</a:t>
            </a:r>
          </a:p>
          <a:p>
            <a:endParaRPr lang="en-US" dirty="0" smtClean="0"/>
          </a:p>
          <a:p>
            <a:pPr algn="ctr"/>
            <a:r>
              <a:rPr lang="en-US" i="1" dirty="0" smtClean="0"/>
              <a:t>A preface written by Jack L. Stout </a:t>
            </a:r>
          </a:p>
          <a:p>
            <a:pPr algn="ctr"/>
            <a:r>
              <a:rPr lang="en-US" i="1" dirty="0" smtClean="0"/>
              <a:t>(Father of System Status Management and the Public Utility Model EMS Concept) </a:t>
            </a:r>
          </a:p>
          <a:p>
            <a:endParaRPr lang="en-US" dirty="0" smtClean="0"/>
          </a:p>
          <a:p>
            <a:pPr algn="ctr"/>
            <a:r>
              <a:rPr lang="en-US" dirty="0" smtClean="0"/>
              <a:t>Included in the American Ambulance Association’s Community Guide to Ensure High-Performance Emergency Ambulance Service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21"/>
            <a:ext cx="8229600" cy="1143000"/>
          </a:xfrm>
          <a:effectLst>
            <a:outerShdw blurRad="50800" dist="63500" dir="2700000">
              <a:srgbClr val="000000">
                <a:alpha val="43000"/>
              </a:srgbClr>
            </a:outerShdw>
          </a:effectLst>
        </p:spPr>
        <p:txBody>
          <a:bodyPr/>
          <a:lstStyle/>
          <a:p>
            <a:r>
              <a:rPr lang="en-US" dirty="0" smtClean="0"/>
              <a:t>Achieving</a:t>
            </a:r>
            <a:r>
              <a:rPr lang="en-US" baseline="0" dirty="0" smtClean="0"/>
              <a:t> HPEMS:</a:t>
            </a:r>
            <a:endParaRPr lang="en-US" dirty="0"/>
          </a:p>
        </p:txBody>
      </p:sp>
      <p:sp>
        <p:nvSpPr>
          <p:cNvPr id="3" name="Content Placeholder 2"/>
          <p:cNvSpPr>
            <a:spLocks noGrp="1"/>
          </p:cNvSpPr>
          <p:nvPr>
            <p:ph idx="1"/>
          </p:nvPr>
        </p:nvSpPr>
        <p:spPr>
          <a:xfrm>
            <a:off x="0" y="961920"/>
            <a:ext cx="9143999" cy="5916152"/>
          </a:xfrm>
          <a:solidFill>
            <a:schemeClr val="bg1"/>
          </a:solidFill>
        </p:spPr>
        <p:txBody>
          <a:bodyPr>
            <a:noAutofit/>
          </a:bodyPr>
          <a:lstStyle/>
          <a:p>
            <a:pPr indent="0">
              <a:spcBef>
                <a:spcPts val="0"/>
              </a:spcBef>
              <a:buNone/>
            </a:pPr>
            <a:endParaRPr lang="en-US" sz="800" dirty="0" smtClean="0"/>
          </a:p>
          <a:p>
            <a:pPr indent="0">
              <a:spcBef>
                <a:spcPts val="0"/>
              </a:spcBef>
              <a:buNone/>
            </a:pPr>
            <a:r>
              <a:rPr lang="en-US" sz="1850" dirty="0" smtClean="0"/>
              <a:t>“As EMS </a:t>
            </a:r>
            <a:r>
              <a:rPr lang="en-US" sz="1850" dirty="0"/>
              <a:t>providers, we invite the public to literally trust us with their lives.  We advise the public that, during a medical emergency, they should rely upon our organization, and not any other.  We even suggest that it is safer to count on us, than the resources of one’s own family and friends.  We had better be right.</a:t>
            </a:r>
            <a:endParaRPr lang="en-US" sz="1850" dirty="0" smtClean="0"/>
          </a:p>
          <a:p>
            <a:pPr indent="0">
              <a:buNone/>
            </a:pPr>
            <a:r>
              <a:rPr lang="en-US" sz="1850" dirty="0" smtClean="0"/>
              <a:t>Regardless </a:t>
            </a:r>
            <a:r>
              <a:rPr lang="en-US" sz="1850" dirty="0"/>
              <a:t>of actual performance, EMS organizations do not differ significantly in their claimed goals and values.  Public and private, nearly all claim dedication to patient care.  Efficient or not, most claim an intent to give the community its money’s worth.  And whether the money comes from user fees or local tax sources, the claim is the same—the best patient care </a:t>
            </a:r>
            <a:r>
              <a:rPr lang="en-US" sz="1850" dirty="0" smtClean="0"/>
              <a:t>for </a:t>
            </a:r>
            <a:r>
              <a:rPr lang="en-US" sz="1850" dirty="0"/>
              <a:t>the dollars available.  It’s almost never true</a:t>
            </a:r>
            <a:r>
              <a:rPr lang="en-US" sz="1850" dirty="0" smtClean="0"/>
              <a:t>.</a:t>
            </a:r>
          </a:p>
          <a:p>
            <a:pPr indent="0">
              <a:buNone/>
            </a:pPr>
            <a:r>
              <a:rPr lang="en-US" sz="1850" dirty="0"/>
              <a:t>Our moral obligation to pursue clinical and response time improvement is widely accepted.  But our related obligation to pursue economic efficiency is poorly understood.  Many believe these are separate issues.  They are not.  Economic efficiency is nothing more than the ability to convert dollars into service.  If we could do better with the dollars we have available, but we don’t, the responsibility must be ours.  In EMS, that responsibility is enormous—it is impossible to waste dollars without also wasting lives.</a:t>
            </a:r>
            <a:r>
              <a:rPr lang="en-US" sz="1850" dirty="0" smtClean="0"/>
              <a:t>”</a:t>
            </a:r>
          </a:p>
          <a:p>
            <a:pPr indent="0" algn="r">
              <a:buNone/>
            </a:pPr>
            <a:r>
              <a:rPr lang="en-US" sz="1850" dirty="0" smtClean="0"/>
              <a:t>Jack L. Stout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02378" y="2157897"/>
            <a:ext cx="8229600" cy="4009160"/>
          </a:xfrm>
        </p:spPr>
        <p:txBody>
          <a:bodyPr/>
          <a:lstStyle/>
          <a:p>
            <a:pPr>
              <a:lnSpc>
                <a:spcPct val="80000"/>
              </a:lnSpc>
              <a:spcBef>
                <a:spcPct val="20000"/>
              </a:spcBef>
              <a:buFontTx/>
              <a:buChar char="•"/>
            </a:pPr>
            <a:r>
              <a:rPr lang="en-US" sz="2800" dirty="0" smtClean="0"/>
              <a:t>Constant Balancing of:</a:t>
            </a:r>
          </a:p>
          <a:p>
            <a:pPr marL="742950" lvl="1" indent="-285750">
              <a:lnSpc>
                <a:spcPct val="80000"/>
              </a:lnSpc>
              <a:spcBef>
                <a:spcPct val="20000"/>
              </a:spcBef>
              <a:buFontTx/>
              <a:buChar char="–"/>
            </a:pPr>
            <a:r>
              <a:rPr lang="en-US" dirty="0" smtClean="0"/>
              <a:t>Patient Care</a:t>
            </a:r>
          </a:p>
          <a:p>
            <a:pPr marL="1143000" lvl="2" indent="-228600">
              <a:lnSpc>
                <a:spcPct val="80000"/>
              </a:lnSpc>
              <a:spcBef>
                <a:spcPct val="20000"/>
              </a:spcBef>
              <a:buFontTx/>
              <a:buChar char="•"/>
            </a:pPr>
            <a:r>
              <a:rPr lang="en-US" dirty="0" smtClean="0"/>
              <a:t>Response Times</a:t>
            </a:r>
          </a:p>
          <a:p>
            <a:pPr marL="1143000" lvl="2" indent="-228600">
              <a:lnSpc>
                <a:spcPct val="80000"/>
              </a:lnSpc>
              <a:spcBef>
                <a:spcPct val="20000"/>
              </a:spcBef>
              <a:buFontTx/>
              <a:buChar char="•"/>
            </a:pPr>
            <a:r>
              <a:rPr lang="en-US" dirty="0" smtClean="0"/>
              <a:t>Clinical &amp; Service Quality</a:t>
            </a:r>
          </a:p>
          <a:p>
            <a:pPr marL="1143000" lvl="2" indent="-228600">
              <a:lnSpc>
                <a:spcPct val="80000"/>
              </a:lnSpc>
              <a:spcBef>
                <a:spcPct val="20000"/>
              </a:spcBef>
              <a:buFontTx/>
              <a:buChar char="•"/>
            </a:pPr>
            <a:r>
              <a:rPr lang="en-US" dirty="0" smtClean="0"/>
              <a:t>Customer Service</a:t>
            </a:r>
          </a:p>
          <a:p>
            <a:pPr marL="742950" lvl="1" indent="-285750">
              <a:lnSpc>
                <a:spcPct val="80000"/>
              </a:lnSpc>
              <a:spcBef>
                <a:spcPct val="20000"/>
              </a:spcBef>
              <a:buFontTx/>
              <a:buChar char="–"/>
            </a:pPr>
            <a:r>
              <a:rPr lang="en-US" dirty="0" smtClean="0"/>
              <a:t>Economic Stability</a:t>
            </a:r>
          </a:p>
          <a:p>
            <a:pPr marL="1143000" lvl="2" indent="-228600">
              <a:lnSpc>
                <a:spcPct val="80000"/>
              </a:lnSpc>
              <a:spcBef>
                <a:spcPct val="20000"/>
              </a:spcBef>
              <a:buFontTx/>
              <a:buChar char="•"/>
            </a:pPr>
            <a:r>
              <a:rPr lang="en-US" dirty="0" smtClean="0"/>
              <a:t>Profitability</a:t>
            </a:r>
          </a:p>
          <a:p>
            <a:pPr marL="1143000" lvl="2" indent="-228600">
              <a:lnSpc>
                <a:spcPct val="80000"/>
              </a:lnSpc>
              <a:spcBef>
                <a:spcPct val="20000"/>
              </a:spcBef>
              <a:buFontTx/>
              <a:buChar char="•"/>
            </a:pPr>
            <a:r>
              <a:rPr lang="en-US" dirty="0" smtClean="0"/>
              <a:t>System Stability</a:t>
            </a:r>
          </a:p>
          <a:p>
            <a:pPr marL="742950" lvl="1" indent="-285750">
              <a:lnSpc>
                <a:spcPct val="80000"/>
              </a:lnSpc>
              <a:spcBef>
                <a:spcPct val="20000"/>
              </a:spcBef>
              <a:buFontTx/>
              <a:buChar char="–"/>
            </a:pPr>
            <a:r>
              <a:rPr lang="en-US" dirty="0" smtClean="0"/>
              <a:t>Employee Wellbeing</a:t>
            </a:r>
          </a:p>
          <a:p>
            <a:pPr marL="1143000" lvl="2" indent="-228600">
              <a:lnSpc>
                <a:spcPct val="80000"/>
              </a:lnSpc>
              <a:spcBef>
                <a:spcPct val="20000"/>
              </a:spcBef>
              <a:buFontTx/>
              <a:buChar char="•"/>
            </a:pPr>
            <a:r>
              <a:rPr lang="en-US" dirty="0" smtClean="0"/>
              <a:t>Morale</a:t>
            </a:r>
          </a:p>
          <a:p>
            <a:pPr marL="1143000" lvl="2" indent="-228600">
              <a:lnSpc>
                <a:spcPct val="80000"/>
              </a:lnSpc>
              <a:spcBef>
                <a:spcPct val="20000"/>
              </a:spcBef>
              <a:buFontTx/>
              <a:buChar char="•"/>
            </a:pPr>
            <a:r>
              <a:rPr lang="en-US" dirty="0" smtClean="0"/>
              <a:t>Retention</a:t>
            </a:r>
          </a:p>
          <a:p>
            <a:pPr marL="1143000" lvl="2" indent="-228600">
              <a:lnSpc>
                <a:spcPct val="80000"/>
              </a:lnSpc>
              <a:spcBef>
                <a:spcPct val="20000"/>
              </a:spcBef>
              <a:buFontTx/>
              <a:buChar char="•"/>
            </a:pPr>
            <a:r>
              <a:rPr lang="en-US" dirty="0" smtClean="0"/>
              <a:t>Health, Safety &amp; Welfare</a:t>
            </a:r>
          </a:p>
        </p:txBody>
      </p:sp>
      <p:sp>
        <p:nvSpPr>
          <p:cNvPr id="2" name="Title 1"/>
          <p:cNvSpPr>
            <a:spLocks noGrp="1"/>
          </p:cNvSpPr>
          <p:nvPr>
            <p:ph type="title"/>
          </p:nvPr>
        </p:nvSpPr>
        <p:spPr/>
        <p:txBody>
          <a:bodyPr/>
          <a:lstStyle/>
          <a:p>
            <a:r>
              <a:rPr lang="en-US" dirty="0" smtClean="0"/>
              <a:t>HPEMS</a:t>
            </a:r>
            <a:r>
              <a:rPr lang="en-US" baseline="0" dirty="0" smtClean="0"/>
              <a:t> Success Triad</a:t>
            </a:r>
            <a:endParaRPr lang="en-US" dirty="0"/>
          </a:p>
        </p:txBody>
      </p:sp>
      <p:sp>
        <p:nvSpPr>
          <p:cNvPr id="5" name="Text Box 5"/>
          <p:cNvSpPr txBox="1">
            <a:spLocks noChangeArrowheads="1"/>
          </p:cNvSpPr>
          <p:nvPr/>
        </p:nvSpPr>
        <p:spPr bwMode="auto">
          <a:xfrm rot="18328953">
            <a:off x="4708443" y="3344069"/>
            <a:ext cx="1387475" cy="366713"/>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eaLnBrk="0" hangingPunct="0"/>
            <a:r>
              <a:rPr lang="en-US" sz="1800" b="1" dirty="0">
                <a:latin typeface="Garamond" charset="0"/>
              </a:rPr>
              <a:t>Patient Care</a:t>
            </a:r>
          </a:p>
        </p:txBody>
      </p:sp>
      <p:sp>
        <p:nvSpPr>
          <p:cNvPr id="6" name="Text Box 6"/>
          <p:cNvSpPr txBox="1">
            <a:spLocks noChangeArrowheads="1"/>
          </p:cNvSpPr>
          <p:nvPr/>
        </p:nvSpPr>
        <p:spPr bwMode="auto">
          <a:xfrm>
            <a:off x="5488699" y="4922838"/>
            <a:ext cx="2206625" cy="366713"/>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eaLnBrk="0" hangingPunct="0"/>
            <a:r>
              <a:rPr lang="en-US" sz="1800" b="1">
                <a:latin typeface="Garamond" charset="0"/>
              </a:rPr>
              <a:t>Employee Wellbeing</a:t>
            </a:r>
          </a:p>
        </p:txBody>
      </p:sp>
      <p:sp>
        <p:nvSpPr>
          <p:cNvPr id="7" name="Text Box 7"/>
          <p:cNvSpPr txBox="1">
            <a:spLocks noChangeArrowheads="1"/>
          </p:cNvSpPr>
          <p:nvPr/>
        </p:nvSpPr>
        <p:spPr bwMode="auto">
          <a:xfrm rot="3333479">
            <a:off x="6759493" y="3455194"/>
            <a:ext cx="2035175" cy="366713"/>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eaLnBrk="0" hangingPunct="0"/>
            <a:r>
              <a:rPr lang="en-US" sz="1800" b="1">
                <a:latin typeface="Garamond" charset="0"/>
              </a:rPr>
              <a:t>Economic Stability</a:t>
            </a:r>
          </a:p>
        </p:txBody>
      </p:sp>
      <p:sp>
        <p:nvSpPr>
          <p:cNvPr id="8" name="AutoShape 8"/>
          <p:cNvSpPr>
            <a:spLocks noChangeArrowheads="1"/>
          </p:cNvSpPr>
          <p:nvPr/>
        </p:nvSpPr>
        <p:spPr bwMode="auto">
          <a:xfrm>
            <a:off x="4879099" y="2408238"/>
            <a:ext cx="3352800" cy="2438400"/>
          </a:xfrm>
          <a:prstGeom prst="triangle">
            <a:avLst>
              <a:gd name="adj" fmla="val 50000"/>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b="1" dirty="0" smtClean="0">
                <a:solidFill>
                  <a:schemeClr val="bg1"/>
                </a:solidFill>
                <a:effectLst>
                  <a:outerShdw blurRad="127000" dist="38100" dir="2700000">
                    <a:srgbClr val="000000">
                      <a:alpha val="84000"/>
                    </a:srgbClr>
                  </a:outerShdw>
                </a:effectLst>
                <a:latin typeface="Garamond" charset="0"/>
              </a:rPr>
              <a:t>The</a:t>
            </a:r>
          </a:p>
          <a:p>
            <a:pPr algn="ctr" eaLnBrk="0" hangingPunct="0"/>
            <a:r>
              <a:rPr lang="en-US" b="1" dirty="0" smtClean="0">
                <a:solidFill>
                  <a:schemeClr val="bg1"/>
                </a:solidFill>
                <a:effectLst>
                  <a:outerShdw blurRad="127000" dist="38100" dir="2700000">
                    <a:srgbClr val="000000">
                      <a:alpha val="84000"/>
                    </a:srgbClr>
                  </a:outerShdw>
                </a:effectLst>
                <a:latin typeface="Garamond" charset="0"/>
              </a:rPr>
              <a:t>EMS</a:t>
            </a:r>
          </a:p>
          <a:p>
            <a:pPr algn="ctr" eaLnBrk="0" hangingPunct="0"/>
            <a:r>
              <a:rPr lang="en-US" b="1" dirty="0" smtClean="0">
                <a:solidFill>
                  <a:schemeClr val="bg1"/>
                </a:solidFill>
                <a:effectLst>
                  <a:outerShdw blurRad="127000" dist="38100" dir="2700000">
                    <a:srgbClr val="000000">
                      <a:alpha val="84000"/>
                    </a:srgbClr>
                  </a:outerShdw>
                </a:effectLst>
                <a:latin typeface="Garamond" charset="0"/>
              </a:rPr>
              <a:t>Success</a:t>
            </a:r>
          </a:p>
          <a:p>
            <a:pPr algn="ctr" eaLnBrk="0" hangingPunct="0"/>
            <a:r>
              <a:rPr lang="en-US" b="1" dirty="0" smtClean="0">
                <a:solidFill>
                  <a:schemeClr val="bg1"/>
                </a:solidFill>
                <a:effectLst>
                  <a:outerShdw blurRad="127000" dist="38100" dir="2700000">
                    <a:srgbClr val="000000">
                      <a:alpha val="84000"/>
                    </a:srgbClr>
                  </a:outerShdw>
                </a:effectLst>
                <a:latin typeface="Garamond" charset="0"/>
              </a:rPr>
              <a:t>Triad</a:t>
            </a:r>
          </a:p>
          <a:p>
            <a:pPr algn="ctr" eaLnBrk="0" hangingPunct="0"/>
            <a:endParaRPr lang="en-US" b="1" dirty="0" smtClean="0">
              <a:effectLst>
                <a:outerShdw blurRad="127000" dist="38100" dir="2700000">
                  <a:srgbClr val="000000">
                    <a:alpha val="84000"/>
                  </a:srgbClr>
                </a:outerShdw>
              </a:effectLst>
              <a:latin typeface="Garamond" charset="0"/>
            </a:endParaRPr>
          </a:p>
          <a:p>
            <a:pPr algn="ctr" eaLnBrk="0" hangingPunct="0"/>
            <a:endParaRPr lang="en-US" b="1" dirty="0">
              <a:effectLst>
                <a:outerShdw blurRad="127000" dist="38100" dir="2700000">
                  <a:srgbClr val="000000">
                    <a:alpha val="84000"/>
                  </a:srgbClr>
                </a:outerShdw>
              </a:effectLst>
              <a:latin typeface="Garamon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6B8DF99-BBCB-41E8-81EA-E357DCD9F2F1}"/>
</file>

<file path=customXml/itemProps2.xml><?xml version="1.0" encoding="utf-8"?>
<ds:datastoreItem xmlns:ds="http://schemas.openxmlformats.org/officeDocument/2006/customXml" ds:itemID="{62A4BAE4-E15B-4F7D-80DE-8E7C17AFCE72}"/>
</file>

<file path=customXml/itemProps3.xml><?xml version="1.0" encoding="utf-8"?>
<ds:datastoreItem xmlns:ds="http://schemas.openxmlformats.org/officeDocument/2006/customXml" ds:itemID="{E2C2F1AB-371B-4F49-ABF0-7F8DA4784946}"/>
</file>

<file path=docProps/app.xml><?xml version="1.0" encoding="utf-8"?>
<Properties xmlns="http://schemas.openxmlformats.org/officeDocument/2006/extended-properties" xmlns:vt="http://schemas.openxmlformats.org/officeDocument/2006/docPropsVTypes">
  <Template>Focus.thmx</Template>
  <TotalTime>2833</TotalTime>
  <Words>3511</Words>
  <Application>Microsoft Macintosh PowerPoint</Application>
  <PresentationFormat>On-screen Show (4:3)</PresentationFormat>
  <Paragraphs>556</Paragraphs>
  <Slides>67</Slides>
  <Notes>3</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67</vt:i4>
      </vt:variant>
    </vt:vector>
  </HeadingPairs>
  <TitlesOfParts>
    <vt:vector size="69" baseType="lpstr">
      <vt:lpstr>Focus</vt:lpstr>
      <vt:lpstr>Macintosh HD:Users:jwashko:Documents:Microsoft User Data:Saved Attachments:FirstWatch Performance PLUS_module_2010.doc!OLE_LINK2</vt:lpstr>
      <vt:lpstr>How You Know When You Have Achieved High Performance EMS</vt:lpstr>
      <vt:lpstr>Presentation Overview</vt:lpstr>
      <vt:lpstr>About the Presenter</vt:lpstr>
      <vt:lpstr>About REMSA/SEMSA</vt:lpstr>
      <vt:lpstr>REMSA’s Military Support</vt:lpstr>
      <vt:lpstr>Achieving HPEMS:  Why Should You Care</vt:lpstr>
      <vt:lpstr>Slide 7</vt:lpstr>
      <vt:lpstr>Achieving HPEMS:</vt:lpstr>
      <vt:lpstr>HPEMS Success Triad</vt:lpstr>
      <vt:lpstr>Achieving HPEMS: Definition</vt:lpstr>
      <vt:lpstr>So What is HPEMS?</vt:lpstr>
      <vt:lpstr>Achieving HPEMS: The Foundation</vt:lpstr>
      <vt:lpstr>Achieving HPEMS: The Foundation</vt:lpstr>
      <vt:lpstr>Achieving HPEMS: The Foundation</vt:lpstr>
      <vt:lpstr>Achieving HPEMS: The Foundation</vt:lpstr>
      <vt:lpstr>Achieving HPEMS: The Foundation</vt:lpstr>
      <vt:lpstr>Achieving HPEMS: The Foundation</vt:lpstr>
      <vt:lpstr>Achieving HPEMS:  Key Performance Indicators KPIs</vt:lpstr>
      <vt:lpstr>Key Performance Indicators (KPIs) Definition</vt:lpstr>
      <vt:lpstr>Key Performance Indicators (KPIs) Definition</vt:lpstr>
      <vt:lpstr>Key Performance Indicators (KPIs) Types / Classes</vt:lpstr>
      <vt:lpstr>Key Performance Indicators (KPIs) Design Elements</vt:lpstr>
      <vt:lpstr>Key Performance Indicators (KPIs) KPIs &amp; Strategic Goals</vt:lpstr>
      <vt:lpstr>Key Performance Indicators HPEMS Example</vt:lpstr>
      <vt:lpstr>Key Performance Indicators HPEMS Example </vt:lpstr>
      <vt:lpstr>Key Performance Indicators HPEMS Example</vt:lpstr>
      <vt:lpstr>Key Performance Indicator HPEMS Example</vt:lpstr>
      <vt:lpstr>Key Performance Indicators HPEMS Example</vt:lpstr>
      <vt:lpstr>Key Performance Indicators HPEMS Example</vt:lpstr>
      <vt:lpstr>Vehicle Cleanliness  and Organization</vt:lpstr>
      <vt:lpstr>Key Performance Indicators HPEMS Example</vt:lpstr>
      <vt:lpstr>Key Performance Indicators HPEMS Example</vt:lpstr>
      <vt:lpstr>Key Performance Indicators HPEMS Example</vt:lpstr>
      <vt:lpstr>Key Performance Indicators HPEMS Example</vt:lpstr>
      <vt:lpstr>Trending KPIs</vt:lpstr>
      <vt:lpstr>Trending KPIs Definition</vt:lpstr>
      <vt:lpstr>Trending KPIs Importance of Trending</vt:lpstr>
      <vt:lpstr>Trending KPIs</vt:lpstr>
      <vt:lpstr>Run Chart Example</vt:lpstr>
      <vt:lpstr>Control Chart Example</vt:lpstr>
      <vt:lpstr>Benchmarking KPIs</vt:lpstr>
      <vt:lpstr>This kind of Benchmarking</vt:lpstr>
      <vt:lpstr>Benchmarking KPIs Definition</vt:lpstr>
      <vt:lpstr>Benchmarking KPIs Importance of Benchmarking</vt:lpstr>
      <vt:lpstr>Benchmarking KPIs Types of Benchmarking</vt:lpstr>
      <vt:lpstr>Benchmarking KPIs External Benchmarking</vt:lpstr>
      <vt:lpstr>The Theory of EMS Darwinism</vt:lpstr>
      <vt:lpstr>The Theory of EMS Darwinism</vt:lpstr>
      <vt:lpstr>The Theory of EMS Darwinism</vt:lpstr>
      <vt:lpstr>My industry experience has been…</vt:lpstr>
      <vt:lpstr>Current / Future Economic and Demographic Conditions</vt:lpstr>
      <vt:lpstr>Benchmarking KPIs</vt:lpstr>
      <vt:lpstr>Leveraging Technology</vt:lpstr>
      <vt:lpstr>Leveraging Technology</vt:lpstr>
      <vt:lpstr>Leveraging Technology</vt:lpstr>
      <vt:lpstr>Leveraging Technology</vt:lpstr>
      <vt:lpstr>Leveraging Technology</vt:lpstr>
      <vt:lpstr>Leveraging Technology</vt:lpstr>
      <vt:lpstr>Leveraging Technology</vt:lpstr>
      <vt:lpstr>Leveraging Technology</vt:lpstr>
      <vt:lpstr>FirstWatch “Performance Plus”</vt:lpstr>
      <vt:lpstr>Leveraging Technology</vt:lpstr>
      <vt:lpstr>Achieving HPEMS</vt:lpstr>
      <vt:lpstr>Achieving HPEMS</vt:lpstr>
      <vt:lpstr>Achieving HPEMS You known you are there when…</vt:lpstr>
      <vt:lpstr>Achieving HPEMS You know you are there when…</vt:lpstr>
      <vt:lpstr>Questions?</vt:lpstr>
    </vt:vector>
  </TitlesOfParts>
  <Company>REMSA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WASHKO</dc:creator>
  <cp:lastModifiedBy>JONATHAN WASHKO</cp:lastModifiedBy>
  <cp:revision>52</cp:revision>
  <cp:lastPrinted>2010-06-25T23:36:13Z</cp:lastPrinted>
  <dcterms:created xsi:type="dcterms:W3CDTF">2010-06-25T23:27:54Z</dcterms:created>
  <dcterms:modified xsi:type="dcterms:W3CDTF">2010-06-25T23:47:09Z</dcterms:modified>
</cp:coreProperties>
</file>