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bin" ContentType="application/vnd.openxmlformats-officedocument.presentationml.printerSettings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4" r:id="rId9"/>
    <p:sldId id="260" r:id="rId10"/>
    <p:sldId id="273" r:id="rId11"/>
    <p:sldId id="274" r:id="rId12"/>
    <p:sldId id="275" r:id="rId13"/>
    <p:sldId id="261" r:id="rId14"/>
    <p:sldId id="262" r:id="rId15"/>
    <p:sldId id="263" r:id="rId16"/>
    <p:sldId id="265" r:id="rId17"/>
    <p:sldId id="272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90" d="100"/>
          <a:sy n="90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2.xml"/><Relationship Id="rId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5" Type="http://schemas.openxmlformats.org/officeDocument/2006/relationships/customXml" Target="../customXml/item1.xml"/><Relationship Id="rId20" Type="http://schemas.openxmlformats.org/officeDocument/2006/relationships/printerSettings" Target="printerSettings/printerSettings1.bin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ableStyles" Target="tableStyle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8DE40-8F9D-AD4A-951E-2BB42FDC6AE6}" type="datetimeFigureOut">
              <a:rPr lang="en-US" smtClean="0"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7AE9-F0E7-8F49-B1E1-079F598B580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w@washkoassoc.com" TargetMode="External"/><Relationship Id="rId4" Type="http://schemas.openxmlformats.org/officeDocument/2006/relationships/hyperlink" Target="mailto:jwashko@nshs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shrader@thepolarisgroup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ALS vs. Tiered EMS System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Operational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1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ChangeArrowheads="1"/>
          </p:cNvSpPr>
          <p:nvPr/>
        </p:nvSpPr>
        <p:spPr bwMode="auto">
          <a:xfrm>
            <a:off x="211138" y="493028"/>
            <a:ext cx="8721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>
                <a:solidFill>
                  <a:srgbClr val="FFFFFF"/>
                </a:solidFill>
              </a:rPr>
              <a:t>Strategic Deployment Plan Controls Overview</a:t>
            </a:r>
          </a:p>
        </p:txBody>
      </p:sp>
      <p:sp>
        <p:nvSpPr>
          <p:cNvPr id="526339" name="Rectangle 3"/>
          <p:cNvSpPr>
            <a:spLocks noChangeArrowheads="1"/>
          </p:cNvSpPr>
          <p:nvPr/>
        </p:nvSpPr>
        <p:spPr bwMode="auto">
          <a:xfrm>
            <a:off x="457200" y="1168121"/>
            <a:ext cx="8229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solidFill>
                  <a:srgbClr val="FFFFFF"/>
                </a:solidFill>
              </a:rPr>
              <a:t>The Synergistic Effects of a Mixed Deployment Strategy</a:t>
            </a:r>
          </a:p>
        </p:txBody>
      </p:sp>
      <p:pic>
        <p:nvPicPr>
          <p:cNvPr id="526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2182813"/>
            <a:ext cx="4094162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6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088" y="2185988"/>
            <a:ext cx="4095750" cy="281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26343" name="Text Box 7"/>
          <p:cNvSpPr txBox="1">
            <a:spLocks noChangeArrowheads="1"/>
          </p:cNvSpPr>
          <p:nvPr/>
        </p:nvSpPr>
        <p:spPr bwMode="auto">
          <a:xfrm>
            <a:off x="5672138" y="5073650"/>
            <a:ext cx="1595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</a:rPr>
              <a:t>197 UH @ 90%</a:t>
            </a:r>
          </a:p>
        </p:txBody>
      </p:sp>
      <p:sp>
        <p:nvSpPr>
          <p:cNvPr id="526344" name="Text Box 8"/>
          <p:cNvSpPr txBox="1">
            <a:spLocks noChangeArrowheads="1"/>
          </p:cNvSpPr>
          <p:nvPr/>
        </p:nvSpPr>
        <p:spPr bwMode="auto">
          <a:xfrm>
            <a:off x="1281113" y="5081588"/>
            <a:ext cx="1764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172.9 UH @ 90%</a:t>
            </a:r>
          </a:p>
        </p:txBody>
      </p:sp>
      <p:sp>
        <p:nvSpPr>
          <p:cNvPr id="526345" name="Text Box 9"/>
          <p:cNvSpPr txBox="1">
            <a:spLocks noChangeArrowheads="1"/>
          </p:cNvSpPr>
          <p:nvPr/>
        </p:nvSpPr>
        <p:spPr bwMode="auto">
          <a:xfrm>
            <a:off x="576263" y="2232025"/>
            <a:ext cx="13679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ALS Demand </a:t>
            </a:r>
          </a:p>
        </p:txBody>
      </p:sp>
      <p:sp>
        <p:nvSpPr>
          <p:cNvPr id="526346" name="Text Box 10"/>
          <p:cNvSpPr txBox="1">
            <a:spLocks noChangeArrowheads="1"/>
          </p:cNvSpPr>
          <p:nvPr/>
        </p:nvSpPr>
        <p:spPr bwMode="auto">
          <a:xfrm>
            <a:off x="4822825" y="2225675"/>
            <a:ext cx="13599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BLS Demand </a:t>
            </a:r>
          </a:p>
        </p:txBody>
      </p:sp>
      <p:sp>
        <p:nvSpPr>
          <p:cNvPr id="526347" name="Text Box 11"/>
          <p:cNvSpPr txBox="1">
            <a:spLocks noChangeArrowheads="1"/>
          </p:cNvSpPr>
          <p:nvPr/>
        </p:nvSpPr>
        <p:spPr bwMode="auto">
          <a:xfrm>
            <a:off x="4408488" y="31591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526348" name="Text Box 12"/>
          <p:cNvSpPr txBox="1">
            <a:spLocks noChangeArrowheads="1"/>
          </p:cNvSpPr>
          <p:nvPr/>
        </p:nvSpPr>
        <p:spPr bwMode="auto">
          <a:xfrm>
            <a:off x="2714131" y="5932488"/>
            <a:ext cx="40999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ALS + BLS @ 90% Coverage = 369.9 UH</a:t>
            </a:r>
          </a:p>
        </p:txBody>
      </p:sp>
    </p:spTree>
    <p:extLst>
      <p:ext uri="{BB962C8B-B14F-4D97-AF65-F5344CB8AC3E}">
        <p14:creationId xmlns:p14="http://schemas.microsoft.com/office/powerpoint/2010/main" val="120392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737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2176463"/>
            <a:ext cx="6405562" cy="374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27362" name="Rectangle 2"/>
          <p:cNvSpPr>
            <a:spLocks noChangeArrowheads="1"/>
          </p:cNvSpPr>
          <p:nvPr/>
        </p:nvSpPr>
        <p:spPr bwMode="auto">
          <a:xfrm>
            <a:off x="211138" y="414464"/>
            <a:ext cx="8721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FFFF"/>
                </a:solidFill>
              </a:rPr>
              <a:t>Strategic Deployment Plan Controls Overview</a:t>
            </a:r>
          </a:p>
        </p:txBody>
      </p:sp>
      <p:sp>
        <p:nvSpPr>
          <p:cNvPr id="527363" name="Rectangle 3"/>
          <p:cNvSpPr>
            <a:spLocks noChangeArrowheads="1"/>
          </p:cNvSpPr>
          <p:nvPr/>
        </p:nvSpPr>
        <p:spPr bwMode="auto">
          <a:xfrm>
            <a:off x="470293" y="1272873"/>
            <a:ext cx="8229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rgbClr val="FFFFFF"/>
                </a:solidFill>
              </a:rPr>
              <a:t>The Synergistic Effects of a Mixed Deployment Strategy</a:t>
            </a:r>
          </a:p>
        </p:txBody>
      </p:sp>
      <p:sp>
        <p:nvSpPr>
          <p:cNvPr id="527375" name="Text Box 15"/>
          <p:cNvSpPr txBox="1">
            <a:spLocks noChangeArrowheads="1"/>
          </p:cNvSpPr>
          <p:nvPr/>
        </p:nvSpPr>
        <p:spPr bwMode="auto">
          <a:xfrm>
            <a:off x="1604963" y="2262188"/>
            <a:ext cx="2418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System Demand @ 90%</a:t>
            </a:r>
          </a:p>
        </p:txBody>
      </p:sp>
      <p:sp>
        <p:nvSpPr>
          <p:cNvPr id="527377" name="Text Box 17"/>
          <p:cNvSpPr txBox="1">
            <a:spLocks noChangeArrowheads="1"/>
          </p:cNvSpPr>
          <p:nvPr/>
        </p:nvSpPr>
        <p:spPr bwMode="auto">
          <a:xfrm>
            <a:off x="2712332" y="6003925"/>
            <a:ext cx="37860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System @ 90% Coverage = 320.3 UH</a:t>
            </a:r>
          </a:p>
        </p:txBody>
      </p:sp>
    </p:spTree>
    <p:extLst>
      <p:ext uri="{BB962C8B-B14F-4D97-AF65-F5344CB8AC3E}">
        <p14:creationId xmlns:p14="http://schemas.microsoft.com/office/powerpoint/2010/main" val="421012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ChangeArrowheads="1"/>
          </p:cNvSpPr>
          <p:nvPr/>
        </p:nvSpPr>
        <p:spPr bwMode="auto">
          <a:xfrm>
            <a:off x="188913" y="957263"/>
            <a:ext cx="8709025" cy="55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0436" name="Text Box 4"/>
          <p:cNvSpPr txBox="1">
            <a:spLocks noChangeArrowheads="1"/>
          </p:cNvSpPr>
          <p:nvPr/>
        </p:nvSpPr>
        <p:spPr bwMode="auto">
          <a:xfrm>
            <a:off x="252883" y="1616504"/>
            <a:ext cx="239712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2800" b="1" dirty="0"/>
              <a:t>The Synergistic Impacts of Tiered vs. Flexible Deployment Model Approaches</a:t>
            </a:r>
          </a:p>
        </p:txBody>
      </p:sp>
      <p:pic>
        <p:nvPicPr>
          <p:cNvPr id="5304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007" y="58356"/>
            <a:ext cx="6431967" cy="6694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42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Triage and sorting reliability (un)</a:t>
            </a:r>
          </a:p>
          <a:p>
            <a:r>
              <a:rPr lang="en-US" dirty="0" smtClean="0"/>
              <a:t>Cost of service per patient</a:t>
            </a:r>
          </a:p>
          <a:p>
            <a:r>
              <a:rPr lang="en-US" dirty="0" smtClean="0"/>
              <a:t>Productivity vs. unit hours costs</a:t>
            </a:r>
          </a:p>
          <a:p>
            <a:r>
              <a:rPr lang="en-US" dirty="0" smtClean="0"/>
              <a:t>Operational flexibility (standardization)</a:t>
            </a:r>
          </a:p>
          <a:p>
            <a:pPr lvl="1"/>
            <a:r>
              <a:rPr lang="en-US" dirty="0" smtClean="0"/>
              <a:t>Equipment, Fleet, Dispatch Methods</a:t>
            </a:r>
          </a:p>
          <a:p>
            <a:r>
              <a:rPr lang="en-US" dirty="0" smtClean="0"/>
              <a:t>Compounding complexities of production</a:t>
            </a:r>
          </a:p>
          <a:p>
            <a:pPr lvl="1"/>
            <a:r>
              <a:rPr lang="en-US" dirty="0" smtClean="0"/>
              <a:t>Payroll costs and OT </a:t>
            </a:r>
          </a:p>
          <a:p>
            <a:pPr lvl="1"/>
            <a:r>
              <a:rPr lang="en-US" dirty="0" smtClean="0"/>
              <a:t>Specialized skills (Square Peg – Round Hole)</a:t>
            </a:r>
          </a:p>
          <a:p>
            <a:r>
              <a:rPr lang="en-US" dirty="0" smtClean="0"/>
              <a:t>Mismatch of services	</a:t>
            </a:r>
          </a:p>
        </p:txBody>
      </p:sp>
    </p:spTree>
    <p:extLst>
      <p:ext uri="{BB962C8B-B14F-4D97-AF65-F5344CB8AC3E}">
        <p14:creationId xmlns:p14="http://schemas.microsoft.com/office/powerpoint/2010/main" val="114586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Economies of scale</a:t>
            </a:r>
          </a:p>
          <a:p>
            <a:r>
              <a:rPr lang="en-US" dirty="0" smtClean="0"/>
              <a:t>Utility economics</a:t>
            </a:r>
          </a:p>
          <a:p>
            <a:r>
              <a:rPr lang="en-US" dirty="0" smtClean="0"/>
              <a:t>Loss of revenues (BLS </a:t>
            </a:r>
            <a:r>
              <a:rPr lang="en-US" dirty="0" err="1" smtClean="0"/>
              <a:t>vs</a:t>
            </a:r>
            <a:r>
              <a:rPr lang="en-US" dirty="0" smtClean="0"/>
              <a:t> ALS reimbursement)</a:t>
            </a:r>
          </a:p>
          <a:p>
            <a:r>
              <a:rPr lang="en-US" dirty="0" smtClean="0"/>
              <a:t>More for the same $$$</a:t>
            </a:r>
          </a:p>
          <a:p>
            <a:r>
              <a:rPr lang="en-US" dirty="0" smtClean="0"/>
              <a:t>Do same for less $$$</a:t>
            </a:r>
          </a:p>
          <a:p>
            <a:r>
              <a:rPr lang="en-US" dirty="0" smtClean="0"/>
              <a:t>Overton, J.  ALS and BLS  A Cost Effectiveness Study.  Presentation – NAEMSP, January 2000</a:t>
            </a:r>
            <a:endParaRPr lang="en-US" sz="32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512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System overload situations</a:t>
            </a:r>
          </a:p>
          <a:p>
            <a:r>
              <a:rPr lang="en-US" dirty="0" smtClean="0"/>
              <a:t>Clinical</a:t>
            </a:r>
            <a:r>
              <a:rPr lang="en-US" baseline="0" dirty="0" smtClean="0"/>
              <a:t> concerns</a:t>
            </a:r>
          </a:p>
          <a:p>
            <a:r>
              <a:rPr lang="en-US" dirty="0" smtClean="0"/>
              <a:t>Employee well-being concerns</a:t>
            </a:r>
          </a:p>
          <a:p>
            <a:r>
              <a:rPr lang="en-US" dirty="0" smtClean="0"/>
              <a:t>Experience in U.S. of Elitist attitudes of Paramedics in tiered systems that can impede quality patient care</a:t>
            </a:r>
          </a:p>
          <a:p>
            <a:pPr lvl="1"/>
            <a:r>
              <a:rPr lang="en-US" dirty="0" smtClean="0"/>
              <a:t>Cause / Effect???</a:t>
            </a:r>
          </a:p>
          <a:p>
            <a:r>
              <a:rPr lang="en-US" dirty="0" smtClean="0"/>
              <a:t>Mismatching of services</a:t>
            </a:r>
          </a:p>
        </p:txBody>
      </p:sp>
    </p:spTree>
    <p:extLst>
      <p:ext uri="{BB962C8B-B14F-4D97-AF65-F5344CB8AC3E}">
        <p14:creationId xmlns:p14="http://schemas.microsoft.com/office/powerpoint/2010/main" val="409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0372"/>
            <a:ext cx="82296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9232"/>
            <a:ext cx="8229600" cy="6298230"/>
          </a:xfrm>
        </p:spPr>
        <p:txBody>
          <a:bodyPr>
            <a:normAutofit fontScale="77500" lnSpcReduction="20000"/>
          </a:bodyPr>
          <a:lstStyle/>
          <a:p>
            <a:r>
              <a:rPr lang="en-US" baseline="0" dirty="0" smtClean="0"/>
              <a:t>All variables must be assessed in determining system design</a:t>
            </a:r>
          </a:p>
          <a:p>
            <a:pPr lvl="1"/>
            <a:r>
              <a:rPr lang="en-US" baseline="0" dirty="0" smtClean="0"/>
              <a:t>Clinical, economic, operational, political, employee</a:t>
            </a:r>
            <a:r>
              <a:rPr lang="en-US" dirty="0" smtClean="0"/>
              <a:t>	</a:t>
            </a:r>
          </a:p>
          <a:p>
            <a:pPr lvl="0"/>
            <a:r>
              <a:rPr lang="en-US" baseline="0" dirty="0" smtClean="0"/>
              <a:t>One size does not fit all</a:t>
            </a:r>
          </a:p>
          <a:p>
            <a:pPr lvl="0"/>
            <a:r>
              <a:rPr lang="en-US" baseline="0" dirty="0" smtClean="0"/>
              <a:t>Further clinical, operational and financial research is needed before we throw the baby out with the bath</a:t>
            </a:r>
            <a:r>
              <a:rPr lang="en-US" dirty="0" smtClean="0"/>
              <a:t> water</a:t>
            </a:r>
          </a:p>
          <a:p>
            <a:pPr lvl="0"/>
            <a:r>
              <a:rPr lang="en-US" dirty="0" smtClean="0"/>
              <a:t>Is ALS needed at all or do we need ILS or do our Paramedics need to do less skills </a:t>
            </a:r>
          </a:p>
          <a:p>
            <a:pPr lvl="0"/>
            <a:r>
              <a:rPr lang="en-US" baseline="0" dirty="0" smtClean="0"/>
              <a:t>Single</a:t>
            </a:r>
            <a:r>
              <a:rPr lang="en-US" dirty="0" smtClean="0"/>
              <a:t> tier is financially preferable model that achieves same/better performance at lower cost</a:t>
            </a:r>
          </a:p>
          <a:p>
            <a:pPr lvl="1"/>
            <a:r>
              <a:rPr lang="en-US" dirty="0" smtClean="0"/>
              <a:t>Use $$$ to improve clinical sophistication </a:t>
            </a:r>
          </a:p>
        </p:txBody>
      </p:sp>
    </p:spTree>
    <p:extLst>
      <p:ext uri="{BB962C8B-B14F-4D97-AF65-F5344CB8AC3E}">
        <p14:creationId xmlns:p14="http://schemas.microsoft.com/office/powerpoint/2010/main" val="290653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eaLnBrk="1" latinLnBrk="0" hangingPunct="1"/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Underlying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 of poor ALS performance is insufficient training and experience  </a:t>
            </a:r>
            <a:endParaRPr lang="en-US" sz="3200" dirty="0" smtClean="0">
              <a:effectLst/>
            </a:endParaRPr>
          </a:p>
          <a:p>
            <a:pPr lvl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solve problem we should address at root of problem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Clinical experiences (simulation, regionalization, collaboration)</a:t>
            </a:r>
          </a:p>
          <a:p>
            <a:pPr lvl="2"/>
            <a:r>
              <a:rPr lang="en-US" dirty="0"/>
              <a:t>Clinical credentialing </a:t>
            </a:r>
          </a:p>
          <a:p>
            <a:pPr lvl="2"/>
            <a:r>
              <a:rPr lang="en-US" dirty="0" smtClean="0"/>
              <a:t>Operational / process improvement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92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Dave </a:t>
            </a:r>
            <a:r>
              <a:rPr lang="en-US" dirty="0" err="1" smtClean="0"/>
              <a:t>Shrader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dshrader</a:t>
            </a:r>
            <a:r>
              <a:rPr lang="en-US" dirty="0">
                <a:hlinkClick r:id="rId2"/>
              </a:rPr>
              <a:t>@</a:t>
            </a:r>
            <a:r>
              <a:rPr lang="en-US" dirty="0" smtClean="0">
                <a:hlinkClick r:id="rId2"/>
              </a:rPr>
              <a:t>thepolarisgroup.org</a:t>
            </a:r>
            <a:endParaRPr lang="en-US" dirty="0" smtClean="0"/>
          </a:p>
          <a:p>
            <a:r>
              <a:rPr lang="en-US" dirty="0" smtClean="0"/>
              <a:t>Jonathan Washko</a:t>
            </a:r>
          </a:p>
          <a:p>
            <a:pPr lvl="1"/>
            <a:r>
              <a:rPr lang="en-US" dirty="0" smtClean="0">
                <a:hlinkClick r:id="rId3"/>
              </a:rPr>
              <a:t>jwashko@washkoassoc.com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jwashko@nshs.edu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905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r>
              <a:rPr lang="en-US" baseline="0" dirty="0" smtClean="0"/>
              <a:t>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History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Delivery Models</a:t>
            </a:r>
          </a:p>
          <a:p>
            <a:r>
              <a:rPr lang="en-US" baseline="0" dirty="0" smtClean="0"/>
              <a:t>Staffing Models</a:t>
            </a:r>
          </a:p>
          <a:p>
            <a:r>
              <a:rPr lang="en-US" baseline="0" dirty="0" smtClean="0"/>
              <a:t>EMS System Design – Clinical vs. Economic</a:t>
            </a:r>
          </a:p>
          <a:p>
            <a:r>
              <a:rPr lang="en-US" baseline="0" dirty="0" smtClean="0"/>
              <a:t>Operational Impacts</a:t>
            </a:r>
          </a:p>
          <a:p>
            <a:r>
              <a:rPr lang="en-US" baseline="0" dirty="0" smtClean="0"/>
              <a:t>Cost Impacts</a:t>
            </a:r>
          </a:p>
          <a:p>
            <a:r>
              <a:rPr lang="en-US" baseline="0" dirty="0" smtClean="0"/>
              <a:t>Controversies</a:t>
            </a:r>
          </a:p>
          <a:p>
            <a:r>
              <a:rPr lang="en-US" baseline="0" dirty="0" smtClean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15812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363" y="1600200"/>
            <a:ext cx="8577144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Dave </a:t>
            </a:r>
            <a:r>
              <a:rPr lang="en-US" b="1" dirty="0" err="1" smtClean="0"/>
              <a:t>Shrader</a:t>
            </a:r>
            <a:endParaRPr lang="en-US" b="1" dirty="0"/>
          </a:p>
          <a:p>
            <a:pPr lvl="1"/>
            <a:r>
              <a:rPr lang="en-US" baseline="0" dirty="0" smtClean="0"/>
              <a:t>The Polaris Group</a:t>
            </a:r>
          </a:p>
          <a:p>
            <a:r>
              <a:rPr lang="en-US" b="1" baseline="0" dirty="0" smtClean="0"/>
              <a:t>Jonathan Washko, BS-EMSA,</a:t>
            </a:r>
            <a:r>
              <a:rPr lang="en-US" b="1" dirty="0" smtClean="0"/>
              <a:t> NREMT-P, EMD</a:t>
            </a:r>
            <a:endParaRPr lang="en-US" b="1" baseline="0" dirty="0" smtClean="0"/>
          </a:p>
          <a:p>
            <a:pPr lvl="1"/>
            <a:r>
              <a:rPr lang="en-US" dirty="0" smtClean="0"/>
              <a:t>AVP NS-LIJ Center for EMS</a:t>
            </a:r>
            <a:r>
              <a:rPr lang="en-US" baseline="0" dirty="0" smtClean="0"/>
              <a:t> </a:t>
            </a:r>
          </a:p>
          <a:p>
            <a:pPr lvl="1"/>
            <a:r>
              <a:rPr lang="en-US" dirty="0" smtClean="0"/>
              <a:t>Washko &amp; Associates, LLC</a:t>
            </a:r>
          </a:p>
        </p:txBody>
      </p:sp>
    </p:spTree>
    <p:extLst>
      <p:ext uri="{BB962C8B-B14F-4D97-AF65-F5344CB8AC3E}">
        <p14:creationId xmlns:p14="http://schemas.microsoft.com/office/powerpoint/2010/main" val="389214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2448"/>
            <a:ext cx="8229600" cy="1143000"/>
          </a:xfrm>
        </p:spPr>
        <p:txBody>
          <a:bodyPr/>
          <a:lstStyle/>
          <a:p>
            <a:r>
              <a:rPr lang="en-US" dirty="0" smtClean="0"/>
              <a:t>Presentation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180"/>
            <a:ext cx="8229600" cy="569590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Controversies in EMS Design – All ALS vs. Tiered, a Scientific Review</a:t>
            </a:r>
          </a:p>
          <a:p>
            <a:pPr lvl="1"/>
            <a:r>
              <a:rPr lang="en-US" dirty="0" smtClean="0"/>
              <a:t>Well put together presentation with scary clinical results for the industry</a:t>
            </a:r>
          </a:p>
          <a:p>
            <a:pPr lvl="1"/>
            <a:r>
              <a:rPr lang="en-US" dirty="0" smtClean="0"/>
              <a:t>Clearly demonstrates the need to develop and maintain ALS skills</a:t>
            </a:r>
          </a:p>
          <a:p>
            <a:pPr lvl="1"/>
            <a:r>
              <a:rPr lang="en-US" dirty="0" smtClean="0"/>
              <a:t>Need to further clarify cause and effect of results</a:t>
            </a:r>
          </a:p>
          <a:p>
            <a:pPr lvl="2"/>
            <a:r>
              <a:rPr lang="en-US" dirty="0" smtClean="0"/>
              <a:t>Training deficits</a:t>
            </a:r>
          </a:p>
          <a:p>
            <a:pPr lvl="2"/>
            <a:r>
              <a:rPr lang="en-US" dirty="0" smtClean="0"/>
              <a:t>Experience deficits</a:t>
            </a:r>
          </a:p>
          <a:p>
            <a:pPr lvl="2"/>
            <a:r>
              <a:rPr lang="en-US" dirty="0" smtClean="0"/>
              <a:t>Task time elements</a:t>
            </a:r>
          </a:p>
          <a:p>
            <a:pPr lvl="2"/>
            <a:r>
              <a:rPr lang="en-US" dirty="0" smtClean="0"/>
              <a:t>First responder elements</a:t>
            </a:r>
          </a:p>
          <a:p>
            <a:pPr lvl="1"/>
            <a:r>
              <a:rPr lang="en-US" dirty="0" smtClean="0"/>
              <a:t>“If you have seen one EMS system you’ve seen one EMS system” as no two are alike</a:t>
            </a:r>
          </a:p>
        </p:txBody>
      </p:sp>
    </p:spTree>
    <p:extLst>
      <p:ext uri="{BB962C8B-B14F-4D97-AF65-F5344CB8AC3E}">
        <p14:creationId xmlns:p14="http://schemas.microsoft.com/office/powerpoint/2010/main" val="41673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978"/>
            <a:ext cx="8229600" cy="1143000"/>
          </a:xfrm>
        </p:spPr>
        <p:txBody>
          <a:bodyPr/>
          <a:lstStyle/>
          <a:p>
            <a:r>
              <a:rPr lang="en-US" dirty="0" smtClean="0"/>
              <a:t>Presentation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40"/>
            <a:ext cx="8229600" cy="514411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Each EMS System has to make most of resources available</a:t>
            </a:r>
            <a:r>
              <a:rPr lang="en-US" baseline="0" dirty="0" smtClean="0"/>
              <a:t> to it</a:t>
            </a:r>
          </a:p>
          <a:p>
            <a:pPr lvl="1"/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Public Expectations</a:t>
            </a:r>
            <a:r>
              <a:rPr lang="en-US" baseline="0" dirty="0" smtClean="0"/>
              <a:t> (In and Out)</a:t>
            </a:r>
          </a:p>
          <a:p>
            <a:pPr lvl="1"/>
            <a:r>
              <a:rPr lang="en-US" baseline="0" dirty="0" smtClean="0"/>
              <a:t>Clinical Resources</a:t>
            </a:r>
          </a:p>
          <a:p>
            <a:r>
              <a:rPr lang="en-US" dirty="0" smtClean="0"/>
              <a:t>We agree that we should challenge and investigate the value and appropriateness of ALS as a whole, and the cost/benefit of each procedure</a:t>
            </a:r>
          </a:p>
          <a:p>
            <a:pPr lvl="1"/>
            <a:r>
              <a:rPr lang="en-US" dirty="0" smtClean="0"/>
              <a:t>So busy trying to prove that we could, we never stopped to ask the questions if we should?</a:t>
            </a:r>
          </a:p>
          <a:p>
            <a:pPr lvl="1"/>
            <a:r>
              <a:rPr lang="en-US" dirty="0" smtClean="0"/>
              <a:t>So busy trying to do things right that we forgot to ask if we were doing the right things?</a:t>
            </a:r>
          </a:p>
        </p:txBody>
      </p:sp>
    </p:spTree>
    <p:extLst>
      <p:ext uri="{BB962C8B-B14F-4D97-AF65-F5344CB8AC3E}">
        <p14:creationId xmlns:p14="http://schemas.microsoft.com/office/powerpoint/2010/main" val="13761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&amp; Evolution of All ALS </a:t>
            </a:r>
            <a:br>
              <a:rPr lang="en-US" dirty="0" smtClean="0"/>
            </a:br>
            <a:r>
              <a:rPr lang="en-US" dirty="0" smtClean="0"/>
              <a:t>in the U.S.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Citizen Expectations</a:t>
            </a:r>
          </a:p>
          <a:p>
            <a:r>
              <a:rPr lang="en-US" dirty="0" smtClean="0"/>
              <a:t>Clinical</a:t>
            </a:r>
            <a:r>
              <a:rPr lang="en-US" baseline="0" dirty="0" smtClean="0"/>
              <a:t> Beginnings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Reimbursement</a:t>
            </a:r>
            <a:endParaRPr lang="en-US" baseline="0" dirty="0" smtClean="0"/>
          </a:p>
          <a:p>
            <a:r>
              <a:rPr lang="en-US" baseline="0" dirty="0" smtClean="0"/>
              <a:t>Professional Advancement / Incremental Pay</a:t>
            </a:r>
          </a:p>
          <a:p>
            <a:r>
              <a:rPr lang="en-US" baseline="0" dirty="0" smtClean="0"/>
              <a:t>Operational / Economic Efficiencies (Stout / Overton)</a:t>
            </a:r>
          </a:p>
          <a:p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Clinical Specializations (CCEMTP, EMTP, EMTI, EMT-B) </a:t>
            </a:r>
            <a:endParaRPr lang="en-US" baseline="0" dirty="0" smtClean="0"/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Clinical Research</a:t>
            </a:r>
          </a:p>
          <a:p>
            <a:r>
              <a:rPr lang="en-US" baseline="0" dirty="0" smtClean="0"/>
              <a:t>Public Safety vs. Healthcare Identity Crisis</a:t>
            </a:r>
          </a:p>
          <a:p>
            <a:r>
              <a:rPr lang="en-US" baseline="0" dirty="0" smtClean="0"/>
              <a:t>Advance Practice / Healthcare Integration of EMS</a:t>
            </a:r>
          </a:p>
        </p:txBody>
      </p:sp>
    </p:spTree>
    <p:extLst>
      <p:ext uri="{BB962C8B-B14F-4D97-AF65-F5344CB8AC3E}">
        <p14:creationId xmlns:p14="http://schemas.microsoft.com/office/powerpoint/2010/main" val="288375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</a:t>
            </a:r>
            <a:r>
              <a:rPr lang="en-US" baseline="0" dirty="0" smtClean="0"/>
              <a:t> Model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BLS Transport Only</a:t>
            </a:r>
          </a:p>
          <a:p>
            <a:r>
              <a:rPr lang="en-US" dirty="0" smtClean="0"/>
              <a:t>BLS Transport with ALS Fly Car</a:t>
            </a:r>
          </a:p>
          <a:p>
            <a:r>
              <a:rPr lang="en-US" dirty="0" smtClean="0"/>
              <a:t>BLS Transport</a:t>
            </a:r>
            <a:r>
              <a:rPr lang="en-US" baseline="0" dirty="0" smtClean="0"/>
              <a:t> with ALS Fire First Response</a:t>
            </a:r>
          </a:p>
          <a:p>
            <a:r>
              <a:rPr lang="en-US" baseline="0" dirty="0" smtClean="0"/>
              <a:t>ALS Transport with BLS Fire First Response</a:t>
            </a:r>
          </a:p>
          <a:p>
            <a:r>
              <a:rPr lang="en-US" baseline="0" dirty="0" smtClean="0"/>
              <a:t>ALS Transport with ILS Fire First Response</a:t>
            </a:r>
          </a:p>
          <a:p>
            <a:r>
              <a:rPr lang="en-US" baseline="0" dirty="0" smtClean="0"/>
              <a:t>ALS Transport with ALS Fire First Response</a:t>
            </a:r>
            <a:r>
              <a:rPr lang="en-US" dirty="0" smtClean="0"/>
              <a:t> 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 &amp; BLS Transport with BLS Fire First Response (Tiered)</a:t>
            </a:r>
            <a:endParaRPr lang="en-US" sz="32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433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</a:t>
            </a:r>
            <a:r>
              <a:rPr lang="en-US" baseline="0" dirty="0" smtClean="0"/>
              <a:t>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479"/>
            <a:ext cx="8229600" cy="4624888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EMT-B + EMT-B</a:t>
            </a:r>
          </a:p>
          <a:p>
            <a:r>
              <a:rPr lang="en-US" dirty="0" smtClean="0"/>
              <a:t>EMT-B + EMT-I</a:t>
            </a:r>
          </a:p>
          <a:p>
            <a:r>
              <a:rPr lang="en-US" dirty="0" smtClean="0"/>
              <a:t>EMT-B</a:t>
            </a:r>
            <a:r>
              <a:rPr lang="en-US" baseline="0" dirty="0" smtClean="0"/>
              <a:t> + EMT-P</a:t>
            </a:r>
          </a:p>
          <a:p>
            <a:r>
              <a:rPr lang="en-US" baseline="0" dirty="0" smtClean="0"/>
              <a:t>EMT-I + EMT-P</a:t>
            </a:r>
          </a:p>
          <a:p>
            <a:r>
              <a:rPr lang="en-US" baseline="0" dirty="0" smtClean="0"/>
              <a:t>EMT-P + EMT-P</a:t>
            </a:r>
          </a:p>
          <a:p>
            <a:r>
              <a:rPr lang="en-US" baseline="0" dirty="0" smtClean="0"/>
              <a:t>EMT-B + EMT-P + EMT-P</a:t>
            </a:r>
          </a:p>
          <a:p>
            <a:r>
              <a:rPr lang="en-US" baseline="0" dirty="0" smtClean="0"/>
              <a:t>EMT-P + EMT-P + EMT-P</a:t>
            </a:r>
          </a:p>
          <a:p>
            <a:r>
              <a:rPr lang="en-US" baseline="0" dirty="0" smtClean="0"/>
              <a:t>EMT-B + EMT-B + MICN (RN)</a:t>
            </a:r>
          </a:p>
          <a:p>
            <a:r>
              <a:rPr lang="en-US" baseline="0" dirty="0" smtClean="0"/>
              <a:t>EMT-B + EMT-P + MICN (RN)</a:t>
            </a:r>
          </a:p>
          <a:p>
            <a:r>
              <a:rPr lang="en-US" baseline="0" dirty="0" smtClean="0"/>
              <a:t>EMT-B + CCEMTP</a:t>
            </a:r>
          </a:p>
          <a:p>
            <a:r>
              <a:rPr lang="en-US" baseline="0" dirty="0" smtClean="0"/>
              <a:t>EMT-B + CCEMTP + MICN (RN)</a:t>
            </a:r>
          </a:p>
          <a:p>
            <a:r>
              <a:rPr lang="en-US" baseline="0" dirty="0" smtClean="0"/>
              <a:t>EMT-B + MICN + PA</a:t>
            </a:r>
          </a:p>
          <a:p>
            <a:r>
              <a:rPr lang="en-US" baseline="0" dirty="0" smtClean="0"/>
              <a:t>EMT-B + MICN + Respiratory Therapist / </a:t>
            </a:r>
            <a:r>
              <a:rPr lang="en-US" baseline="0" dirty="0" err="1" smtClean="0"/>
              <a:t>Perfusionist</a:t>
            </a:r>
            <a:endParaRPr lang="en-US" baseline="0" dirty="0" smtClean="0"/>
          </a:p>
          <a:p>
            <a:r>
              <a:rPr lang="en-US" dirty="0" smtClean="0"/>
              <a:t>EMT-P + RN + Board Certified MD (Cardiologist, Internist, Emergency)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7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EMS System Design </a:t>
            </a:r>
            <a:br>
              <a:rPr lang="en-US" dirty="0" smtClean="0"/>
            </a:br>
            <a:r>
              <a:rPr lang="en-US" dirty="0" smtClean="0"/>
              <a:t>Clinical vs. Economic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072"/>
            <a:ext cx="82296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Factors that drive design</a:t>
            </a:r>
          </a:p>
          <a:p>
            <a:pPr lvl="1"/>
            <a:r>
              <a:rPr lang="en-US" dirty="0" smtClean="0"/>
              <a:t>Response Time Goals </a:t>
            </a:r>
          </a:p>
          <a:p>
            <a:pPr lvl="2"/>
            <a:r>
              <a:rPr lang="en-US" dirty="0" smtClean="0"/>
              <a:t>Clinical significance (small percentage)</a:t>
            </a:r>
          </a:p>
          <a:p>
            <a:pPr lvl="2"/>
            <a:r>
              <a:rPr lang="en-US" dirty="0" smtClean="0"/>
              <a:t>Customer service / expectations</a:t>
            </a:r>
          </a:p>
          <a:p>
            <a:pPr lvl="1"/>
            <a:r>
              <a:rPr lang="en-US" dirty="0" smtClean="0"/>
              <a:t>Time sensitivity of “critical” calls</a:t>
            </a:r>
          </a:p>
          <a:p>
            <a:pPr lvl="1"/>
            <a:r>
              <a:rPr lang="en-US" dirty="0" smtClean="0"/>
              <a:t>Geography vs. </a:t>
            </a:r>
            <a:r>
              <a:rPr lang="en-US" dirty="0" err="1" smtClean="0"/>
              <a:t>Geotemporal</a:t>
            </a:r>
            <a:r>
              <a:rPr lang="en-US" dirty="0" smtClean="0"/>
              <a:t> Demand</a:t>
            </a:r>
          </a:p>
          <a:p>
            <a:pPr lvl="1"/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Politics</a:t>
            </a:r>
          </a:p>
          <a:p>
            <a:r>
              <a:rPr lang="en-US" dirty="0" smtClean="0"/>
              <a:t>Specialized vs. flexible deployment</a:t>
            </a:r>
          </a:p>
          <a:p>
            <a:pPr lvl="1"/>
            <a:r>
              <a:rPr lang="en-US" dirty="0" smtClean="0"/>
              <a:t>Tiered Response Model</a:t>
            </a:r>
          </a:p>
          <a:p>
            <a:pPr lvl="0"/>
            <a:r>
              <a:rPr lang="en-US" dirty="0" smtClean="0"/>
              <a:t>Fixed</a:t>
            </a:r>
            <a:r>
              <a:rPr lang="en-US" baseline="0" dirty="0" smtClean="0"/>
              <a:t> vs. dynamic</a:t>
            </a:r>
            <a:endParaRPr lang="en-US" dirty="0" smtClean="0"/>
          </a:p>
          <a:p>
            <a:r>
              <a:rPr lang="en-US" dirty="0" smtClean="0"/>
              <a:t>Overlapping coverage networks</a:t>
            </a:r>
          </a:p>
          <a:p>
            <a:r>
              <a:rPr lang="en-US" dirty="0" smtClean="0"/>
              <a:t>Risk</a:t>
            </a:r>
            <a:r>
              <a:rPr lang="en-US" baseline="0" dirty="0" smtClean="0"/>
              <a:t> tolerance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economic sustainability</a:t>
            </a:r>
          </a:p>
          <a:p>
            <a:pPr lvl="1"/>
            <a:r>
              <a:rPr lang="en-US" dirty="0" smtClean="0"/>
              <a:t>Scalable risk</a:t>
            </a:r>
          </a:p>
        </p:txBody>
      </p:sp>
    </p:spTree>
    <p:extLst>
      <p:ext uri="{BB962C8B-B14F-4D97-AF65-F5344CB8AC3E}">
        <p14:creationId xmlns:p14="http://schemas.microsoft.com/office/powerpoint/2010/main" val="388889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4E585B0-7573-4AFF-B135-A1EADAFF7824}"/>
</file>

<file path=customXml/itemProps2.xml><?xml version="1.0" encoding="utf-8"?>
<ds:datastoreItem xmlns:ds="http://schemas.openxmlformats.org/officeDocument/2006/customXml" ds:itemID="{92B8E409-8DCA-4F79-890F-11C0DD34A056}"/>
</file>

<file path=customXml/itemProps3.xml><?xml version="1.0" encoding="utf-8"?>
<ds:datastoreItem xmlns:ds="http://schemas.openxmlformats.org/officeDocument/2006/customXml" ds:itemID="{6E03E08A-FD51-4A23-B20F-6960DF01EDA9}"/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228</TotalTime>
  <Words>807</Words>
  <Application>Microsoft Macintosh PowerPoint</Application>
  <PresentationFormat>On-screen Show (4:3)</PresentationFormat>
  <Paragraphs>142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Twilight</vt:lpstr>
      <vt:lpstr>All ALS vs. Tiered EMS System Design</vt:lpstr>
      <vt:lpstr>Topics Covered</vt:lpstr>
      <vt:lpstr>Introduction</vt:lpstr>
      <vt:lpstr>Presentation Background</vt:lpstr>
      <vt:lpstr>Presentation Background</vt:lpstr>
      <vt:lpstr>History &amp; Evolution of All ALS  in the U.S.</vt:lpstr>
      <vt:lpstr>Delivery Model Types</vt:lpstr>
      <vt:lpstr>Staffing Models</vt:lpstr>
      <vt:lpstr>EMS System Design  Clinical vs. Economic</vt:lpstr>
      <vt:lpstr>PowerPoint Presentation</vt:lpstr>
      <vt:lpstr>PowerPoint Presentation</vt:lpstr>
      <vt:lpstr>PowerPoint Presentation</vt:lpstr>
      <vt:lpstr>Operational Impacts</vt:lpstr>
      <vt:lpstr>Cost Impacts</vt:lpstr>
      <vt:lpstr>Controversies</vt:lpstr>
      <vt:lpstr>Conclusions</vt:lpstr>
      <vt:lpstr>Conclusions Continued…</vt:lpstr>
      <vt:lpstr>Contact Us</vt:lpstr>
    </vt:vector>
  </TitlesOfParts>
  <Company>REMSA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ALS vs. Tiered EMS System Design</dc:title>
  <dc:creator>JONATHAN WASHKO</dc:creator>
  <cp:lastModifiedBy>JONATHAN WASHKO</cp:lastModifiedBy>
  <cp:revision>19</cp:revision>
  <dcterms:created xsi:type="dcterms:W3CDTF">2010-12-29T19:07:23Z</dcterms:created>
  <dcterms:modified xsi:type="dcterms:W3CDTF">2011-01-18T21:44:22Z</dcterms:modified>
</cp:coreProperties>
</file>